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9" r:id="rId2"/>
    <p:sldMasterId id="2147483808" r:id="rId3"/>
    <p:sldMasterId id="2147483836" r:id="rId4"/>
    <p:sldMasterId id="2147483864" r:id="rId5"/>
  </p:sldMasterIdLst>
  <p:notesMasterIdLst>
    <p:notesMasterId r:id="rId110"/>
  </p:notesMasterIdLst>
  <p:handoutMasterIdLst>
    <p:handoutMasterId r:id="rId111"/>
  </p:handoutMasterIdLst>
  <p:sldIdLst>
    <p:sldId id="256" r:id="rId6"/>
    <p:sldId id="401" r:id="rId7"/>
    <p:sldId id="257" r:id="rId8"/>
    <p:sldId id="258" r:id="rId9"/>
    <p:sldId id="261" r:id="rId10"/>
    <p:sldId id="342" r:id="rId11"/>
    <p:sldId id="263" r:id="rId12"/>
    <p:sldId id="264" r:id="rId13"/>
    <p:sldId id="265" r:id="rId14"/>
    <p:sldId id="266" r:id="rId15"/>
    <p:sldId id="267" r:id="rId16"/>
    <p:sldId id="345" r:id="rId17"/>
    <p:sldId id="352" r:id="rId18"/>
    <p:sldId id="269" r:id="rId19"/>
    <p:sldId id="353" r:id="rId20"/>
    <p:sldId id="354" r:id="rId21"/>
    <p:sldId id="271" r:id="rId22"/>
    <p:sldId id="272" r:id="rId23"/>
    <p:sldId id="275" r:id="rId24"/>
    <p:sldId id="396" r:id="rId25"/>
    <p:sldId id="276" r:id="rId26"/>
    <p:sldId id="436" r:id="rId27"/>
    <p:sldId id="414" r:id="rId28"/>
    <p:sldId id="277" r:id="rId29"/>
    <p:sldId id="398" r:id="rId30"/>
    <p:sldId id="278" r:id="rId31"/>
    <p:sldId id="279" r:id="rId32"/>
    <p:sldId id="395" r:id="rId33"/>
    <p:sldId id="356" r:id="rId34"/>
    <p:sldId id="281" r:id="rId35"/>
    <p:sldId id="400" r:id="rId36"/>
    <p:sldId id="405" r:id="rId37"/>
    <p:sldId id="357" r:id="rId38"/>
    <p:sldId id="282" r:id="rId39"/>
    <p:sldId id="283" r:id="rId40"/>
    <p:sldId id="380" r:id="rId41"/>
    <p:sldId id="383" r:id="rId42"/>
    <p:sldId id="389" r:id="rId43"/>
    <p:sldId id="386" r:id="rId44"/>
    <p:sldId id="387" r:id="rId45"/>
    <p:sldId id="439" r:id="rId46"/>
    <p:sldId id="441" r:id="rId47"/>
    <p:sldId id="438" r:id="rId48"/>
    <p:sldId id="392" r:id="rId49"/>
    <p:sldId id="393" r:id="rId50"/>
    <p:sldId id="374" r:id="rId51"/>
    <p:sldId id="375" r:id="rId52"/>
    <p:sldId id="378" r:id="rId53"/>
    <p:sldId id="381" r:id="rId54"/>
    <p:sldId id="382" r:id="rId55"/>
    <p:sldId id="410" r:id="rId56"/>
    <p:sldId id="384" r:id="rId57"/>
    <p:sldId id="408" r:id="rId58"/>
    <p:sldId id="409" r:id="rId59"/>
    <p:sldId id="411" r:id="rId60"/>
    <p:sldId id="286" r:id="rId61"/>
    <p:sldId id="287" r:id="rId62"/>
    <p:sldId id="402" r:id="rId63"/>
    <p:sldId id="427" r:id="rId64"/>
    <p:sldId id="437" r:id="rId65"/>
    <p:sldId id="297" r:id="rId66"/>
    <p:sldId id="301" r:id="rId67"/>
    <p:sldId id="302" r:id="rId68"/>
    <p:sldId id="303" r:id="rId69"/>
    <p:sldId id="304" r:id="rId70"/>
    <p:sldId id="338" r:id="rId71"/>
    <p:sldId id="305" r:id="rId72"/>
    <p:sldId id="307" r:id="rId73"/>
    <p:sldId id="308" r:id="rId74"/>
    <p:sldId id="310" r:id="rId75"/>
    <p:sldId id="320" r:id="rId76"/>
    <p:sldId id="321" r:id="rId77"/>
    <p:sldId id="322" r:id="rId78"/>
    <p:sldId id="323" r:id="rId79"/>
    <p:sldId id="339" r:id="rId80"/>
    <p:sldId id="325" r:id="rId81"/>
    <p:sldId id="326" r:id="rId82"/>
    <p:sldId id="329" r:id="rId83"/>
    <p:sldId id="330" r:id="rId84"/>
    <p:sldId id="442" r:id="rId85"/>
    <p:sldId id="433" r:id="rId86"/>
    <p:sldId id="331" r:id="rId87"/>
    <p:sldId id="341" r:id="rId88"/>
    <p:sldId id="333" r:id="rId89"/>
    <p:sldId id="334" r:id="rId90"/>
    <p:sldId id="335" r:id="rId91"/>
    <p:sldId id="336" r:id="rId92"/>
    <p:sldId id="337" r:id="rId93"/>
    <p:sldId id="343" r:id="rId94"/>
    <p:sldId id="344" r:id="rId95"/>
    <p:sldId id="403" r:id="rId96"/>
    <p:sldId id="404" r:id="rId97"/>
    <p:sldId id="421" r:id="rId98"/>
    <p:sldId id="422" r:id="rId99"/>
    <p:sldId id="423" r:id="rId100"/>
    <p:sldId id="406" r:id="rId101"/>
    <p:sldId id="418" r:id="rId102"/>
    <p:sldId id="424" r:id="rId103"/>
    <p:sldId id="429" r:id="rId104"/>
    <p:sldId id="430" r:id="rId105"/>
    <p:sldId id="431" r:id="rId106"/>
    <p:sldId id="432" r:id="rId107"/>
    <p:sldId id="415" r:id="rId108"/>
    <p:sldId id="416" r:id="rId109"/>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orient="horz" pos="3702" userDrawn="1">
          <p15:clr>
            <a:srgbClr val="A4A3A4"/>
          </p15:clr>
        </p15:guide>
        <p15:guide id="3" pos="5701" userDrawn="1">
          <p15:clr>
            <a:srgbClr val="A4A3A4"/>
          </p15:clr>
        </p15:guide>
        <p15:guide id="4" pos="3660" userDrawn="1">
          <p15:clr>
            <a:srgbClr val="A4A3A4"/>
          </p15:clr>
        </p15:guide>
        <p15:guide id="5" orient="horz" pos="1071"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9D9D9"/>
    <a:srgbClr val="609A7F"/>
    <a:srgbClr val="970A82"/>
    <a:srgbClr val="008FD3"/>
    <a:srgbClr val="0F46A7"/>
    <a:srgbClr val="FF3399"/>
    <a:srgbClr val="FF0000"/>
    <a:srgbClr val="FFFFFF"/>
    <a:srgbClr val="FEE3A1"/>
    <a:srgbClr val="FFF1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5" autoAdjust="0"/>
    <p:restoredTop sz="95058" autoAdjust="0"/>
  </p:normalViewPr>
  <p:slideViewPr>
    <p:cSldViewPr showGuides="1">
      <p:cViewPr varScale="1">
        <p:scale>
          <a:sx n="93" d="100"/>
          <a:sy n="93" d="100"/>
        </p:scale>
        <p:origin x="822" y="96"/>
      </p:cViewPr>
      <p:guideLst>
        <p:guide orient="horz" pos="2568"/>
        <p:guide orient="horz" pos="3702"/>
        <p:guide pos="5701"/>
        <p:guide pos="3660"/>
        <p:guide orient="horz" pos="1071"/>
      </p:guideLst>
    </p:cSldViewPr>
  </p:slideViewPr>
  <p:outlineViewPr>
    <p:cViewPr>
      <p:scale>
        <a:sx n="33" d="100"/>
        <a:sy n="33" d="100"/>
      </p:scale>
      <p:origin x="0" y="-8357"/>
    </p:cViewPr>
  </p:outlineViewPr>
  <p:notesTextViewPr>
    <p:cViewPr>
      <p:scale>
        <a:sx n="100" d="100"/>
        <a:sy n="100" d="100"/>
      </p:scale>
      <p:origin x="0" y="0"/>
    </p:cViewPr>
  </p:notesTextViewPr>
  <p:sorterViewPr>
    <p:cViewPr>
      <p:scale>
        <a:sx n="60" d="100"/>
        <a:sy n="60" d="100"/>
      </p:scale>
      <p:origin x="0" y="-2808"/>
    </p:cViewPr>
  </p:sorterViewPr>
  <p:notesViewPr>
    <p:cSldViewPr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nan, James" userId="4e3139b1-d0e7-46c9-976d-7aba356db97d" providerId="ADAL" clId="{D53C37AA-0FD8-4779-9EAF-84DA038F1D1E}"/>
    <pc:docChg chg="delSld">
      <pc:chgData name="Hannan, James" userId="4e3139b1-d0e7-46c9-976d-7aba356db97d" providerId="ADAL" clId="{D53C37AA-0FD8-4779-9EAF-84DA038F1D1E}" dt="2018-08-01T08:14:56.768" v="1" actId="2696"/>
      <pc:docMkLst>
        <pc:docMk/>
      </pc:docMkLst>
      <pc:sldChg chg="del">
        <pc:chgData name="Hannan, James" userId="4e3139b1-d0e7-46c9-976d-7aba356db97d" providerId="ADAL" clId="{D53C37AA-0FD8-4779-9EAF-84DA038F1D1E}" dt="2018-08-01T08:14:56.768" v="1" actId="2696"/>
        <pc:sldMkLst>
          <pc:docMk/>
          <pc:sldMk cId="3140226135" sldId="369"/>
        </pc:sldMkLst>
      </pc:sldChg>
      <pc:sldChg chg="del">
        <pc:chgData name="Hannan, James" userId="4e3139b1-d0e7-46c9-976d-7aba356db97d" providerId="ADAL" clId="{D53C37AA-0FD8-4779-9EAF-84DA038F1D1E}" dt="2018-08-01T08:14:55.924" v="0" actId="2696"/>
        <pc:sldMkLst>
          <pc:docMk/>
          <pc:sldMk cId="2272540715" sldId="3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C8B100E4-A819-4B1D-B783-6BD78076383D}" type="slidenum">
              <a:rPr kumimoji="0" lang="en-GB"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69907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latin typeface="BentonSan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100</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60647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a:t>CPI</a:t>
            </a:r>
          </a:p>
          <a:p>
            <a:pPr algn="l"/>
            <a:r>
              <a:rPr lang="en-GB" sz="1400" b="0" dirty="0">
                <a:solidFill>
                  <a:schemeClr val="tx1"/>
                </a:solidFill>
              </a:rPr>
              <a:t> </a:t>
            </a:r>
            <a:r>
              <a:rPr lang="en-US" sz="1800" b="1" dirty="0">
                <a:solidFill>
                  <a:srgbClr val="0070C0"/>
                </a:solidFill>
              </a:rPr>
              <a:t>Adapters</a:t>
            </a:r>
          </a:p>
          <a:p>
            <a:pPr lvl="2"/>
            <a:r>
              <a:rPr lang="en-US" sz="1400" b="1" dirty="0"/>
              <a:t>HTTP</a:t>
            </a:r>
            <a:r>
              <a:rPr lang="en-US" sz="1400" dirty="0"/>
              <a:t>, </a:t>
            </a:r>
            <a:r>
              <a:rPr lang="en-US" sz="1400" b="1" dirty="0"/>
              <a:t>HTTPS</a:t>
            </a:r>
            <a:endParaRPr lang="en-US" sz="1400" dirty="0">
              <a:solidFill>
                <a:schemeClr val="tx1">
                  <a:lumMod val="50000"/>
                  <a:lumOff val="50000"/>
                </a:schemeClr>
              </a:solidFill>
            </a:endParaRPr>
          </a:p>
          <a:p>
            <a:pPr lvl="2"/>
            <a:r>
              <a:rPr lang="en-US" sz="1400" b="1" dirty="0"/>
              <a:t>SOAP</a:t>
            </a:r>
            <a:r>
              <a:rPr lang="en-US" sz="1400" dirty="0"/>
              <a:t> </a:t>
            </a:r>
          </a:p>
          <a:p>
            <a:pPr lvl="2"/>
            <a:r>
              <a:rPr lang="en-US" sz="1400" b="1" dirty="0"/>
              <a:t>OData, ODC</a:t>
            </a:r>
          </a:p>
          <a:p>
            <a:pPr lvl="2"/>
            <a:r>
              <a:rPr lang="en-US" sz="1400" b="1" dirty="0"/>
              <a:t>SFTP</a:t>
            </a:r>
          </a:p>
          <a:p>
            <a:pPr lvl="2"/>
            <a:r>
              <a:rPr lang="en-US" sz="1400" b="1" dirty="0"/>
              <a:t>RFC</a:t>
            </a:r>
            <a:endParaRPr lang="en-US" sz="1400" dirty="0">
              <a:solidFill>
                <a:schemeClr val="tx1">
                  <a:lumMod val="50000"/>
                  <a:lumOff val="50000"/>
                </a:schemeClr>
              </a:solidFill>
            </a:endParaRPr>
          </a:p>
          <a:p>
            <a:pPr lvl="2"/>
            <a:r>
              <a:rPr lang="en-US" sz="1400" b="1" dirty="0"/>
              <a:t>LDAP</a:t>
            </a:r>
          </a:p>
          <a:p>
            <a:pPr lvl="2"/>
            <a:r>
              <a:rPr lang="en-US" sz="1400" b="1" dirty="0"/>
              <a:t>Mail</a:t>
            </a:r>
            <a:r>
              <a:rPr lang="en-US" sz="1400" dirty="0"/>
              <a:t> (SMTP, IMAP, POP3)</a:t>
            </a:r>
          </a:p>
          <a:p>
            <a:pPr lvl="2"/>
            <a:r>
              <a:rPr lang="en-US" sz="1400" b="1" dirty="0" err="1"/>
              <a:t>IDoc</a:t>
            </a:r>
            <a:endParaRPr lang="en-US" sz="1400" dirty="0"/>
          </a:p>
          <a:p>
            <a:pPr lvl="2"/>
            <a:r>
              <a:rPr lang="en-US" sz="1400" b="1" dirty="0"/>
              <a:t>SuccessFactors</a:t>
            </a:r>
            <a:endParaRPr lang="en-US" sz="1400" b="1" dirty="0">
              <a:solidFill>
                <a:schemeClr val="tx1">
                  <a:lumMod val="50000"/>
                  <a:lumOff val="50000"/>
                </a:schemeClr>
              </a:solidFill>
            </a:endParaRPr>
          </a:p>
          <a:p>
            <a:pPr lvl="2"/>
            <a:r>
              <a:rPr lang="en-US" sz="1400" b="1" dirty="0"/>
              <a:t>Ariba</a:t>
            </a:r>
            <a:endParaRPr lang="en-US" sz="1400" dirty="0"/>
          </a:p>
          <a:p>
            <a:pPr lvl="2"/>
            <a:r>
              <a:rPr lang="en-US" sz="1400" b="1" dirty="0"/>
              <a:t>Facebook</a:t>
            </a:r>
            <a:r>
              <a:rPr lang="en-US" sz="1400" dirty="0"/>
              <a:t>, </a:t>
            </a:r>
            <a:r>
              <a:rPr lang="en-US" sz="1400" b="1" dirty="0"/>
              <a:t>Twitter</a:t>
            </a:r>
            <a:endParaRPr lang="en-US" sz="1400" dirty="0"/>
          </a:p>
          <a:p>
            <a:pPr lvl="2"/>
            <a:r>
              <a:rPr lang="en-US" sz="1400" b="1" dirty="0"/>
              <a:t>JMS, AS2</a:t>
            </a:r>
            <a:r>
              <a:rPr lang="en-US" sz="1400" i="1" dirty="0">
                <a:solidFill>
                  <a:srgbClr val="FFC000"/>
                </a:solidFill>
              </a:rPr>
              <a:t>*</a:t>
            </a:r>
          </a:p>
          <a:p>
            <a:pPr lvl="2"/>
            <a:r>
              <a:rPr lang="en-US" sz="1400" b="1" dirty="0"/>
              <a:t>Process Direct</a:t>
            </a:r>
          </a:p>
          <a:p>
            <a:pPr lvl="2"/>
            <a:r>
              <a:rPr lang="en-US" sz="1400" dirty="0"/>
              <a:t>OEM (</a:t>
            </a:r>
            <a:r>
              <a:rPr lang="en-US" sz="1400" dirty="0" err="1"/>
              <a:t>Advantco</a:t>
            </a:r>
            <a:r>
              <a:rPr lang="en-US" sz="1400" dirty="0"/>
              <a:t>)</a:t>
            </a:r>
          </a:p>
          <a:p>
            <a:pPr lvl="3"/>
            <a:r>
              <a:rPr lang="en-US" sz="1200" dirty="0"/>
              <a:t>Salesforce</a:t>
            </a:r>
          </a:p>
          <a:p>
            <a:pPr lvl="3"/>
            <a:r>
              <a:rPr lang="en-US" sz="1200" dirty="0"/>
              <a:t>Microsoft Dynamics CRM</a:t>
            </a:r>
          </a:p>
          <a:p>
            <a:pPr lvl="3"/>
            <a:r>
              <a:rPr lang="en-US" sz="1200" dirty="0"/>
              <a:t>Amazon Web Services</a:t>
            </a:r>
          </a:p>
          <a:p>
            <a:pPr lvl="3"/>
            <a:r>
              <a:rPr lang="en-US" sz="1200" dirty="0"/>
              <a:t>SugarCRM</a:t>
            </a:r>
          </a:p>
          <a:p>
            <a:pPr lvl="3"/>
            <a:endParaRPr lang="en-US" sz="1200" dirty="0"/>
          </a:p>
          <a:p>
            <a:pPr marL="358775" lvl="2" indent="-179388" defTabSz="1088558">
              <a:spcBef>
                <a:spcPts val="300"/>
              </a:spcBef>
              <a:buClr>
                <a:schemeClr val="tx1"/>
              </a:buClr>
              <a:buFont typeface="Arial" panose="020B0604020202020204" pitchFamily="34" charset="0"/>
              <a:buChar char="–"/>
            </a:pPr>
            <a:r>
              <a:rPr lang="en-US" sz="1400" dirty="0"/>
              <a:t>CSV </a:t>
            </a:r>
            <a:r>
              <a:rPr lang="en-US" sz="1400" dirty="0">
                <a:sym typeface="Wingdings" panose="05000000000000000000" pitchFamily="2" charset="2"/>
              </a:rPr>
              <a:t></a:t>
            </a:r>
            <a:r>
              <a:rPr lang="en-US" sz="1400" dirty="0"/>
              <a:t> XML</a:t>
            </a:r>
          </a:p>
          <a:p>
            <a:pPr marL="358775" lvl="2" indent="-179388" defTabSz="1088558">
              <a:spcBef>
                <a:spcPts val="300"/>
              </a:spcBef>
              <a:buClr>
                <a:schemeClr val="tx1"/>
              </a:buClr>
              <a:buFont typeface="Arial" panose="020B0604020202020204" pitchFamily="34" charset="0"/>
              <a:buChar char="–"/>
            </a:pPr>
            <a:r>
              <a:rPr lang="en-US" sz="1400" dirty="0"/>
              <a:t>JSON </a:t>
            </a:r>
            <a:r>
              <a:rPr lang="en-US" sz="1400" dirty="0">
                <a:sym typeface="Wingdings" panose="05000000000000000000" pitchFamily="2" charset="2"/>
              </a:rPr>
              <a:t></a:t>
            </a:r>
            <a:r>
              <a:rPr lang="en-US" sz="1400" dirty="0"/>
              <a:t> XML</a:t>
            </a:r>
          </a:p>
          <a:p>
            <a:pPr marL="358775" lvl="2" indent="-179388" defTabSz="1088558">
              <a:spcBef>
                <a:spcPts val="300"/>
              </a:spcBef>
              <a:buClr>
                <a:schemeClr val="tx1"/>
              </a:buClr>
              <a:buFont typeface="Arial" panose="020B0604020202020204" pitchFamily="34" charset="0"/>
              <a:buChar char="–"/>
            </a:pPr>
            <a:r>
              <a:rPr lang="en-US" sz="1400" dirty="0"/>
              <a:t>EDI (EDIFACT and ASC-X12) </a:t>
            </a:r>
            <a:r>
              <a:rPr lang="en-US" sz="1400" dirty="0">
                <a:sym typeface="Wingdings" panose="05000000000000000000" pitchFamily="2" charset="2"/>
              </a:rPr>
              <a:t></a:t>
            </a:r>
            <a:r>
              <a:rPr lang="en-US" sz="1400" dirty="0"/>
              <a:t> XML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104</a:t>
            </a:fld>
            <a:endParaRPr lang="de-DE" dirty="0"/>
          </a:p>
        </p:txBody>
      </p:sp>
    </p:spTree>
    <p:extLst>
      <p:ext uri="{BB962C8B-B14F-4D97-AF65-F5344CB8AC3E}">
        <p14:creationId xmlns:p14="http://schemas.microsoft.com/office/powerpoint/2010/main" val="3113668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https://support.sap.com/content/dam/SAAP/Sol_Pack/Library/ProcessDiagrams/2NV_S4CLD1805_Process_Overview_EN_XX.htm </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2197334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45</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18156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68</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857237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70</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45605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8C2C35-2B8A-446E-BEC0-FD36716C29AC}" type="slidenum">
              <a:rPr kumimoji="0" 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de-D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76646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8C2C35-2B8A-446E-BEC0-FD36716C29AC}" type="slidenum">
              <a:rPr kumimoji="0" 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de-D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1897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pPr marL="0" marR="0" indent="0" algn="l" defTabSz="1088776" rtl="0" eaLnBrk="1" fontAlgn="auto" latinLnBrk="0" hangingPunct="1">
              <a:lnSpc>
                <a:spcPct val="100000"/>
              </a:lnSpc>
              <a:spcBef>
                <a:spcPts val="0"/>
              </a:spcBef>
              <a:spcAft>
                <a:spcPts val="0"/>
              </a:spcAft>
              <a:buClrTx/>
              <a:buSzTx/>
              <a:buFontTx/>
              <a:buNone/>
              <a:tabLst/>
              <a:defRPr/>
            </a:pPr>
            <a:endParaRPr lang="de-DE" baseline="30000" dirty="0"/>
          </a:p>
        </p:txBody>
      </p:sp>
      <p:sp>
        <p:nvSpPr>
          <p:cNvPr id="4" name="Slide Number Placeholder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0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96</a:t>
            </a:fld>
            <a:endParaRPr kumimoji="0" lang="de-DE"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0741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98</a:t>
            </a:fld>
            <a:endParaRPr lang="de-DE" dirty="0"/>
          </a:p>
        </p:txBody>
      </p:sp>
    </p:spTree>
    <p:extLst>
      <p:ext uri="{BB962C8B-B14F-4D97-AF65-F5344CB8AC3E}">
        <p14:creationId xmlns:p14="http://schemas.microsoft.com/office/powerpoint/2010/main" val="3989664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5.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5.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5.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5.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21"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pic>
        <p:nvPicPr>
          <p:cNvPr id="11"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3646672"/>
            <a:ext cx="1108174" cy="216000"/>
          </a:xfrm>
          <a:prstGeom prst="rect">
            <a:avLst/>
          </a:prstGeom>
        </p:spPr>
      </p:pic>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47322281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39657373"/>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34045008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20009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45817789"/>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1193840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70365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3957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04000" y="504000"/>
            <a:ext cx="1108174" cy="216000"/>
          </a:xfrm>
          <a:prstGeom prst="rect">
            <a:avLst/>
          </a:prstGeom>
        </p:spPr>
      </p:pic>
    </p:spTree>
    <p:extLst>
      <p:ext uri="{BB962C8B-B14F-4D97-AF65-F5344CB8AC3E}">
        <p14:creationId xmlns:p14="http://schemas.microsoft.com/office/powerpoint/2010/main" val="466893294"/>
      </p:ext>
    </p:extLst>
  </p:cSld>
  <p:clrMapOvr>
    <a:masterClrMapping/>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19"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20"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1"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22"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23" name="YouTube icon with link">
            <a:hlinkClick r:id="rId9"/>
          </p:cNvPr>
          <p:cNvPicPr>
            <a:picLocks noChangeAspect="1"/>
          </p:cNvPicPr>
          <p:nvPr userDrawn="1"/>
        </p:nvPicPr>
        <p:blipFill rotWithShape="1">
          <a:blip r:embed="rId10"/>
          <a:srcRect l="13793" t="1405" r="17847" b="2165"/>
          <a:stretch/>
        </p:blipFill>
        <p:spPr>
          <a:xfrm>
            <a:off x="1682827" y="1751480"/>
            <a:ext cx="364501" cy="363600"/>
          </a:xfrm>
          <a:prstGeom prst="ellipse">
            <a:avLst/>
          </a:prstGeom>
        </p:spPr>
      </p:pic>
      <p:pic>
        <p:nvPicPr>
          <p:cNvPr id="24"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25" name="Facebook icon with link">
            <a:hlinkClick r:id="rId13"/>
          </p:cNvPr>
          <p:cNvPicPr>
            <a:picLocks noChangeAspect="1"/>
          </p:cNvPicPr>
          <p:nvPr userDrawn="1"/>
        </p:nvPicPr>
        <p:blipFill>
          <a:blip r:embed="rId14"/>
          <a:stretch>
            <a:fillRect/>
          </a:stretch>
        </p:blipFill>
        <p:spPr>
          <a:xfrm>
            <a:off x="503997" y="1751480"/>
            <a:ext cx="363600" cy="363600"/>
          </a:xfrm>
          <a:prstGeom prst="rect">
            <a:avLst/>
          </a:prstGeom>
        </p:spPr>
      </p:pic>
      <p:sp>
        <p:nvSpPr>
          <p:cNvPr id="26"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27" name="SAP Ariba Logo" descr="SAP Ariba Logo" title="SAP Ariba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bwMode="invGray">
          <a:xfrm>
            <a:off x="504000" y="504000"/>
            <a:ext cx="1108174" cy="216000"/>
          </a:xfrm>
          <a:prstGeom prst="rect">
            <a:avLst/>
          </a:prstGeom>
        </p:spPr>
      </p:pic>
    </p:spTree>
    <p:extLst>
      <p:ext uri="{BB962C8B-B14F-4D97-AF65-F5344CB8AC3E}">
        <p14:creationId xmlns:p14="http://schemas.microsoft.com/office/powerpoint/2010/main" val="3823479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1"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22"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3"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24"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25" name="YouTube icon with link">
            <a:hlinkClick r:id="rId9"/>
          </p:cNvPr>
          <p:cNvPicPr>
            <a:picLocks noChangeAspect="1"/>
          </p:cNvPicPr>
          <p:nvPr userDrawn="1"/>
        </p:nvPicPr>
        <p:blipFill rotWithShape="1">
          <a:blip r:embed="rId10"/>
          <a:srcRect l="13793" t="1405" r="17847" b="2165"/>
          <a:stretch/>
        </p:blipFill>
        <p:spPr>
          <a:xfrm>
            <a:off x="1682827" y="1751480"/>
            <a:ext cx="364501" cy="363600"/>
          </a:xfrm>
          <a:prstGeom prst="ellipse">
            <a:avLst/>
          </a:prstGeom>
        </p:spPr>
      </p:pic>
      <p:pic>
        <p:nvPicPr>
          <p:cNvPr id="26"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27" name="Facebook icon with link">
            <a:hlinkClick r:id="rId13"/>
          </p:cNvPr>
          <p:cNvPicPr>
            <a:picLocks noChangeAspect="1"/>
          </p:cNvPicPr>
          <p:nvPr userDrawn="1"/>
        </p:nvPicPr>
        <p:blipFill>
          <a:blip r:embed="rId14"/>
          <a:stretch>
            <a:fillRect/>
          </a:stretch>
        </p:blipFill>
        <p:spPr>
          <a:xfrm>
            <a:off x="503997" y="1751480"/>
            <a:ext cx="363600" cy="363600"/>
          </a:xfrm>
          <a:prstGeom prst="rect">
            <a:avLst/>
          </a:prstGeom>
        </p:spPr>
      </p:pic>
      <p:sp>
        <p:nvSpPr>
          <p:cNvPr id="28"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20" name="SAP Ariba Logo" descr="SAP Ariba Logo" title="SAP Ariba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bwMode="invGray">
          <a:xfrm>
            <a:off x="504000" y="504000"/>
            <a:ext cx="1108174" cy="216000"/>
          </a:xfrm>
          <a:prstGeom prst="rect">
            <a:avLst/>
          </a:prstGeom>
        </p:spPr>
      </p:pic>
    </p:spTree>
    <p:extLst>
      <p:ext uri="{BB962C8B-B14F-4D97-AF65-F5344CB8AC3E}">
        <p14:creationId xmlns:p14="http://schemas.microsoft.com/office/powerpoint/2010/main" val="24857234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000" y="3646672"/>
            <a:ext cx="1108174" cy="216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1" y="5769668"/>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Customer</a:t>
            </a:r>
          </a:p>
        </p:txBody>
      </p:sp>
      <p:sp>
        <p:nvSpPr>
          <p:cNvPr id="19" name="Speaker"/>
          <p:cNvSpPr>
            <a:spLocks noGrp="1"/>
          </p:cNvSpPr>
          <p:nvPr userDrawn="1">
            <p:ph type="subTitle" idx="1" hasCustomPrompt="1"/>
          </p:nvPr>
        </p:nvSpPr>
        <p:spPr bwMode="gray">
          <a:xfrm>
            <a:off x="288000" y="5130491"/>
            <a:ext cx="10900800"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 </a:t>
            </a:r>
            <a:br>
              <a:rPr lang="en-US" dirty="0"/>
            </a:br>
            <a:r>
              <a:rPr lang="en-US" dirty="0"/>
              <a:t>Month 00, 2017 </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599"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450545843"/>
      </p:ext>
    </p:extLst>
  </p:cSld>
  <p:clrMapOvr>
    <a:masterClrMapping/>
  </p:clrMapOvr>
  <p:extLst mod="1">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9490616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798916041"/>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064755433"/>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045172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692906284"/>
      </p:ext>
    </p:extLst>
  </p:cSld>
  <p:clrMapOvr>
    <a:masterClrMapping/>
  </p:clrMapOvr>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1"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936724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515386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1" y="4770000"/>
            <a:ext cx="5328000" cy="1080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1" y="1620000"/>
            <a:ext cx="5328000" cy="2631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32843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1" y="4354923"/>
            <a:ext cx="3391200" cy="1495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1" y="1620000"/>
            <a:ext cx="3391200" cy="2232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3"/>
            <a:ext cx="3391200" cy="1495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3"/>
            <a:ext cx="3391200" cy="1495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15260431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1" y="3878220"/>
            <a:ext cx="2415600" cy="1971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1" y="1620000"/>
            <a:ext cx="2415600" cy="1728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7" y="3878221"/>
            <a:ext cx="2415600" cy="1971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7" y="1620000"/>
            <a:ext cx="2415600" cy="1728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3" y="3878221"/>
            <a:ext cx="2415600" cy="1971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3" y="1620000"/>
            <a:ext cx="2415600" cy="1728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203358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1">
                <a:solidFill>
                  <a:schemeClr val="tx1"/>
                </a:solidFill>
              </a:defRPr>
            </a:lvl1pPr>
            <a:lvl2pPr marL="395802"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6587305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9974190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4000"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2"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313082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828084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420496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1"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771893049"/>
      </p:ext>
    </p:extLst>
  </p:cSld>
  <p:clrMapOvr>
    <a:masterClrMapping/>
  </p:clrMapOvr>
  <p:extLst mod="1">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78697577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7"/>
            <a:ext cx="11795760" cy="220929"/>
          </a:xfrm>
          <a:prstGeom prst="rect">
            <a:avLst/>
          </a:prstGeom>
          <a:solidFill>
            <a:schemeClr val="bg1"/>
          </a:solidFill>
          <a:ln w="6350" algn="ctr">
            <a:noFill/>
            <a:miter lim="800000"/>
            <a:headEnd/>
            <a:tailEnd/>
          </a:ln>
        </p:spPr>
        <p:txBody>
          <a:bodyPr lIns="89956" tIns="71964" rIns="89956" bIns="71964"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48030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4999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1"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1" y="1467009"/>
            <a:ext cx="5328000" cy="923116"/>
          </a:xfrm>
        </p:spPr>
        <p:txBody>
          <a:bodyPr anchor="t" anchorCtr="0">
            <a:noAutofit/>
          </a:bodyPr>
          <a:lstStyle>
            <a:lvl1pPr>
              <a:defRPr sz="5498">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4001" y="5994000"/>
            <a:ext cx="1578462" cy="3600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000" y="504000"/>
            <a:ext cx="1108174" cy="216000"/>
          </a:xfrm>
          <a:prstGeom prst="rect">
            <a:avLst/>
          </a:prstGeom>
        </p:spPr>
      </p:pic>
    </p:spTree>
    <p:extLst>
      <p:ext uri="{BB962C8B-B14F-4D97-AF65-F5344CB8AC3E}">
        <p14:creationId xmlns:p14="http://schemas.microsoft.com/office/powerpoint/2010/main" val="4290515425"/>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399" b="0" noProof="0" dirty="0"/>
              <a:t>© 2017 SAP SE or an SAP affiliate company. All rights reserved.</a:t>
            </a:r>
          </a:p>
        </p:txBody>
      </p:sp>
      <p:grpSp>
        <p:nvGrpSpPr>
          <p:cNvPr id="16" name="Group 15"/>
          <p:cNvGrpSpPr/>
          <p:nvPr userDrawn="1"/>
        </p:nvGrpSpPr>
        <p:grpSpPr>
          <a:xfrm>
            <a:off x="1"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2425615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399" b="0" noProof="0" dirty="0"/>
              <a:t>© </a:t>
            </a:r>
            <a:r>
              <a:rPr lang="de-DE" sz="2399" b="0" noProof="0" dirty="0"/>
              <a:t>2017 SAP SE oder ein SAP-Konzernunternehmen. Alle Rechte vorbehalten.</a:t>
            </a:r>
          </a:p>
        </p:txBody>
      </p:sp>
      <p:grpSp>
        <p:nvGrpSpPr>
          <p:cNvPr id="16" name="Group 15"/>
          <p:cNvGrpSpPr/>
          <p:nvPr userDrawn="1"/>
        </p:nvGrpSpPr>
        <p:grpSpPr>
          <a:xfrm>
            <a:off x="1"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00678024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roduct Capabilities I with screenshot">
    <p:spTree>
      <p:nvGrpSpPr>
        <p:cNvPr id="1" name=""/>
        <p:cNvGrpSpPr/>
        <p:nvPr/>
      </p:nvGrpSpPr>
      <p:grpSpPr>
        <a:xfrm>
          <a:off x="0" y="0"/>
          <a:ext cx="0" cy="0"/>
          <a:chOff x="0" y="0"/>
          <a:chExt cx="0" cy="0"/>
        </a:xfrm>
      </p:grpSpPr>
      <p:sp>
        <p:nvSpPr>
          <p:cNvPr id="15" name="Rectangle 14"/>
          <p:cNvSpPr/>
          <p:nvPr userDrawn="1"/>
        </p:nvSpPr>
        <p:spPr bwMode="gray">
          <a:xfrm>
            <a:off x="324002" y="1690688"/>
            <a:ext cx="3930897" cy="252000"/>
          </a:xfrm>
          <a:prstGeom prst="rect">
            <a:avLst/>
          </a:prstGeom>
          <a:noFill/>
          <a:ln w="6350" algn="ctr">
            <a:noFill/>
            <a:miter lim="800000"/>
            <a:headEnd/>
            <a:tailEnd/>
          </a:ln>
        </p:spPr>
        <p:txBody>
          <a:bodyPr lIns="122849" tIns="73710" rIns="122849" bIns="98278" rtlCol="0" anchor="ctr"/>
          <a:lstStyle/>
          <a:p>
            <a:pPr marR="0" algn="l" defTabSz="1248046" eaLnBrk="1" fontAlgn="base" latinLnBrk="0" hangingPunct="1">
              <a:lnSpc>
                <a:spcPct val="100000"/>
              </a:lnSpc>
              <a:spcBef>
                <a:spcPct val="50000"/>
              </a:spcBef>
              <a:spcAft>
                <a:spcPct val="0"/>
              </a:spcAft>
              <a:buClr>
                <a:srgbClr val="F0AB00"/>
              </a:buClr>
              <a:buSzPct val="80000"/>
              <a:tabLst/>
            </a:pPr>
            <a:r>
              <a:rPr kumimoji="0" lang="en-US" sz="1898" b="1" i="0" u="none" strike="noStrike" kern="0" cap="none" spc="0" normalizeH="0" baseline="0" noProof="0" dirty="0">
                <a:ln>
                  <a:noFill/>
                </a:ln>
                <a:solidFill>
                  <a:schemeClr val="tx1"/>
                </a:solidFill>
                <a:effectLst/>
                <a:uLnTx/>
                <a:uFillTx/>
                <a:ea typeface="Arial Unicode MS" pitchFamily="34" charset="-128"/>
                <a:cs typeface="Arial Unicode MS" pitchFamily="34" charset="-128"/>
              </a:rPr>
              <a:t>Product capabilities</a:t>
            </a:r>
          </a:p>
        </p:txBody>
      </p:sp>
      <p:sp>
        <p:nvSpPr>
          <p:cNvPr id="16" name="Rectangle 15"/>
          <p:cNvSpPr/>
          <p:nvPr userDrawn="1"/>
        </p:nvSpPr>
        <p:spPr bwMode="gray">
          <a:xfrm>
            <a:off x="4533689" y="1690688"/>
            <a:ext cx="3930897" cy="252000"/>
          </a:xfrm>
          <a:prstGeom prst="rect">
            <a:avLst/>
          </a:prstGeom>
          <a:noFill/>
          <a:ln w="6350" algn="ctr">
            <a:noFill/>
            <a:miter lim="800000"/>
            <a:headEnd/>
            <a:tailEnd/>
          </a:ln>
        </p:spPr>
        <p:txBody>
          <a:bodyPr lIns="122849" tIns="73710" rIns="122849" bIns="98278" rtlCol="0" anchor="ctr"/>
          <a:lstStyle/>
          <a:p>
            <a:pPr marR="0" algn="l" defTabSz="1248046" eaLnBrk="1" fontAlgn="base" latinLnBrk="0" hangingPunct="1">
              <a:lnSpc>
                <a:spcPct val="100000"/>
              </a:lnSpc>
              <a:spcBef>
                <a:spcPct val="50000"/>
              </a:spcBef>
              <a:spcAft>
                <a:spcPct val="0"/>
              </a:spcAft>
              <a:buClr>
                <a:srgbClr val="F0AB00"/>
              </a:buClr>
              <a:buSzPct val="80000"/>
              <a:tabLst/>
            </a:pPr>
            <a:r>
              <a:rPr kumimoji="0" lang="en-US" sz="1898" b="1" i="0" u="none" strike="noStrike" kern="0" cap="none" spc="0" normalizeH="0" baseline="0" noProof="0" dirty="0">
                <a:ln>
                  <a:noFill/>
                </a:ln>
                <a:solidFill>
                  <a:schemeClr val="tx1"/>
                </a:solidFill>
                <a:effectLst/>
                <a:uLnTx/>
                <a:uFillTx/>
                <a:ea typeface="Arial Unicode MS" pitchFamily="34" charset="-128"/>
                <a:cs typeface="Arial Unicode MS" pitchFamily="34" charset="-128"/>
              </a:rPr>
              <a:t>Key benefits</a:t>
            </a:r>
          </a:p>
        </p:txBody>
      </p:sp>
      <p:sp>
        <p:nvSpPr>
          <p:cNvPr id="17" name="Text Placeholder 12"/>
          <p:cNvSpPr>
            <a:spLocks noGrp="1"/>
          </p:cNvSpPr>
          <p:nvPr>
            <p:ph type="body" sz="quarter" idx="11" hasCustomPrompt="1"/>
          </p:nvPr>
        </p:nvSpPr>
        <p:spPr>
          <a:xfrm>
            <a:off x="324003" y="1945320"/>
            <a:ext cx="3930897" cy="3823658"/>
          </a:xfrm>
          <a:prstGeom prst="rect">
            <a:avLst/>
          </a:prstGeom>
        </p:spPr>
        <p:txBody>
          <a:bodyPr tIns="98330"/>
          <a:lstStyle>
            <a:lvl1pPr marL="368346" indent="-245678">
              <a:lnSpc>
                <a:spcPct val="100000"/>
              </a:lnSpc>
              <a:spcBef>
                <a:spcPts val="546"/>
              </a:spcBef>
              <a:buSzPct val="100000"/>
              <a:buFont typeface="Wingdings" pitchFamily="2" charset="2"/>
              <a:buChar char=""/>
              <a:defRPr sz="1600" b="0"/>
            </a:lvl1pPr>
            <a:lvl2pPr marL="614197" indent="-245678">
              <a:spcBef>
                <a:spcPts val="546"/>
              </a:spcBef>
              <a:buClr>
                <a:schemeClr val="accent2"/>
              </a:buClr>
              <a:buSzPct val="100000"/>
              <a:buFont typeface="Arial" pitchFamily="34" charset="0"/>
              <a:buChar char="–"/>
              <a:defRPr sz="1600"/>
            </a:lvl2pPr>
            <a:lvl3pPr>
              <a:defRPr sz="1898"/>
            </a:lvl3pPr>
          </a:lstStyle>
          <a:p>
            <a:pPr lvl="0"/>
            <a:r>
              <a:rPr lang="en-US" dirty="0"/>
              <a:t>Click to add text</a:t>
            </a:r>
          </a:p>
          <a:p>
            <a:pPr lvl="1"/>
            <a:r>
              <a:rPr lang="en-US" dirty="0"/>
              <a:t>text</a:t>
            </a:r>
          </a:p>
        </p:txBody>
      </p:sp>
      <p:sp>
        <p:nvSpPr>
          <p:cNvPr id="11" name="Text Placeholder 12"/>
          <p:cNvSpPr>
            <a:spLocks noGrp="1"/>
          </p:cNvSpPr>
          <p:nvPr>
            <p:ph type="body" sz="quarter" idx="15" hasCustomPrompt="1"/>
          </p:nvPr>
        </p:nvSpPr>
        <p:spPr>
          <a:xfrm>
            <a:off x="4533690" y="1945320"/>
            <a:ext cx="3930897" cy="3823658"/>
          </a:xfrm>
          <a:prstGeom prst="rect">
            <a:avLst/>
          </a:prstGeom>
        </p:spPr>
        <p:txBody>
          <a:bodyPr tIns="98330"/>
          <a:lstStyle>
            <a:lvl1pPr marL="368346" indent="-245678">
              <a:lnSpc>
                <a:spcPct val="100000"/>
              </a:lnSpc>
              <a:spcBef>
                <a:spcPts val="546"/>
              </a:spcBef>
              <a:buSzPct val="100000"/>
              <a:buFont typeface="Wingdings" pitchFamily="2" charset="2"/>
              <a:buChar char=""/>
              <a:defRPr sz="1600" b="0"/>
            </a:lvl1pPr>
            <a:lvl2pPr marL="614197" indent="-245678">
              <a:spcBef>
                <a:spcPts val="546"/>
              </a:spcBef>
              <a:buClr>
                <a:schemeClr val="accent2"/>
              </a:buClr>
              <a:buSzPct val="100000"/>
              <a:buFont typeface="Arial" pitchFamily="34" charset="0"/>
              <a:buChar char="–"/>
              <a:defRPr sz="1600"/>
            </a:lvl2pPr>
            <a:lvl3pPr>
              <a:defRPr sz="1898"/>
            </a:lvl3pPr>
          </a:lstStyle>
          <a:p>
            <a:pPr lvl="0"/>
            <a:r>
              <a:rPr lang="en-US" dirty="0"/>
              <a:t>Click to add text</a:t>
            </a:r>
          </a:p>
          <a:p>
            <a:pPr lvl="1"/>
            <a:r>
              <a:rPr lang="en-US" dirty="0"/>
              <a:t>text</a:t>
            </a:r>
          </a:p>
        </p:txBody>
      </p:sp>
      <p:sp>
        <p:nvSpPr>
          <p:cNvPr id="8" name="Title Placeholder 1"/>
          <p:cNvSpPr>
            <a:spLocks noGrp="1"/>
          </p:cNvSpPr>
          <p:nvPr>
            <p:ph type="title"/>
          </p:nvPr>
        </p:nvSpPr>
        <p:spPr bwMode="gray">
          <a:xfrm>
            <a:off x="323918" y="324081"/>
            <a:ext cx="11542196" cy="756175"/>
          </a:xfrm>
          <a:prstGeom prst="rect">
            <a:avLst/>
          </a:prstGeom>
        </p:spPr>
        <p:txBody>
          <a:bodyPr vert="horz" lIns="0" tIns="0" rIns="0" bIns="0" rtlCol="0" anchor="ctr" anchorCtr="0">
            <a:noAutofit/>
          </a:bodyPr>
          <a:lstStyle/>
          <a:p>
            <a:r>
              <a:rPr lang="en-US" noProof="0" dirty="0"/>
              <a:t>Insert page title</a:t>
            </a:r>
          </a:p>
        </p:txBody>
      </p:sp>
      <p:cxnSp>
        <p:nvCxnSpPr>
          <p:cNvPr id="10" name="Straight Connector 9"/>
          <p:cNvCxnSpPr/>
          <p:nvPr userDrawn="1"/>
        </p:nvCxnSpPr>
        <p:spPr>
          <a:xfrm>
            <a:off x="324002" y="1942688"/>
            <a:ext cx="39308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533689" y="1942688"/>
            <a:ext cx="39308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5"/>
          <p:cNvSpPr>
            <a:spLocks noGrp="1"/>
          </p:cNvSpPr>
          <p:nvPr>
            <p:ph sz="quarter" idx="13" hasCustomPrompt="1"/>
          </p:nvPr>
        </p:nvSpPr>
        <p:spPr>
          <a:xfrm>
            <a:off x="1" y="6132195"/>
            <a:ext cx="12195175" cy="246888"/>
          </a:xfrm>
          <a:solidFill>
            <a:schemeClr val="accent1"/>
          </a:solidFill>
          <a:ln w="9525">
            <a:noFill/>
            <a:round/>
            <a:headEnd/>
            <a:tailEnd/>
          </a:ln>
        </p:spPr>
        <p:txBody>
          <a:bodyPr vert="horz" lIns="0" tIns="0" rIns="0" bIns="0" rtlCol="0" anchor="ctr" anchorCtr="0">
            <a:noAutofit/>
          </a:bodyPr>
          <a:lstStyle>
            <a:lvl1pPr marL="0" algn="ctr" defTabSz="913852" rtl="0" eaLnBrk="1" latinLnBrk="0" hangingPunct="1">
              <a:defRPr lang="en-US" sz="1400" b="1" kern="1200" baseline="0" noProof="0" dirty="0" smtClean="0">
                <a:solidFill>
                  <a:schemeClr val="tx1"/>
                </a:solidFill>
                <a:latin typeface="Arial"/>
                <a:ea typeface="+mn-ea"/>
                <a:cs typeface="+mn-cs"/>
              </a:defRPr>
            </a:lvl1pPr>
            <a:lvl2pPr algn="ctr">
              <a:defRPr/>
            </a:lvl2pPr>
            <a:lvl3pPr algn="ctr">
              <a:defRPr/>
            </a:lvl3pPr>
            <a:lvl4pPr algn="ctr">
              <a:defRPr/>
            </a:lvl4pPr>
            <a:lvl5pPr algn="ctr">
              <a:buNone/>
              <a:defRPr/>
            </a:lvl5pPr>
          </a:lstStyle>
          <a:p>
            <a:pPr marL="0" marR="0" lvl="0" indent="0" algn="ctr" defTabSz="913852" rtl="0" eaLnBrk="1" fontAlgn="base" latinLnBrk="0" hangingPunct="1">
              <a:lnSpc>
                <a:spcPct val="100000"/>
              </a:lnSpc>
              <a:spcBef>
                <a:spcPts val="1620"/>
              </a:spcBef>
              <a:spcAft>
                <a:spcPct val="0"/>
              </a:spcAft>
              <a:buClr>
                <a:schemeClr val="accent1"/>
              </a:buClr>
              <a:buSzPct val="80000"/>
              <a:buFontTx/>
              <a:buNone/>
              <a:tabLst/>
            </a:pPr>
            <a:r>
              <a:rPr lang="en-US" dirty="0"/>
              <a:t>Add Today / Planned Innovations or Future Direction (UPPER CASE)</a:t>
            </a:r>
          </a:p>
        </p:txBody>
      </p:sp>
    </p:spTree>
    <p:extLst>
      <p:ext uri="{BB962C8B-B14F-4D97-AF65-F5344CB8AC3E}">
        <p14:creationId xmlns:p14="http://schemas.microsoft.com/office/powerpoint/2010/main" val="86707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59" y="98010"/>
            <a:ext cx="10975658" cy="369204"/>
          </a:xfrm>
          <a:prstGeom prst="rect">
            <a:avLst/>
          </a:prstGeom>
        </p:spPr>
        <p:txBody>
          <a:bodyPr/>
          <a:lstStyle>
            <a:lvl1pPr>
              <a:defRPr>
                <a:solidFill>
                  <a:srgbClr val="005195"/>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0975657" y="6428553"/>
            <a:ext cx="439706" cy="365125"/>
          </a:xfrm>
          <a:prstGeom prst="rect">
            <a:avLst/>
          </a:prstGeom>
        </p:spPr>
        <p:txBody>
          <a:bodyPr/>
          <a:lstStyle>
            <a:lvl1pPr>
              <a:defRPr sz="1440">
                <a:solidFill>
                  <a:schemeClr val="tx2"/>
                </a:solidFill>
                <a:latin typeface="Calibri"/>
                <a:cs typeface="Calibri"/>
              </a:defRPr>
            </a:lvl1pPr>
          </a:lstStyle>
          <a:p>
            <a:fld id="{BA9B540C-44DA-4F69-89C9-7C84606640D3}" type="slidenum">
              <a:rPr lang="en-US" smtClean="0"/>
              <a:pPr/>
              <a:t>‹#›</a:t>
            </a:fld>
            <a:endParaRPr lang="en-US" dirty="0"/>
          </a:p>
        </p:txBody>
      </p:sp>
      <p:sp>
        <p:nvSpPr>
          <p:cNvPr id="6" name="Text Placeholder 9"/>
          <p:cNvSpPr>
            <a:spLocks noGrp="1"/>
          </p:cNvSpPr>
          <p:nvPr>
            <p:ph type="body" sz="quarter" idx="13"/>
          </p:nvPr>
        </p:nvSpPr>
        <p:spPr>
          <a:xfrm>
            <a:off x="609759" y="463972"/>
            <a:ext cx="10975658" cy="386928"/>
          </a:xfrm>
          <a:prstGeom prst="rect">
            <a:avLst/>
          </a:prstGeom>
        </p:spPr>
        <p:txBody>
          <a:bodyPr>
            <a:normAutofit/>
          </a:bodyPr>
          <a:lstStyle>
            <a:lvl1pPr marL="0" indent="0">
              <a:buNone/>
              <a:defRPr sz="2399"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425551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56628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0688"/>
            <a:ext cx="56628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3"/>
            <a:ext cx="5662800" cy="2508223"/>
          </a:xfrm>
          <a:solidFill>
            <a:schemeClr val="bg1">
              <a:lumMod val="95000"/>
            </a:schemeClr>
          </a:solidFill>
        </p:spPr>
        <p:txBody>
          <a:bodyPr tIns="600113" anchor="t" anchorCtr="0"/>
          <a:lstStyle>
            <a:lvl1pPr algn="ctr">
              <a:defRPr b="0"/>
            </a:lvl1pPr>
          </a:lstStyle>
          <a:p>
            <a:r>
              <a:rPr lang="en-US" dirty="0"/>
              <a:t>Click icon to add picture</a:t>
            </a:r>
          </a:p>
        </p:txBody>
      </p:sp>
      <p:sp>
        <p:nvSpPr>
          <p:cNvPr id="11" name="Picture Placeholder 4"/>
          <p:cNvSpPr>
            <a:spLocks noGrp="1"/>
          </p:cNvSpPr>
          <p:nvPr>
            <p:ph type="pic" sz="quarter" idx="16"/>
          </p:nvPr>
        </p:nvSpPr>
        <p:spPr bwMode="gray">
          <a:xfrm>
            <a:off x="6208016" y="3573493"/>
            <a:ext cx="5662800" cy="2508223"/>
          </a:xfrm>
          <a:solidFill>
            <a:schemeClr val="bg1">
              <a:lumMod val="95000"/>
            </a:schemeClr>
          </a:solidFill>
        </p:spPr>
        <p:txBody>
          <a:bodyPr tIns="600113" anchor="t" anchorCtr="0"/>
          <a:lstStyle>
            <a:lvl1pPr algn="ctr">
              <a:defRPr b="0"/>
            </a:lvl1pPr>
          </a:lstStyle>
          <a:p>
            <a:r>
              <a:rPr lang="en-US" dirty="0"/>
              <a:t>Click icon to add picture</a:t>
            </a:r>
          </a:p>
        </p:txBody>
      </p:sp>
    </p:spTree>
    <p:extLst>
      <p:ext uri="{BB962C8B-B14F-4D97-AF65-F5344CB8AC3E}">
        <p14:creationId xmlns:p14="http://schemas.microsoft.com/office/powerpoint/2010/main" val="3834844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pic>
        <p:nvPicPr>
          <p:cNvPr id="7" name="SAP Ariba Logo" descr="SAP Ariba Logo" title="SAP Ariba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88000" y="3646672"/>
            <a:ext cx="1108174" cy="216000"/>
          </a:xfrm>
          <a:prstGeom prst="rect">
            <a:avLst/>
          </a:prstGeom>
        </p:spPr>
      </p:pic>
      <p:pic>
        <p:nvPicPr>
          <p:cNvPr id="8" name="SAP Logo" descr="SAP Logo" title="SAP Logo">
            <a:extLst>
              <a:ext uri="{FF2B5EF4-FFF2-40B4-BE49-F238E27FC236}">
                <a16:creationId xmlns:a16="http://schemas.microsoft.com/office/drawing/2014/main" id="{3B30990D-C7A4-4B3A-A996-0A26565464F2}"/>
              </a:ext>
            </a:extLst>
          </p:cNvPr>
          <p:cNvPicPr>
            <a:picLocks noChangeAspect="1"/>
          </p:cNvPicPr>
          <p:nvPr userDrawn="1"/>
        </p:nvPicPr>
        <p:blipFill>
          <a:blip r:embed="rId3"/>
          <a:stretch>
            <a:fillRect/>
          </a:stretch>
        </p:blipFill>
        <p:spPr>
          <a:xfrm>
            <a:off x="295085" y="6165304"/>
            <a:ext cx="1963636" cy="360000"/>
          </a:xfrm>
          <a:prstGeom prst="rect">
            <a:avLst/>
          </a:prstGeom>
        </p:spPr>
      </p:pic>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Ariba Logo" descr="SAP Ariba Logo" title="SAP Ariba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04000" y="504000"/>
            <a:ext cx="1108174" cy="216000"/>
          </a:xfrm>
          <a:prstGeom prst="rect">
            <a:avLst/>
          </a:prstGeom>
        </p:spPr>
      </p:pic>
      <p:pic>
        <p:nvPicPr>
          <p:cNvPr id="6" name="SAP Logo" descr="SAP Logo" title="SAP Logo">
            <a:extLst>
              <a:ext uri="{FF2B5EF4-FFF2-40B4-BE49-F238E27FC236}">
                <a16:creationId xmlns:a16="http://schemas.microsoft.com/office/drawing/2014/main" id="{81B2AE04-A1DD-420D-B4C3-0D648C844FBF}"/>
              </a:ext>
            </a:extLst>
          </p:cNvPr>
          <p:cNvPicPr>
            <a:picLocks noChangeAspect="1"/>
          </p:cNvPicPr>
          <p:nvPr userDrawn="1"/>
        </p:nvPicPr>
        <p:blipFill>
          <a:blip r:embed="rId3"/>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Copyright information"/>
          <p:cNvSpPr txBox="1"/>
          <p:nvPr/>
        </p:nvSpPr>
        <p:spPr bwMode="black">
          <a:xfrm>
            <a:off x="503999" y="1620000"/>
            <a:ext cx="11185200" cy="3323987"/>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1100" kern="1200" baseline="0" dirty="0">
                <a:solidFill>
                  <a:schemeClr val="tx1"/>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3" name="Headline Copyright english"/>
          <p:cNvSpPr txBox="1"/>
          <p:nvPr userDrawn="1"/>
        </p:nvSpPr>
        <p:spPr>
          <a:xfrm>
            <a:off x="504001" y="719834"/>
            <a:ext cx="8740726"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0" noProof="0" dirty="0"/>
              <a:t>© 2018 SAP SE or an SAP affiliate company. All rights reserved.</a:t>
            </a:r>
            <a:endParaRPr lang="de-DE" sz="2400" kern="0" dirty="0" err="1">
              <a:ea typeface="Arial Unicode MS" pitchFamily="34" charset="-128"/>
              <a:cs typeface="Arial Unicode MS" pitchFamily="34" charset="-128"/>
            </a:endParaRPr>
          </a:p>
        </p:txBody>
      </p:sp>
      <p:grpSp>
        <p:nvGrpSpPr>
          <p:cNvPr id="6" name="Secondary Motion Band"/>
          <p:cNvGrpSpPr/>
          <p:nvPr userDrawn="1"/>
        </p:nvGrpSpPr>
        <p:grpSpPr>
          <a:xfrm>
            <a:off x="10682127" y="0"/>
            <a:ext cx="1513048" cy="251942"/>
            <a:chOff x="10682127" y="0"/>
            <a:chExt cx="1513048" cy="252000"/>
          </a:xfrm>
        </p:grpSpPr>
        <p:sp>
          <p:nvSpPr>
            <p:cNvPr id="7"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4" name="Copyright information"/>
          <p:cNvSpPr txBox="1"/>
          <p:nvPr userDrawn="1"/>
        </p:nvSpPr>
        <p:spPr bwMode="black">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10" name="Headline Copyright german"/>
          <p:cNvSpPr txBox="1"/>
          <p:nvPr userDrawn="1"/>
        </p:nvSpPr>
        <p:spPr>
          <a:xfrm>
            <a:off x="504001" y="719834"/>
            <a:ext cx="10796097"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0" noProof="0" dirty="0"/>
              <a:t>© </a:t>
            </a:r>
            <a:r>
              <a:rPr lang="de-DE" sz="2400" b="0" noProof="0" dirty="0"/>
              <a:t>2018 SAP SE oder ein SAP-Konzernunternehmen. Alle Rechte vorbehalten.</a:t>
            </a:r>
            <a:endParaRPr lang="de-DE" sz="2400" kern="0" dirty="0" err="1">
              <a:ea typeface="Arial Unicode MS" pitchFamily="34" charset="-128"/>
              <a:cs typeface="Arial Unicode MS" pitchFamily="34" charset="-128"/>
            </a:endParaRPr>
          </a:p>
        </p:txBody>
      </p:sp>
      <p:grpSp>
        <p:nvGrpSpPr>
          <p:cNvPr id="6" name="Secondary Motion Band"/>
          <p:cNvGrpSpPr/>
          <p:nvPr userDrawn="1"/>
        </p:nvGrpSpPr>
        <p:grpSpPr>
          <a:xfrm>
            <a:off x="10682127" y="0"/>
            <a:ext cx="1513048" cy="251942"/>
            <a:chOff x="10682127" y="0"/>
            <a:chExt cx="1513048" cy="252000"/>
          </a:xfrm>
        </p:grpSpPr>
        <p:sp>
          <p:nvSpPr>
            <p:cNvPr id="7"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CUSTOMER</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3646672"/>
            <a:ext cx="1108174" cy="216000"/>
          </a:xfrm>
          <a:prstGeom prst="rect">
            <a:avLst/>
          </a:prstGeom>
        </p:spPr>
      </p:pic>
      <p:pic>
        <p:nvPicPr>
          <p:cNvPr id="8" name="SAP Logo" descr="SAP Logo" title="SAP Logo">
            <a:extLst>
              <a:ext uri="{FF2B5EF4-FFF2-40B4-BE49-F238E27FC236}">
                <a16:creationId xmlns:a16="http://schemas.microsoft.com/office/drawing/2014/main" id="{781A67F9-CAD4-412E-BFE5-C9BB8BF80260}"/>
              </a:ext>
            </a:extLst>
          </p:cNvPr>
          <p:cNvPicPr>
            <a:picLocks noChangeAspect="1"/>
          </p:cNvPicPr>
          <p:nvPr userDrawn="1"/>
        </p:nvPicPr>
        <p:blipFill>
          <a:blip r:embed="rId3"/>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909789130"/>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CUSTOMER</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3646672"/>
            <a:ext cx="1108174" cy="216000"/>
          </a:xfrm>
          <a:prstGeom prst="rect">
            <a:avLst/>
          </a:prstGeom>
        </p:spPr>
      </p:pic>
      <p:pic>
        <p:nvPicPr>
          <p:cNvPr id="14" name="SAP Logo" descr="SAP Logo" title="SAP Logo">
            <a:extLst>
              <a:ext uri="{FF2B5EF4-FFF2-40B4-BE49-F238E27FC236}">
                <a16:creationId xmlns:a16="http://schemas.microsoft.com/office/drawing/2014/main" id="{CF7B0B1D-60F9-4ABC-9CC7-7878AC6BAC6D}"/>
              </a:ext>
            </a:extLst>
          </p:cNvPr>
          <p:cNvPicPr>
            <a:picLocks noChangeAspect="1"/>
          </p:cNvPicPr>
          <p:nvPr userDrawn="1"/>
        </p:nvPicPr>
        <p:blipFill>
          <a:blip r:embed="rId3"/>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1222741890"/>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0" name="SAP Ariba Logo" descr="SAP Ariba Logo" title="SAP Ariba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88000" y="1880235"/>
            <a:ext cx="1108174" cy="216000"/>
          </a:xfrm>
          <a:prstGeom prst="rect">
            <a:avLst/>
          </a:prstGeom>
        </p:spPr>
      </p:pic>
      <p:pic>
        <p:nvPicPr>
          <p:cNvPr id="11" name="SAP Logo" descr="SAP Logo" title="SAP Logo">
            <a:extLst>
              <a:ext uri="{FF2B5EF4-FFF2-40B4-BE49-F238E27FC236}">
                <a16:creationId xmlns:a16="http://schemas.microsoft.com/office/drawing/2014/main" id="{3A37057C-DE35-4273-B27F-52CF3E540CEC}"/>
              </a:ext>
            </a:extLst>
          </p:cNvPr>
          <p:cNvPicPr>
            <a:picLocks noChangeAspect="1"/>
          </p:cNvPicPr>
          <p:nvPr userDrawn="1"/>
        </p:nvPicPr>
        <p:blipFill>
          <a:blip r:embed="rId3"/>
          <a:stretch>
            <a:fillRect/>
          </a:stretch>
        </p:blipFill>
        <p:spPr>
          <a:xfrm>
            <a:off x="288000" y="602128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CUSTOMER</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3646672"/>
            <a:ext cx="1108174" cy="216000"/>
          </a:xfrm>
          <a:prstGeom prst="rect">
            <a:avLst/>
          </a:prstGeom>
        </p:spPr>
      </p:pic>
    </p:spTree>
    <p:extLst>
      <p:ext uri="{BB962C8B-B14F-4D97-AF65-F5344CB8AC3E}">
        <p14:creationId xmlns:p14="http://schemas.microsoft.com/office/powerpoint/2010/main" val="3156270534"/>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CUSTOMER</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1880235"/>
            <a:ext cx="1108174" cy="216000"/>
          </a:xfrm>
          <a:prstGeom prst="rect">
            <a:avLst/>
          </a:prstGeom>
        </p:spPr>
      </p:pic>
      <p:pic>
        <p:nvPicPr>
          <p:cNvPr id="15" name="SAP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345319581"/>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CUSTOMER</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1880235"/>
            <a:ext cx="1108174" cy="216000"/>
          </a:xfrm>
          <a:prstGeom prst="rect">
            <a:avLst/>
          </a:prstGeom>
        </p:spPr>
      </p:pic>
      <p:pic>
        <p:nvPicPr>
          <p:cNvPr id="15" name="SAP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r>
              <a:rPr lang="en-US"/>
              <a:t>Click icon to add picture</a:t>
            </a:r>
            <a:endParaRPr lang="de-DE" dirty="0"/>
          </a:p>
        </p:txBody>
      </p:sp>
    </p:spTree>
    <p:extLst>
      <p:ext uri="{BB962C8B-B14F-4D97-AF65-F5344CB8AC3E}">
        <p14:creationId xmlns:p14="http://schemas.microsoft.com/office/powerpoint/2010/main" val="910423372"/>
      </p:ext>
    </p:extLst>
  </p:cSld>
  <p:clrMapOvr>
    <a:masterClrMapping/>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3401366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215484614"/>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086283139"/>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79143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346677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952171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734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pic>
        <p:nvPicPr>
          <p:cNvPr id="15"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1880235"/>
            <a:ext cx="1108174" cy="216000"/>
          </a:xfrm>
          <a:prstGeom prst="rect">
            <a:avLst/>
          </a:prstGeom>
        </p:spPr>
      </p:pic>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82540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490035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9505371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1" y="0"/>
            <a:ext cx="12195176" cy="251942"/>
            <a:chOff x="-1" y="0"/>
            <a:chExt cx="12195176" cy="251942"/>
          </a:xfrm>
        </p:grpSpPr>
        <p:sp>
          <p:nvSpPr>
            <p:cNvPr id="9" name="Rectangle 8"/>
            <p:cNvSpPr/>
            <p:nvPr userDrawn="1"/>
          </p:nvSpPr>
          <p:spPr bwMode="gray">
            <a:xfrm>
              <a:off x="-1"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23320540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024620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202826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940022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2250875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32727541"/>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944695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2386202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268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04000"/>
            <a:ext cx="1108174" cy="216000"/>
          </a:xfrm>
          <a:prstGeom prst="rect">
            <a:avLst/>
          </a:prstGeom>
        </p:spPr>
      </p:pic>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SAP Logo" descr="SAP Logo" title="SAP Logo">
            <a:extLst>
              <a:ext uri="{FF2B5EF4-FFF2-40B4-BE49-F238E27FC236}">
                <a16:creationId xmlns:a16="http://schemas.microsoft.com/office/drawing/2014/main" id="{D378ACF9-76BE-4CF8-92B6-875BF7C50F5D}"/>
              </a:ext>
            </a:extLst>
          </p:cNvPr>
          <p:cNvPicPr>
            <a:picLocks noChangeAspect="1"/>
          </p:cNvPicPr>
          <p:nvPr userDrawn="1"/>
        </p:nvPicPr>
        <p:blipFill>
          <a:blip r:embed="rId3"/>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1078863070"/>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0860663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3033227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113" y="324000"/>
            <a:ext cx="11330950" cy="369332"/>
          </a:xfrm>
          <a:prstGeom prst="rect">
            <a:avLst/>
          </a:prstGeom>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432119" y="1692003"/>
            <a:ext cx="11329234" cy="3831819"/>
          </a:xfrm>
        </p:spPr>
        <p:txBody>
          <a:bodyPr>
            <a:noAutofit/>
          </a:bodyPr>
          <a:lstStyle>
            <a:lvl1pPr marL="0" marR="0" indent="0" algn="l" defTabSz="1218925" rtl="0" eaLnBrk="1" fontAlgn="auto" latinLnBrk="0" hangingPunct="1">
              <a:lnSpc>
                <a:spcPct val="100000"/>
              </a:lnSpc>
              <a:spcBef>
                <a:spcPts val="1599"/>
              </a:spcBef>
              <a:spcAft>
                <a:spcPts val="0"/>
              </a:spcAft>
              <a:buClr>
                <a:schemeClr val="accent1"/>
              </a:buClr>
              <a:buSzPct val="80000"/>
              <a:buFontTx/>
              <a:buNone/>
              <a:tabLst/>
              <a:defRPr b="0"/>
            </a:lvl1pPr>
            <a:lvl2pPr marL="239946" marR="0" indent="-239946" algn="l" defTabSz="1218925" rtl="0" eaLnBrk="1" fontAlgn="auto" latinLnBrk="0" hangingPunct="1">
              <a:lnSpc>
                <a:spcPct val="100000"/>
              </a:lnSpc>
              <a:spcBef>
                <a:spcPts val="800"/>
              </a:spcBef>
              <a:spcAft>
                <a:spcPts val="0"/>
              </a:spcAft>
              <a:buClr>
                <a:schemeClr val="accent1"/>
              </a:buClr>
              <a:buSzPct val="100000"/>
              <a:buFont typeface="Wingdings" pitchFamily="2" charset="2"/>
              <a:buChar char=""/>
              <a:tabLst/>
              <a:defRPr/>
            </a:lvl2pPr>
            <a:lvl3pPr marL="479892" marR="0" indent="-241245"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a:lvl3pPr>
            <a:lvl4pPr marL="711040" marR="0" indent="-237013"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2099"/>
            </a:lvl4pPr>
            <a:lvl5pPr marL="719838">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extLst>
      <p:ext uri="{BB962C8B-B14F-4D97-AF65-F5344CB8AC3E}">
        <p14:creationId xmlns:p14="http://schemas.microsoft.com/office/powerpoint/2010/main" val="4115158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roduct Capabilities I with screenshot">
    <p:spTree>
      <p:nvGrpSpPr>
        <p:cNvPr id="1" name=""/>
        <p:cNvGrpSpPr/>
        <p:nvPr/>
      </p:nvGrpSpPr>
      <p:grpSpPr>
        <a:xfrm>
          <a:off x="0" y="0"/>
          <a:ext cx="0" cy="0"/>
          <a:chOff x="0" y="0"/>
          <a:chExt cx="0" cy="0"/>
        </a:xfrm>
      </p:grpSpPr>
      <p:sp>
        <p:nvSpPr>
          <p:cNvPr id="15" name="Rectangle 14"/>
          <p:cNvSpPr/>
          <p:nvPr userDrawn="1"/>
        </p:nvSpPr>
        <p:spPr bwMode="gray">
          <a:xfrm>
            <a:off x="324001" y="1690688"/>
            <a:ext cx="3930897" cy="252000"/>
          </a:xfrm>
          <a:prstGeom prst="rect">
            <a:avLst/>
          </a:prstGeom>
          <a:noFill/>
          <a:ln w="6350" algn="ctr">
            <a:noFill/>
            <a:miter lim="800000"/>
            <a:headEnd/>
            <a:tailEnd/>
          </a:ln>
        </p:spPr>
        <p:txBody>
          <a:bodyPr lIns="122881" tIns="73729" rIns="122881" bIns="98304" rtlCol="0" anchor="ctr"/>
          <a:lstStyle/>
          <a:p>
            <a:pPr marR="0" algn="l" defTabSz="1248421" eaLnBrk="1" fontAlgn="base" latinLnBrk="0" hangingPunct="1">
              <a:lnSpc>
                <a:spcPct val="100000"/>
              </a:lnSpc>
              <a:spcBef>
                <a:spcPct val="50000"/>
              </a:spcBef>
              <a:spcAft>
                <a:spcPct val="0"/>
              </a:spcAft>
              <a:buClr>
                <a:srgbClr val="F0AB00"/>
              </a:buClr>
              <a:buSzPct val="80000"/>
              <a:tabLst/>
            </a:pPr>
            <a:r>
              <a:rPr kumimoji="0" lang="en-US" sz="1899" b="1" i="0" u="none" strike="noStrike" kern="0" cap="none" spc="0" normalizeH="0" baseline="0" noProof="0" dirty="0">
                <a:ln>
                  <a:noFill/>
                </a:ln>
                <a:solidFill>
                  <a:schemeClr val="tx1"/>
                </a:solidFill>
                <a:effectLst/>
                <a:uLnTx/>
                <a:uFillTx/>
                <a:ea typeface="Arial Unicode MS" pitchFamily="34" charset="-128"/>
                <a:cs typeface="Arial Unicode MS" pitchFamily="34" charset="-128"/>
              </a:rPr>
              <a:t>Product capabilities</a:t>
            </a:r>
          </a:p>
        </p:txBody>
      </p:sp>
      <p:sp>
        <p:nvSpPr>
          <p:cNvPr id="16" name="Rectangle 15"/>
          <p:cNvSpPr/>
          <p:nvPr userDrawn="1"/>
        </p:nvSpPr>
        <p:spPr bwMode="gray">
          <a:xfrm>
            <a:off x="4533688" y="1690688"/>
            <a:ext cx="3930897" cy="252000"/>
          </a:xfrm>
          <a:prstGeom prst="rect">
            <a:avLst/>
          </a:prstGeom>
          <a:noFill/>
          <a:ln w="6350" algn="ctr">
            <a:noFill/>
            <a:miter lim="800000"/>
            <a:headEnd/>
            <a:tailEnd/>
          </a:ln>
        </p:spPr>
        <p:txBody>
          <a:bodyPr lIns="122881" tIns="73729" rIns="122881" bIns="98304" rtlCol="0" anchor="ctr"/>
          <a:lstStyle/>
          <a:p>
            <a:pPr marR="0" algn="l" defTabSz="1248421" eaLnBrk="1" fontAlgn="base" latinLnBrk="0" hangingPunct="1">
              <a:lnSpc>
                <a:spcPct val="100000"/>
              </a:lnSpc>
              <a:spcBef>
                <a:spcPct val="50000"/>
              </a:spcBef>
              <a:spcAft>
                <a:spcPct val="0"/>
              </a:spcAft>
              <a:buClr>
                <a:srgbClr val="F0AB00"/>
              </a:buClr>
              <a:buSzPct val="80000"/>
              <a:tabLst/>
            </a:pPr>
            <a:r>
              <a:rPr kumimoji="0" lang="en-US" sz="1899" b="1" i="0" u="none" strike="noStrike" kern="0" cap="none" spc="0" normalizeH="0" baseline="0" noProof="0" dirty="0">
                <a:ln>
                  <a:noFill/>
                </a:ln>
                <a:solidFill>
                  <a:schemeClr val="tx1"/>
                </a:solidFill>
                <a:effectLst/>
                <a:uLnTx/>
                <a:uFillTx/>
                <a:ea typeface="Arial Unicode MS" pitchFamily="34" charset="-128"/>
                <a:cs typeface="Arial Unicode MS" pitchFamily="34" charset="-128"/>
              </a:rPr>
              <a:t>Key benefits</a:t>
            </a:r>
          </a:p>
        </p:txBody>
      </p:sp>
      <p:sp>
        <p:nvSpPr>
          <p:cNvPr id="17" name="Text Placeholder 12"/>
          <p:cNvSpPr>
            <a:spLocks noGrp="1"/>
          </p:cNvSpPr>
          <p:nvPr>
            <p:ph type="body" sz="quarter" idx="11" hasCustomPrompt="1"/>
          </p:nvPr>
        </p:nvSpPr>
        <p:spPr>
          <a:xfrm>
            <a:off x="324002" y="1945320"/>
            <a:ext cx="3930897" cy="3823658"/>
          </a:xfrm>
          <a:prstGeom prst="rect">
            <a:avLst/>
          </a:prstGeom>
        </p:spPr>
        <p:txBody>
          <a:bodyPr tIns="98330"/>
          <a:lstStyle>
            <a:lvl1pPr marL="368457" indent="-245752">
              <a:lnSpc>
                <a:spcPct val="100000"/>
              </a:lnSpc>
              <a:spcBef>
                <a:spcPts val="546"/>
              </a:spcBef>
              <a:buSzPct val="100000"/>
              <a:buFont typeface="Wingdings" pitchFamily="2" charset="2"/>
              <a:buChar char=""/>
              <a:defRPr sz="1600" b="0"/>
            </a:lvl1pPr>
            <a:lvl2pPr marL="614381" indent="-245752">
              <a:spcBef>
                <a:spcPts val="546"/>
              </a:spcBef>
              <a:buClr>
                <a:schemeClr val="accent2"/>
              </a:buClr>
              <a:buSzPct val="100000"/>
              <a:buFont typeface="Arial" pitchFamily="34" charset="0"/>
              <a:buChar char="–"/>
              <a:defRPr sz="1600"/>
            </a:lvl2pPr>
            <a:lvl3pPr>
              <a:defRPr sz="1899"/>
            </a:lvl3pPr>
          </a:lstStyle>
          <a:p>
            <a:pPr lvl="0"/>
            <a:r>
              <a:rPr lang="en-US" dirty="0"/>
              <a:t>Click to add text</a:t>
            </a:r>
          </a:p>
          <a:p>
            <a:pPr lvl="1"/>
            <a:r>
              <a:rPr lang="en-US" dirty="0"/>
              <a:t>text</a:t>
            </a:r>
          </a:p>
        </p:txBody>
      </p:sp>
      <p:sp>
        <p:nvSpPr>
          <p:cNvPr id="11" name="Text Placeholder 12"/>
          <p:cNvSpPr>
            <a:spLocks noGrp="1"/>
          </p:cNvSpPr>
          <p:nvPr>
            <p:ph type="body" sz="quarter" idx="15" hasCustomPrompt="1"/>
          </p:nvPr>
        </p:nvSpPr>
        <p:spPr>
          <a:xfrm>
            <a:off x="4533689" y="1945320"/>
            <a:ext cx="3930897" cy="3823658"/>
          </a:xfrm>
          <a:prstGeom prst="rect">
            <a:avLst/>
          </a:prstGeom>
        </p:spPr>
        <p:txBody>
          <a:bodyPr tIns="98330"/>
          <a:lstStyle>
            <a:lvl1pPr marL="368457" indent="-245752">
              <a:lnSpc>
                <a:spcPct val="100000"/>
              </a:lnSpc>
              <a:spcBef>
                <a:spcPts val="546"/>
              </a:spcBef>
              <a:buSzPct val="100000"/>
              <a:buFont typeface="Wingdings" pitchFamily="2" charset="2"/>
              <a:buChar char=""/>
              <a:defRPr sz="1600" b="0"/>
            </a:lvl1pPr>
            <a:lvl2pPr marL="614381" indent="-245752">
              <a:spcBef>
                <a:spcPts val="546"/>
              </a:spcBef>
              <a:buClr>
                <a:schemeClr val="accent2"/>
              </a:buClr>
              <a:buSzPct val="100000"/>
              <a:buFont typeface="Arial" pitchFamily="34" charset="0"/>
              <a:buChar char="–"/>
              <a:defRPr sz="1600"/>
            </a:lvl2pPr>
            <a:lvl3pPr>
              <a:defRPr sz="1899"/>
            </a:lvl3pPr>
          </a:lstStyle>
          <a:p>
            <a:pPr lvl="0"/>
            <a:r>
              <a:rPr lang="en-US" dirty="0"/>
              <a:t>Click to add text</a:t>
            </a:r>
          </a:p>
          <a:p>
            <a:pPr lvl="1"/>
            <a:r>
              <a:rPr lang="en-US" dirty="0"/>
              <a:t>text</a:t>
            </a:r>
          </a:p>
        </p:txBody>
      </p:sp>
      <p:sp>
        <p:nvSpPr>
          <p:cNvPr id="8" name="Title Placeholder 1"/>
          <p:cNvSpPr>
            <a:spLocks noGrp="1"/>
          </p:cNvSpPr>
          <p:nvPr>
            <p:ph type="title"/>
          </p:nvPr>
        </p:nvSpPr>
        <p:spPr bwMode="gray">
          <a:xfrm>
            <a:off x="323917" y="324079"/>
            <a:ext cx="11542196" cy="756175"/>
          </a:xfrm>
          <a:prstGeom prst="rect">
            <a:avLst/>
          </a:prstGeom>
        </p:spPr>
        <p:txBody>
          <a:bodyPr vert="horz" lIns="0" tIns="0" rIns="0" bIns="0" rtlCol="0" anchor="ctr" anchorCtr="0">
            <a:noAutofit/>
          </a:bodyPr>
          <a:lstStyle/>
          <a:p>
            <a:r>
              <a:rPr lang="en-US" noProof="0"/>
              <a:t>Click to edit Master title style</a:t>
            </a:r>
            <a:endParaRPr lang="en-US" noProof="0" dirty="0"/>
          </a:p>
        </p:txBody>
      </p:sp>
      <p:cxnSp>
        <p:nvCxnSpPr>
          <p:cNvPr id="10" name="Straight Connector 9"/>
          <p:cNvCxnSpPr/>
          <p:nvPr userDrawn="1"/>
        </p:nvCxnSpPr>
        <p:spPr>
          <a:xfrm>
            <a:off x="324001" y="1942688"/>
            <a:ext cx="39308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533688" y="1942688"/>
            <a:ext cx="39308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5"/>
          <p:cNvSpPr>
            <a:spLocks noGrp="1"/>
          </p:cNvSpPr>
          <p:nvPr>
            <p:ph sz="quarter" idx="13" hasCustomPrompt="1"/>
          </p:nvPr>
        </p:nvSpPr>
        <p:spPr>
          <a:xfrm>
            <a:off x="1" y="6132195"/>
            <a:ext cx="12195175" cy="246888"/>
          </a:xfrm>
          <a:solidFill>
            <a:schemeClr val="accent1"/>
          </a:solidFill>
          <a:ln w="9525">
            <a:noFill/>
            <a:round/>
            <a:headEnd/>
            <a:tailEnd/>
          </a:ln>
        </p:spPr>
        <p:txBody>
          <a:bodyPr vert="horz" lIns="0" tIns="0" rIns="0" bIns="0" rtlCol="0" anchor="ctr" anchorCtr="0">
            <a:noAutofit/>
          </a:bodyPr>
          <a:lstStyle>
            <a:lvl1pPr marL="0" algn="ctr" defTabSz="914126" rtl="0" eaLnBrk="1" latinLnBrk="0" hangingPunct="1">
              <a:defRPr lang="en-US" sz="1400" b="1" kern="1200" baseline="0" noProof="0" dirty="0" smtClean="0">
                <a:solidFill>
                  <a:schemeClr val="tx1"/>
                </a:solidFill>
                <a:latin typeface="Arial"/>
                <a:ea typeface="+mn-ea"/>
                <a:cs typeface="+mn-cs"/>
              </a:defRPr>
            </a:lvl1pPr>
            <a:lvl2pPr algn="ctr">
              <a:defRPr/>
            </a:lvl2pPr>
            <a:lvl3pPr algn="ctr">
              <a:defRPr/>
            </a:lvl3pPr>
            <a:lvl4pPr algn="ctr">
              <a:defRPr/>
            </a:lvl4pPr>
            <a:lvl5pPr algn="ctr">
              <a:buNone/>
              <a:defRPr/>
            </a:lvl5pPr>
          </a:lstStyle>
          <a:p>
            <a:pPr marL="0" marR="0" lvl="0" indent="0" algn="ctr" defTabSz="914126" rtl="0" eaLnBrk="1" fontAlgn="base" latinLnBrk="0" hangingPunct="1">
              <a:lnSpc>
                <a:spcPct val="100000"/>
              </a:lnSpc>
              <a:spcBef>
                <a:spcPts val="1620"/>
              </a:spcBef>
              <a:spcAft>
                <a:spcPct val="0"/>
              </a:spcAft>
              <a:buClr>
                <a:schemeClr val="accent1"/>
              </a:buClr>
              <a:buSzPct val="80000"/>
              <a:buFontTx/>
              <a:buNone/>
              <a:tabLst/>
            </a:pPr>
            <a:r>
              <a:rPr lang="en-US" dirty="0"/>
              <a:t>Add Today / Planned Innovations or Future Direction (UPPER CASE)</a:t>
            </a:r>
          </a:p>
        </p:txBody>
      </p:sp>
    </p:spTree>
    <p:extLst>
      <p:ext uri="{BB962C8B-B14F-4D97-AF65-F5344CB8AC3E}">
        <p14:creationId xmlns:p14="http://schemas.microsoft.com/office/powerpoint/2010/main" val="141923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3646672"/>
            <a:ext cx="1108174"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06099403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
    <p:bg>
      <p:bgRef idx="1001">
        <a:schemeClr val="bg1"/>
      </p:bgRef>
    </p:bg>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3646672"/>
            <a:ext cx="1108174"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402723799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1880235"/>
            <a:ext cx="1108174"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59458450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1880235"/>
            <a:ext cx="1108174" cy="216000"/>
          </a:xfrm>
          <a:prstGeom prst="rect">
            <a:avLst/>
          </a:prstGeom>
        </p:spPr>
      </p:pic>
    </p:spTree>
    <p:extLst>
      <p:ext uri="{BB962C8B-B14F-4D97-AF65-F5344CB8AC3E}">
        <p14:creationId xmlns:p14="http://schemas.microsoft.com/office/powerpoint/2010/main" val="1009294771"/>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822784688"/>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102329971"/>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49777677"/>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3594143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048987593"/>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50665191"/>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641227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249394394"/>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986414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1743450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8530768"/>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31760217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56682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91114193"/>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0606186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805203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62876209"/>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78317630"/>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62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331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504000" y="504000"/>
            <a:ext cx="1108174" cy="216000"/>
          </a:xfrm>
          <a:prstGeom prst="rect">
            <a:avLst/>
          </a:prstGeom>
        </p:spPr>
      </p:pic>
    </p:spTree>
    <p:extLst>
      <p:ext uri="{BB962C8B-B14F-4D97-AF65-F5344CB8AC3E}">
        <p14:creationId xmlns:p14="http://schemas.microsoft.com/office/powerpoint/2010/main" val="4020058191"/>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9"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30"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31"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32"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33" name="SAP Ariba Logo" descr="SAP Ariba Logo" title="SAP Ariba Logo"/>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03997" y="504000"/>
            <a:ext cx="1108174" cy="216000"/>
          </a:xfrm>
          <a:prstGeom prst="rect">
            <a:avLst/>
          </a:prstGeom>
        </p:spPr>
      </p:pic>
    </p:spTree>
    <p:extLst>
      <p:ext uri="{BB962C8B-B14F-4D97-AF65-F5344CB8AC3E}">
        <p14:creationId xmlns:p14="http://schemas.microsoft.com/office/powerpoint/2010/main" val="13738874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27"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8"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9"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3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3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3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34" name="SAP Ariba Logo" descr="SAP Ariba Logo" title="SAP Ariba Logo"/>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03997" y="504000"/>
            <a:ext cx="1108174" cy="216000"/>
          </a:xfrm>
          <a:prstGeom prst="rect">
            <a:avLst/>
          </a:prstGeom>
        </p:spPr>
      </p:pic>
    </p:spTree>
    <p:extLst>
      <p:ext uri="{BB962C8B-B14F-4D97-AF65-F5344CB8AC3E}">
        <p14:creationId xmlns:p14="http://schemas.microsoft.com/office/powerpoint/2010/main" val="39511185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3646672"/>
            <a:ext cx="1108174"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774985388"/>
      </p:ext>
    </p:extLst>
  </p:cSld>
  <p:clrMapOvr>
    <a:masterClrMapping/>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3646672"/>
            <a:ext cx="1108174"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82638620"/>
      </p:ext>
    </p:extLst>
  </p:cSld>
  <p:clrMapOvr>
    <a:masterClrMapping/>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1880235"/>
            <a:ext cx="1108174"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080279859"/>
      </p:ext>
    </p:extLst>
  </p:cSld>
  <p:clrMapOvr>
    <a:masterClrMapping/>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Ariba Logo" descr="SAP Ariba Logo" title="SAP Ariba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88000" y="1880235"/>
            <a:ext cx="1108174" cy="216000"/>
          </a:xfrm>
          <a:prstGeom prst="rect">
            <a:avLst/>
          </a:prstGeom>
        </p:spPr>
      </p:pic>
    </p:spTree>
    <p:extLst>
      <p:ext uri="{BB962C8B-B14F-4D97-AF65-F5344CB8AC3E}">
        <p14:creationId xmlns:p14="http://schemas.microsoft.com/office/powerpoint/2010/main" val="2884533421"/>
      </p:ext>
    </p:extLst>
  </p:cSld>
  <p:clrMapOvr>
    <a:masterClrMapping/>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36485218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426056467"/>
      </p:ext>
    </p:extLst>
  </p:cSld>
  <p:clrMapOvr>
    <a:masterClrMapping/>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525206876"/>
      </p:ext>
    </p:extLst>
  </p:cSld>
  <p:clrMapOvr>
    <a:masterClrMapping/>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402932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2747296"/>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78971005"/>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5405292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718042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49311670"/>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01015274"/>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392388703"/>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2605939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3.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theme" Target="../theme/theme4.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44082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CUSTOMER</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192126051"/>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2682486488"/>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995504997"/>
      </p:ext>
    </p:extLst>
  </p:cSld>
  <p:clrMap bg1="dk1" tx1="lt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 id="2147483860" r:id="rId24"/>
    <p:sldLayoutId id="2147483861" r:id="rId25"/>
    <p:sldLayoutId id="2147483862" r:id="rId26"/>
    <p:sldLayoutId id="2147483863"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6" y="6559836"/>
            <a:ext cx="335115"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Customer</a:t>
            </a:r>
          </a:p>
        </p:txBody>
      </p:sp>
      <p:sp>
        <p:nvSpPr>
          <p:cNvPr id="10" name="Copyright"/>
          <p:cNvSpPr txBox="1"/>
          <p:nvPr userDrawn="1"/>
        </p:nvSpPr>
        <p:spPr bwMode="black">
          <a:xfrm>
            <a:off x="504001" y="6559836"/>
            <a:ext cx="2269679"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1"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5282250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38.png"/><Relationship Id="rId18" Type="http://schemas.openxmlformats.org/officeDocument/2006/relationships/image" Target="../media/image36.png"/><Relationship Id="rId26" Type="http://schemas.openxmlformats.org/officeDocument/2006/relationships/slide" Target="slide76.xml"/><Relationship Id="rId39" Type="http://schemas.openxmlformats.org/officeDocument/2006/relationships/slide" Target="slide20.xml"/><Relationship Id="rId3" Type="http://schemas.openxmlformats.org/officeDocument/2006/relationships/slide" Target="slide15.xml"/><Relationship Id="rId21" Type="http://schemas.openxmlformats.org/officeDocument/2006/relationships/image" Target="../media/image45.png"/><Relationship Id="rId34" Type="http://schemas.openxmlformats.org/officeDocument/2006/relationships/image" Target="../media/image51.png"/><Relationship Id="rId42" Type="http://schemas.openxmlformats.org/officeDocument/2006/relationships/slide" Target="slide41.xml"/><Relationship Id="rId7" Type="http://schemas.openxmlformats.org/officeDocument/2006/relationships/image" Target="../media/image18.png"/><Relationship Id="rId12" Type="http://schemas.openxmlformats.org/officeDocument/2006/relationships/slide" Target="slide17.xml"/><Relationship Id="rId17" Type="http://schemas.openxmlformats.org/officeDocument/2006/relationships/slide" Target="slide11.xml"/><Relationship Id="rId25" Type="http://schemas.openxmlformats.org/officeDocument/2006/relationships/image" Target="../media/image49.png"/><Relationship Id="rId33" Type="http://schemas.openxmlformats.org/officeDocument/2006/relationships/image" Target="../media/image50.png"/><Relationship Id="rId38" Type="http://schemas.openxmlformats.org/officeDocument/2006/relationships/slide" Target="slide12.xml"/><Relationship Id="rId2" Type="http://schemas.openxmlformats.org/officeDocument/2006/relationships/image" Target="../media/image42.png"/><Relationship Id="rId16" Type="http://schemas.openxmlformats.org/officeDocument/2006/relationships/image" Target="../media/image40.png"/><Relationship Id="rId20" Type="http://schemas.openxmlformats.org/officeDocument/2006/relationships/image" Target="../media/image28.png"/><Relationship Id="rId29" Type="http://schemas.openxmlformats.org/officeDocument/2006/relationships/slide" Target="slide43.xml"/><Relationship Id="rId41" Type="http://schemas.openxmlformats.org/officeDocument/2006/relationships/slide" Target="slide80.xml"/><Relationship Id="rId1" Type="http://schemas.openxmlformats.org/officeDocument/2006/relationships/slideLayout" Target="../slideLayouts/slideLayout9.xml"/><Relationship Id="rId6" Type="http://schemas.openxmlformats.org/officeDocument/2006/relationships/slide" Target="slide21.xml"/><Relationship Id="rId11" Type="http://schemas.openxmlformats.org/officeDocument/2006/relationships/image" Target="../media/image32.png"/><Relationship Id="rId24" Type="http://schemas.openxmlformats.org/officeDocument/2006/relationships/image" Target="../media/image48.png"/><Relationship Id="rId32" Type="http://schemas.openxmlformats.org/officeDocument/2006/relationships/image" Target="../media/image24.png"/><Relationship Id="rId37" Type="http://schemas.openxmlformats.org/officeDocument/2006/relationships/image" Target="../media/image66.png"/><Relationship Id="rId40" Type="http://schemas.openxmlformats.org/officeDocument/2006/relationships/slide" Target="slide33.xml"/><Relationship Id="rId5" Type="http://schemas.openxmlformats.org/officeDocument/2006/relationships/image" Target="../media/image43.png"/><Relationship Id="rId15" Type="http://schemas.openxmlformats.org/officeDocument/2006/relationships/slide" Target="slide71.xml"/><Relationship Id="rId23" Type="http://schemas.openxmlformats.org/officeDocument/2006/relationships/slide" Target="slide78.xml"/><Relationship Id="rId28" Type="http://schemas.openxmlformats.org/officeDocument/2006/relationships/image" Target="../media/image47.png"/><Relationship Id="rId36" Type="http://schemas.openxmlformats.org/officeDocument/2006/relationships/image" Target="../media/image52.png"/><Relationship Id="rId10" Type="http://schemas.openxmlformats.org/officeDocument/2006/relationships/image" Target="../media/image33.png"/><Relationship Id="rId19" Type="http://schemas.openxmlformats.org/officeDocument/2006/relationships/image" Target="../media/image27.png"/><Relationship Id="rId31" Type="http://schemas.openxmlformats.org/officeDocument/2006/relationships/image" Target="../media/image23.png"/><Relationship Id="rId44" Type="http://schemas.openxmlformats.org/officeDocument/2006/relationships/slide" Target="slide29.xml"/><Relationship Id="rId4" Type="http://schemas.openxmlformats.org/officeDocument/2006/relationships/image" Target="../media/image37.png"/><Relationship Id="rId9" Type="http://schemas.openxmlformats.org/officeDocument/2006/relationships/image" Target="../media/image34.png"/><Relationship Id="rId14" Type="http://schemas.openxmlformats.org/officeDocument/2006/relationships/image" Target="../media/image29.png"/><Relationship Id="rId22" Type="http://schemas.openxmlformats.org/officeDocument/2006/relationships/slide" Target="slide79.xml"/><Relationship Id="rId27" Type="http://schemas.openxmlformats.org/officeDocument/2006/relationships/image" Target="../media/image46.png"/><Relationship Id="rId30" Type="http://schemas.openxmlformats.org/officeDocument/2006/relationships/slide" Target="slide42.xml"/><Relationship Id="rId35" Type="http://schemas.openxmlformats.org/officeDocument/2006/relationships/image" Target="../media/image41.png"/><Relationship Id="rId43" Type="http://schemas.openxmlformats.org/officeDocument/2006/relationships/slide" Target="slide58.xml"/></Relationships>
</file>

<file path=ppt/slides/_rels/slide100.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236.emf"/><Relationship Id="rId4" Type="http://schemas.openxmlformats.org/officeDocument/2006/relationships/image" Target="../media/image235.emf"/></Relationships>
</file>

<file path=ppt/slides/_rels/slide101.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26.png"/><Relationship Id="rId18" Type="http://schemas.openxmlformats.org/officeDocument/2006/relationships/image" Target="../media/image219.png"/><Relationship Id="rId26" Type="http://schemas.openxmlformats.org/officeDocument/2006/relationships/image" Target="../media/image241.png"/><Relationship Id="rId3" Type="http://schemas.openxmlformats.org/officeDocument/2006/relationships/image" Target="../media/image45.png"/><Relationship Id="rId21" Type="http://schemas.openxmlformats.org/officeDocument/2006/relationships/image" Target="../media/image213.png"/><Relationship Id="rId7" Type="http://schemas.openxmlformats.org/officeDocument/2006/relationships/image" Target="../media/image238.png"/><Relationship Id="rId12" Type="http://schemas.openxmlformats.org/officeDocument/2006/relationships/image" Target="../media/image225.png"/><Relationship Id="rId17" Type="http://schemas.openxmlformats.org/officeDocument/2006/relationships/image" Target="../media/image215.png"/><Relationship Id="rId25" Type="http://schemas.openxmlformats.org/officeDocument/2006/relationships/image" Target="../media/image211.png"/><Relationship Id="rId2" Type="http://schemas.openxmlformats.org/officeDocument/2006/relationships/image" Target="../media/image44.png"/><Relationship Id="rId16" Type="http://schemas.openxmlformats.org/officeDocument/2006/relationships/image" Target="../media/image218.png"/><Relationship Id="rId20" Type="http://schemas.openxmlformats.org/officeDocument/2006/relationships/image" Target="../media/image217.png"/><Relationship Id="rId1" Type="http://schemas.openxmlformats.org/officeDocument/2006/relationships/slideLayout" Target="../slideLayouts/slideLayout65.xml"/><Relationship Id="rId6" Type="http://schemas.openxmlformats.org/officeDocument/2006/relationships/image" Target="../media/image201.png"/><Relationship Id="rId11" Type="http://schemas.openxmlformats.org/officeDocument/2006/relationships/image" Target="../media/image223.png"/><Relationship Id="rId24" Type="http://schemas.openxmlformats.org/officeDocument/2006/relationships/image" Target="../media/image210.png"/><Relationship Id="rId5" Type="http://schemas.openxmlformats.org/officeDocument/2006/relationships/image" Target="../media/image237.png"/><Relationship Id="rId15" Type="http://schemas.openxmlformats.org/officeDocument/2006/relationships/image" Target="../media/image228.png"/><Relationship Id="rId23" Type="http://schemas.openxmlformats.org/officeDocument/2006/relationships/image" Target="../media/image216.png"/><Relationship Id="rId10" Type="http://schemas.openxmlformats.org/officeDocument/2006/relationships/image" Target="../media/image240.png"/><Relationship Id="rId19" Type="http://schemas.openxmlformats.org/officeDocument/2006/relationships/image" Target="../media/image220.png"/><Relationship Id="rId4" Type="http://schemas.openxmlformats.org/officeDocument/2006/relationships/image" Target="../media/image209.png"/><Relationship Id="rId9" Type="http://schemas.microsoft.com/office/2007/relationships/hdphoto" Target="../media/hdphoto3.wdp"/><Relationship Id="rId14" Type="http://schemas.openxmlformats.org/officeDocument/2006/relationships/image" Target="../media/image49.png"/><Relationship Id="rId22" Type="http://schemas.openxmlformats.org/officeDocument/2006/relationships/image" Target="../media/image212.png"/></Relationships>
</file>

<file path=ppt/slides/_rels/slide102.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26.png"/><Relationship Id="rId18" Type="http://schemas.openxmlformats.org/officeDocument/2006/relationships/image" Target="../media/image220.png"/><Relationship Id="rId26" Type="http://schemas.openxmlformats.org/officeDocument/2006/relationships/image" Target="../media/image242.png"/><Relationship Id="rId3" Type="http://schemas.openxmlformats.org/officeDocument/2006/relationships/image" Target="../media/image44.png"/><Relationship Id="rId21" Type="http://schemas.openxmlformats.org/officeDocument/2006/relationships/image" Target="../media/image212.png"/><Relationship Id="rId7" Type="http://schemas.openxmlformats.org/officeDocument/2006/relationships/image" Target="../media/image238.png"/><Relationship Id="rId12" Type="http://schemas.openxmlformats.org/officeDocument/2006/relationships/image" Target="../media/image225.png"/><Relationship Id="rId17" Type="http://schemas.openxmlformats.org/officeDocument/2006/relationships/image" Target="../media/image219.png"/><Relationship Id="rId25" Type="http://schemas.openxmlformats.org/officeDocument/2006/relationships/image" Target="../media/image241.png"/><Relationship Id="rId2" Type="http://schemas.openxmlformats.org/officeDocument/2006/relationships/image" Target="../media/image209.png"/><Relationship Id="rId16" Type="http://schemas.openxmlformats.org/officeDocument/2006/relationships/image" Target="../media/image215.png"/><Relationship Id="rId20" Type="http://schemas.openxmlformats.org/officeDocument/2006/relationships/image" Target="../media/image213.png"/><Relationship Id="rId1" Type="http://schemas.openxmlformats.org/officeDocument/2006/relationships/slideLayout" Target="../slideLayouts/slideLayout65.xml"/><Relationship Id="rId6" Type="http://schemas.openxmlformats.org/officeDocument/2006/relationships/image" Target="../media/image201.png"/><Relationship Id="rId11" Type="http://schemas.openxmlformats.org/officeDocument/2006/relationships/image" Target="../media/image223.png"/><Relationship Id="rId24" Type="http://schemas.openxmlformats.org/officeDocument/2006/relationships/image" Target="../media/image211.png"/><Relationship Id="rId5" Type="http://schemas.openxmlformats.org/officeDocument/2006/relationships/image" Target="../media/image237.png"/><Relationship Id="rId15" Type="http://schemas.openxmlformats.org/officeDocument/2006/relationships/image" Target="../media/image218.png"/><Relationship Id="rId23" Type="http://schemas.openxmlformats.org/officeDocument/2006/relationships/image" Target="../media/image210.png"/><Relationship Id="rId10" Type="http://schemas.openxmlformats.org/officeDocument/2006/relationships/image" Target="../media/image240.png"/><Relationship Id="rId19" Type="http://schemas.openxmlformats.org/officeDocument/2006/relationships/image" Target="../media/image217.png"/><Relationship Id="rId4" Type="http://schemas.openxmlformats.org/officeDocument/2006/relationships/image" Target="../media/image45.png"/><Relationship Id="rId9" Type="http://schemas.microsoft.com/office/2007/relationships/hdphoto" Target="../media/hdphoto3.wdp"/><Relationship Id="rId14" Type="http://schemas.openxmlformats.org/officeDocument/2006/relationships/image" Target="../media/image49.png"/><Relationship Id="rId22" Type="http://schemas.openxmlformats.org/officeDocument/2006/relationships/image" Target="../media/image216.png"/><Relationship Id="rId27" Type="http://schemas.openxmlformats.org/officeDocument/2006/relationships/image" Target="../media/image243.svg"/></Relationships>
</file>

<file path=ppt/slides/_rels/slide10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45.png"/><Relationship Id="rId1" Type="http://schemas.openxmlformats.org/officeDocument/2006/relationships/slideLayout" Target="../slideLayouts/slideLayout64.xml"/><Relationship Id="rId4" Type="http://schemas.openxmlformats.org/officeDocument/2006/relationships/image" Target="../media/image201.png"/></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4.xml"/><Relationship Id="rId5" Type="http://schemas.openxmlformats.org/officeDocument/2006/relationships/image" Target="../media/image201.png"/><Relationship Id="rId4" Type="http://schemas.openxmlformats.org/officeDocument/2006/relationships/image" Target="../media/image245.png"/></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7.png"/><Relationship Id="rId7" Type="http://schemas.openxmlformats.org/officeDocument/2006/relationships/image" Target="../media/image70.png"/><Relationship Id="rId12" Type="http://schemas.openxmlformats.org/officeDocument/2006/relationships/slide" Target="slide10.xml"/><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68.png"/><Relationship Id="rId12" Type="http://schemas.openxmlformats.org/officeDocument/2006/relationships/slide" Target="slide10.xml"/><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67.png"/><Relationship Id="rId5" Type="http://schemas.openxmlformats.org/officeDocument/2006/relationships/image" Target="../media/image77.png"/><Relationship Id="rId10" Type="http://schemas.openxmlformats.org/officeDocument/2006/relationships/image" Target="../media/image47.png"/><Relationship Id="rId4" Type="http://schemas.openxmlformats.org/officeDocument/2006/relationships/image" Target="../media/image76.png"/><Relationship Id="rId9" Type="http://schemas.openxmlformats.org/officeDocument/2006/relationships/image" Target="../media/image79.png"/></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77.png"/><Relationship Id="rId11" Type="http://schemas.openxmlformats.org/officeDocument/2006/relationships/image" Target="../media/image68.png"/><Relationship Id="rId5" Type="http://schemas.openxmlformats.org/officeDocument/2006/relationships/image" Target="../media/image80.png"/><Relationship Id="rId10" Type="http://schemas.openxmlformats.org/officeDocument/2006/relationships/slide" Target="slide10.xml"/><Relationship Id="rId4" Type="http://schemas.openxmlformats.org/officeDocument/2006/relationships/image" Target="../media/image22.png"/><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5.png"/><Relationship Id="rId7" Type="http://schemas.openxmlformats.org/officeDocument/2006/relationships/image" Target="../media/image68.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77.png"/><Relationship Id="rId11" Type="http://schemas.openxmlformats.org/officeDocument/2006/relationships/slide" Target="slide10.xml"/><Relationship Id="rId5" Type="http://schemas.openxmlformats.org/officeDocument/2006/relationships/image" Target="../media/image22.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79.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5.png"/><Relationship Id="rId7" Type="http://schemas.openxmlformats.org/officeDocument/2006/relationships/image" Target="../media/image43.png"/><Relationship Id="rId12" Type="http://schemas.openxmlformats.org/officeDocument/2006/relationships/slide" Target="slide10.xml"/><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77.png"/><Relationship Id="rId11" Type="http://schemas.openxmlformats.org/officeDocument/2006/relationships/image" Target="../media/image84.png"/><Relationship Id="rId5" Type="http://schemas.openxmlformats.org/officeDocument/2006/relationships/image" Target="../media/image67.png"/><Relationship Id="rId10" Type="http://schemas.openxmlformats.org/officeDocument/2006/relationships/image" Target="../media/image79.png"/><Relationship Id="rId4" Type="http://schemas.openxmlformats.org/officeDocument/2006/relationships/image" Target="../media/image47.png"/><Relationship Id="rId9"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slide" Target="slide10.xml"/><Relationship Id="rId3" Type="http://schemas.openxmlformats.org/officeDocument/2006/relationships/image" Target="../media/image75.png"/><Relationship Id="rId7" Type="http://schemas.openxmlformats.org/officeDocument/2006/relationships/image" Target="../media/image43.png"/><Relationship Id="rId12" Type="http://schemas.openxmlformats.org/officeDocument/2006/relationships/image" Target="../media/image84.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77.png"/><Relationship Id="rId11" Type="http://schemas.openxmlformats.org/officeDocument/2006/relationships/image" Target="../media/image78.png"/><Relationship Id="rId5" Type="http://schemas.openxmlformats.org/officeDocument/2006/relationships/image" Target="../media/image67.png"/><Relationship Id="rId10" Type="http://schemas.openxmlformats.org/officeDocument/2006/relationships/image" Target="../media/image79.png"/><Relationship Id="rId4" Type="http://schemas.openxmlformats.org/officeDocument/2006/relationships/image" Target="../media/image47.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67.png"/><Relationship Id="rId10" Type="http://schemas.openxmlformats.org/officeDocument/2006/relationships/slide" Target="slide10.xml"/><Relationship Id="rId4" Type="http://schemas.openxmlformats.org/officeDocument/2006/relationships/image" Target="../media/image47.png"/><Relationship Id="rId9"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5.png"/><Relationship Id="rId7" Type="http://schemas.openxmlformats.org/officeDocument/2006/relationships/image" Target="../media/image86.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68.png"/><Relationship Id="rId10" Type="http://schemas.openxmlformats.org/officeDocument/2006/relationships/image" Target="../media/image88.png"/><Relationship Id="rId4" Type="http://schemas.openxmlformats.org/officeDocument/2006/relationships/image" Target="../media/image47.png"/><Relationship Id="rId9" Type="http://schemas.openxmlformats.org/officeDocument/2006/relationships/image" Target="../media/image87.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68.png"/><Relationship Id="rId11" Type="http://schemas.openxmlformats.org/officeDocument/2006/relationships/slide" Target="slide10.xml"/><Relationship Id="rId5" Type="http://schemas.openxmlformats.org/officeDocument/2006/relationships/image" Target="../media/image89.png"/><Relationship Id="rId10" Type="http://schemas.openxmlformats.org/officeDocument/2006/relationships/image" Target="../media/image90.png"/><Relationship Id="rId4" Type="http://schemas.openxmlformats.org/officeDocument/2006/relationships/image" Target="../media/image77.png"/><Relationship Id="rId9"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1.png"/><Relationship Id="rId7" Type="http://schemas.openxmlformats.org/officeDocument/2006/relationships/image" Target="../media/image79.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77.png"/><Relationship Id="rId4" Type="http://schemas.openxmlformats.org/officeDocument/2006/relationships/image" Target="../media/image75.png"/><Relationship Id="rId9" Type="http://schemas.openxmlformats.org/officeDocument/2006/relationships/slide" Target="slide10.xml"/></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1.png"/><Relationship Id="rId7" Type="http://schemas.openxmlformats.org/officeDocument/2006/relationships/image" Target="../media/image68.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89.png"/><Relationship Id="rId11" Type="http://schemas.openxmlformats.org/officeDocument/2006/relationships/slide" Target="slide10.xml"/><Relationship Id="rId5" Type="http://schemas.openxmlformats.org/officeDocument/2006/relationships/image" Target="../media/image77.png"/><Relationship Id="rId10" Type="http://schemas.openxmlformats.org/officeDocument/2006/relationships/image" Target="../media/image67.png"/><Relationship Id="rId4" Type="http://schemas.openxmlformats.org/officeDocument/2006/relationships/image" Target="../media/image75.png"/><Relationship Id="rId9"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support.sap.com/content/dam/SAAP/Sol_Pack/Library/ProcessDiagrams/2NV_S4CLD1805_Process_Overview_EN_XX.htm" TargetMode="External"/><Relationship Id="rId3" Type="http://schemas.openxmlformats.org/officeDocument/2006/relationships/image" Target="../media/image41.png"/><Relationship Id="rId7" Type="http://schemas.openxmlformats.org/officeDocument/2006/relationships/image" Target="../media/image79.png"/><Relationship Id="rId12"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7.png"/><Relationship Id="rId11" Type="http://schemas.openxmlformats.org/officeDocument/2006/relationships/image" Target="../media/image92.png"/><Relationship Id="rId5" Type="http://schemas.openxmlformats.org/officeDocument/2006/relationships/image" Target="../media/image51.png"/><Relationship Id="rId10"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77.png"/><Relationship Id="rId9" Type="http://schemas.openxmlformats.org/officeDocument/2006/relationships/slide" Target="slide10.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1.png"/><Relationship Id="rId7" Type="http://schemas.openxmlformats.org/officeDocument/2006/relationships/image" Target="../media/image79.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77.png"/><Relationship Id="rId4" Type="http://schemas.openxmlformats.org/officeDocument/2006/relationships/image" Target="../media/image75.png"/><Relationship Id="rId9" Type="http://schemas.openxmlformats.org/officeDocument/2006/relationships/slide" Target="slide10.xml"/></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1.png"/><Relationship Id="rId7" Type="http://schemas.openxmlformats.org/officeDocument/2006/relationships/image" Target="../media/image68.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89.png"/><Relationship Id="rId11" Type="http://schemas.openxmlformats.org/officeDocument/2006/relationships/slide" Target="slide10.xml"/><Relationship Id="rId5" Type="http://schemas.openxmlformats.org/officeDocument/2006/relationships/image" Target="../media/image77.png"/><Relationship Id="rId10" Type="http://schemas.openxmlformats.org/officeDocument/2006/relationships/image" Target="../media/image67.png"/><Relationship Id="rId4" Type="http://schemas.openxmlformats.org/officeDocument/2006/relationships/image" Target="../media/image75.png"/><Relationship Id="rId9"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1.png"/><Relationship Id="rId7" Type="http://schemas.openxmlformats.org/officeDocument/2006/relationships/image" Target="../media/image68.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89.png"/><Relationship Id="rId11" Type="http://schemas.openxmlformats.org/officeDocument/2006/relationships/slide" Target="slide10.xml"/><Relationship Id="rId5" Type="http://schemas.openxmlformats.org/officeDocument/2006/relationships/image" Target="../media/image77.png"/><Relationship Id="rId10" Type="http://schemas.openxmlformats.org/officeDocument/2006/relationships/image" Target="../media/image67.png"/><Relationship Id="rId4" Type="http://schemas.openxmlformats.org/officeDocument/2006/relationships/image" Target="../media/image75.png"/><Relationship Id="rId9" Type="http://schemas.openxmlformats.org/officeDocument/2006/relationships/image" Target="../media/image91.pn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1.png"/><Relationship Id="rId7" Type="http://schemas.openxmlformats.org/officeDocument/2006/relationships/image" Target="../media/image68.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89.png"/><Relationship Id="rId11" Type="http://schemas.openxmlformats.org/officeDocument/2006/relationships/slide" Target="slide10.xml"/><Relationship Id="rId5" Type="http://schemas.openxmlformats.org/officeDocument/2006/relationships/image" Target="../media/image77.png"/><Relationship Id="rId10" Type="http://schemas.openxmlformats.org/officeDocument/2006/relationships/image" Target="../media/image67.png"/><Relationship Id="rId4" Type="http://schemas.openxmlformats.org/officeDocument/2006/relationships/image" Target="../media/image75.png"/><Relationship Id="rId9"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89.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1.png"/><Relationship Id="rId7" Type="http://schemas.openxmlformats.org/officeDocument/2006/relationships/image" Target="../media/image79.png"/><Relationship Id="rId2" Type="http://schemas.openxmlformats.org/officeDocument/2006/relationships/image" Target="../media/image22.png"/><Relationship Id="rId1" Type="http://schemas.openxmlformats.org/officeDocument/2006/relationships/slideLayout" Target="../slideLayouts/slideLayout91.xml"/><Relationship Id="rId6" Type="http://schemas.openxmlformats.org/officeDocument/2006/relationships/image" Target="../media/image89.png"/><Relationship Id="rId5" Type="http://schemas.openxmlformats.org/officeDocument/2006/relationships/image" Target="../media/image77.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1.png"/><Relationship Id="rId7" Type="http://schemas.openxmlformats.org/officeDocument/2006/relationships/image" Target="../media/image79.png"/><Relationship Id="rId2" Type="http://schemas.openxmlformats.org/officeDocument/2006/relationships/image" Target="../media/image22.png"/><Relationship Id="rId1" Type="http://schemas.openxmlformats.org/officeDocument/2006/relationships/slideLayout" Target="../slideLayouts/slideLayout91.xml"/><Relationship Id="rId6" Type="http://schemas.openxmlformats.org/officeDocument/2006/relationships/image" Target="../media/image89.png"/><Relationship Id="rId5" Type="http://schemas.openxmlformats.org/officeDocument/2006/relationships/image" Target="../media/image77.png"/><Relationship Id="rId4" Type="http://schemas.openxmlformats.org/officeDocument/2006/relationships/image" Target="../media/image75.png"/><Relationship Id="rId9" Type="http://schemas.openxmlformats.org/officeDocument/2006/relationships/image" Target="../media/image96.png"/></Relationships>
</file>

<file path=ppt/slides/_rels/slide3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slide" Target="slide10.xml"/><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68.png"/><Relationship Id="rId11" Type="http://schemas.openxmlformats.org/officeDocument/2006/relationships/image" Target="../media/image100.png"/><Relationship Id="rId5" Type="http://schemas.openxmlformats.org/officeDocument/2006/relationships/image" Target="../media/image89.png"/><Relationship Id="rId10" Type="http://schemas.openxmlformats.org/officeDocument/2006/relationships/image" Target="../media/image99.png"/><Relationship Id="rId4" Type="http://schemas.openxmlformats.org/officeDocument/2006/relationships/image" Target="../media/image77.png"/><Relationship Id="rId9"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slide" Target="slide10.xml"/><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77.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slide" Target="slide10.xml"/><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6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3.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1.png"/><Relationship Id="rId1" Type="http://schemas.openxmlformats.org/officeDocument/2006/relationships/slideLayout" Target="../slideLayouts/slideLayout33.xml"/><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4.png"/><Relationship Id="rId3" Type="http://schemas.openxmlformats.org/officeDocument/2006/relationships/hyperlink" Target="https://api.sap.com/" TargetMode="External"/><Relationship Id="rId7" Type="http://schemas.openxmlformats.org/officeDocument/2006/relationships/image" Target="../media/image109.png"/><Relationship Id="rId12" Type="http://schemas.openxmlformats.org/officeDocument/2006/relationships/slide" Target="slide10.xm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4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slide" Target="slide10.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slide" Target="slide10.xml"/><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119.png"/><Relationship Id="rId10" Type="http://schemas.openxmlformats.org/officeDocument/2006/relationships/slide" Target="slide10.xml"/><Relationship Id="rId4" Type="http://schemas.openxmlformats.org/officeDocument/2006/relationships/image" Target="../media/image118.png"/><Relationship Id="rId9"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slide" Target="slide10.xml"/><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0.png"/><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3.png"/><Relationship Id="rId1" Type="http://schemas.openxmlformats.org/officeDocument/2006/relationships/slideLayout" Target="../slideLayouts/slideLayout5.xml"/><Relationship Id="rId5" Type="http://schemas.openxmlformats.org/officeDocument/2006/relationships/slide" Target="slide10.xml"/><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48.png"/><Relationship Id="rId7" Type="http://schemas.openxmlformats.org/officeDocument/2006/relationships/image" Target="../media/image115.png"/><Relationship Id="rId2" Type="http://schemas.openxmlformats.org/officeDocument/2006/relationships/image" Target="../media/image124.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0.png"/><Relationship Id="rId18" Type="http://schemas.openxmlformats.org/officeDocument/2006/relationships/image" Target="../media/image46.png"/><Relationship Id="rId26" Type="http://schemas.openxmlformats.org/officeDocument/2006/relationships/image" Target="../media/image52.png"/><Relationship Id="rId3" Type="http://schemas.openxmlformats.org/officeDocument/2006/relationships/image" Target="../media/image42.png"/><Relationship Id="rId21" Type="http://schemas.openxmlformats.org/officeDocument/2006/relationships/image" Target="../media/image49.png"/><Relationship Id="rId7" Type="http://schemas.openxmlformats.org/officeDocument/2006/relationships/image" Target="../media/image43.png"/><Relationship Id="rId12" Type="http://schemas.openxmlformats.org/officeDocument/2006/relationships/image" Target="../media/image32.png"/><Relationship Id="rId17" Type="http://schemas.openxmlformats.org/officeDocument/2006/relationships/image" Target="../media/image45.png"/><Relationship Id="rId25"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28.png"/><Relationship Id="rId20"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33.png"/><Relationship Id="rId24" Type="http://schemas.openxmlformats.org/officeDocument/2006/relationships/image" Target="../media/image50.png"/><Relationship Id="rId5" Type="http://schemas.openxmlformats.org/officeDocument/2006/relationships/image" Target="../media/image27.png"/><Relationship Id="rId15" Type="http://schemas.openxmlformats.org/officeDocument/2006/relationships/image" Target="../media/image44.png"/><Relationship Id="rId23" Type="http://schemas.openxmlformats.org/officeDocument/2006/relationships/image" Target="../media/image24.png"/><Relationship Id="rId10" Type="http://schemas.openxmlformats.org/officeDocument/2006/relationships/image" Target="../media/image34.png"/><Relationship Id="rId19" Type="http://schemas.openxmlformats.org/officeDocument/2006/relationships/image" Target="../media/image47.png"/><Relationship Id="rId4" Type="http://schemas.openxmlformats.org/officeDocument/2006/relationships/image" Target="../media/image29.png"/><Relationship Id="rId9" Type="http://schemas.openxmlformats.org/officeDocument/2006/relationships/image" Target="../media/image18.png"/><Relationship Id="rId14" Type="http://schemas.openxmlformats.org/officeDocument/2006/relationships/image" Target="../media/image36.png"/><Relationship Id="rId22"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7.png"/><Relationship Id="rId1" Type="http://schemas.openxmlformats.org/officeDocument/2006/relationships/slideLayout" Target="../slideLayouts/slideLayout5.xml"/><Relationship Id="rId5" Type="http://schemas.openxmlformats.org/officeDocument/2006/relationships/slide" Target="slide10.xml"/><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88.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slide" Target="slide10.xml"/><Relationship Id="rId4" Type="http://schemas.openxmlformats.org/officeDocument/2006/relationships/image" Target="../media/image130.png"/><Relationship Id="rId9" Type="http://schemas.openxmlformats.org/officeDocument/2006/relationships/image" Target="../media/image134.png"/></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cloudplatform.sap.com/dmp/capabilities/us/product/SAP-Cloud-Platform-Connectivity/43bdae3a-bec5-4c47-83ed-44197926b024" TargetMode="External"/><Relationship Id="rId1" Type="http://schemas.openxmlformats.org/officeDocument/2006/relationships/slideLayout" Target="../slideLayouts/slideLayout5.xml"/><Relationship Id="rId4" Type="http://schemas.openxmlformats.org/officeDocument/2006/relationships/slide" Target="slide10.xml"/></Relationships>
</file>

<file path=ppt/slides/_rels/slide53.xml.rels><?xml version="1.0" encoding="UTF-8" standalone="yes"?>
<Relationships xmlns="http://schemas.openxmlformats.org/package/2006/relationships"><Relationship Id="rId3" Type="http://schemas.openxmlformats.org/officeDocument/2006/relationships/hyperlink" Target="https://help.sap.com/viewer/cca91383641e40ffbe03bdc78f00f681/Cloud/en-US/e6c7616abb5710148cfcf3e75d96d596.html" TargetMode="External"/><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hyperlink" Target="https://help.sap.com/viewer/p/SAP%20Ariba%20Cloud%20Integration%20Gateway" TargetMode="External"/><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0.png"/><Relationship Id="rId7" Type="http://schemas.openxmlformats.org/officeDocument/2006/relationships/image" Target="../media/image128.png"/><Relationship Id="rId2" Type="http://schemas.openxmlformats.org/officeDocument/2006/relationships/hyperlink" Target="https://support.sap.com/en/index.html" TargetMode="External"/><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slide" Target="slide10.xml"/></Relationships>
</file>

<file path=ppt/slides/_rels/slide5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help.sap.com/viewer/63a2629582ae40f1b7ff0f8b9b9b1c6f/CIG_2018_6/en-US/e0004ac3d386447787114236d964d941.html" TargetMode="Externa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142.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41.png"/><Relationship Id="rId1" Type="http://schemas.openxmlformats.org/officeDocument/2006/relationships/slideLayout" Target="../slideLayouts/slideLayout91.xml"/><Relationship Id="rId6" Type="http://schemas.openxmlformats.org/officeDocument/2006/relationships/slide" Target="slide10.xml"/><Relationship Id="rId5" Type="http://schemas.openxmlformats.org/officeDocument/2006/relationships/image" Target="../media/image47.png"/><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7.png"/><Relationship Id="rId7" Type="http://schemas.openxmlformats.org/officeDocument/2006/relationships/image" Target="../media/image143.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68.png"/><Relationship Id="rId10" Type="http://schemas.microsoft.com/office/2007/relationships/hdphoto" Target="../media/hdphoto1.wdp"/><Relationship Id="rId4" Type="http://schemas.openxmlformats.org/officeDocument/2006/relationships/image" Target="../media/image67.png"/><Relationship Id="rId9" Type="http://schemas.openxmlformats.org/officeDocument/2006/relationships/image" Target="../media/image142.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0.png"/><Relationship Id="rId18" Type="http://schemas.openxmlformats.org/officeDocument/2006/relationships/image" Target="../media/image49.png"/><Relationship Id="rId26" Type="http://schemas.openxmlformats.org/officeDocument/2006/relationships/image" Target="../media/image53.png"/><Relationship Id="rId3" Type="http://schemas.openxmlformats.org/officeDocument/2006/relationships/image" Target="../media/image42.png"/><Relationship Id="rId21" Type="http://schemas.openxmlformats.org/officeDocument/2006/relationships/image" Target="../media/image23.png"/><Relationship Id="rId7" Type="http://schemas.openxmlformats.org/officeDocument/2006/relationships/image" Target="../media/image43.png"/><Relationship Id="rId12" Type="http://schemas.openxmlformats.org/officeDocument/2006/relationships/image" Target="../media/image32.png"/><Relationship Id="rId17" Type="http://schemas.openxmlformats.org/officeDocument/2006/relationships/image" Target="../media/image45.png"/><Relationship Id="rId25" Type="http://schemas.openxmlformats.org/officeDocument/2006/relationships/image" Target="../media/image52.png"/><Relationship Id="rId2" Type="http://schemas.openxmlformats.org/officeDocument/2006/relationships/image" Target="../media/image41.png"/><Relationship Id="rId16" Type="http://schemas.openxmlformats.org/officeDocument/2006/relationships/image" Target="../media/image28.png"/><Relationship Id="rId20"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33.png"/><Relationship Id="rId24" Type="http://schemas.openxmlformats.org/officeDocument/2006/relationships/image" Target="../media/image51.png"/><Relationship Id="rId5" Type="http://schemas.openxmlformats.org/officeDocument/2006/relationships/image" Target="../media/image27.png"/><Relationship Id="rId15" Type="http://schemas.openxmlformats.org/officeDocument/2006/relationships/image" Target="../media/image44.png"/><Relationship Id="rId23" Type="http://schemas.openxmlformats.org/officeDocument/2006/relationships/image" Target="../media/image50.png"/><Relationship Id="rId10" Type="http://schemas.openxmlformats.org/officeDocument/2006/relationships/image" Target="../media/image34.png"/><Relationship Id="rId19" Type="http://schemas.openxmlformats.org/officeDocument/2006/relationships/image" Target="../media/image46.png"/><Relationship Id="rId4" Type="http://schemas.openxmlformats.org/officeDocument/2006/relationships/image" Target="../media/image29.png"/><Relationship Id="rId9" Type="http://schemas.openxmlformats.org/officeDocument/2006/relationships/image" Target="../media/image18.png"/><Relationship Id="rId14" Type="http://schemas.openxmlformats.org/officeDocument/2006/relationships/image" Target="../media/image36.png"/><Relationship Id="rId22" Type="http://schemas.openxmlformats.org/officeDocument/2006/relationships/image" Target="../media/image24.png"/><Relationship Id="rId27" Type="http://schemas.openxmlformats.org/officeDocument/2006/relationships/image" Target="../media/image54.svg"/></Relationships>
</file>

<file path=ppt/slides/_rels/slide6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41.png"/><Relationship Id="rId7" Type="http://schemas.openxmlformats.org/officeDocument/2006/relationships/image" Target="../media/image77.png"/><Relationship Id="rId2" Type="http://schemas.openxmlformats.org/officeDocument/2006/relationships/slide" Target="slide22.xml"/><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102.png"/><Relationship Id="rId4" Type="http://schemas.openxmlformats.org/officeDocument/2006/relationships/image" Target="../media/image47.png"/><Relationship Id="rId9" Type="http://schemas.microsoft.com/office/2007/relationships/hdphoto" Target="../media/hdphoto2.wdp"/></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1.png"/><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143.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8.png"/></Relationships>
</file>

<file path=ppt/slides/_rels/slide69.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8.png"/></Relationships>
</file>

<file path=ppt/slides/_rels/slide71.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151.emf"/><Relationship Id="rId7" Type="http://schemas.openxmlformats.org/officeDocument/2006/relationships/image" Target="../media/image99.png"/><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notesSlide" Target="../notesSlides/notesSlide6.xml"/><Relationship Id="rId16" Type="http://schemas.openxmlformats.org/officeDocument/2006/relationships/image" Target="../media/image158.png"/><Relationship Id="rId20"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image" Target="../media/image147.png"/><Relationship Id="rId11" Type="http://schemas.openxmlformats.org/officeDocument/2006/relationships/image" Target="../media/image100.png"/><Relationship Id="rId5" Type="http://schemas.openxmlformats.org/officeDocument/2006/relationships/image" Target="../media/image75.png"/><Relationship Id="rId15" Type="http://schemas.openxmlformats.org/officeDocument/2006/relationships/image" Target="../media/image157.png"/><Relationship Id="rId10" Type="http://schemas.openxmlformats.org/officeDocument/2006/relationships/image" Target="../media/image153.png"/><Relationship Id="rId19" Type="http://schemas.openxmlformats.org/officeDocument/2006/relationships/image" Target="../media/image161.png"/><Relationship Id="rId4" Type="http://schemas.openxmlformats.org/officeDocument/2006/relationships/image" Target="../media/image152.png"/><Relationship Id="rId9" Type="http://schemas.openxmlformats.org/officeDocument/2006/relationships/image" Target="../media/image98.png"/><Relationship Id="rId14" Type="http://schemas.openxmlformats.org/officeDocument/2006/relationships/image" Target="../media/image156.png"/></Relationships>
</file>

<file path=ppt/slides/_rels/slide7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51.emf"/><Relationship Id="rId7" Type="http://schemas.openxmlformats.org/officeDocument/2006/relationships/image" Target="../media/image16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7.png"/><Relationship Id="rId5" Type="http://schemas.openxmlformats.org/officeDocument/2006/relationships/image" Target="../media/image75.png"/><Relationship Id="rId4" Type="http://schemas.openxmlformats.org/officeDocument/2006/relationships/image" Target="../media/image152.png"/><Relationship Id="rId9" Type="http://schemas.openxmlformats.org/officeDocument/2006/relationships/slide" Target="slide10.xml"/></Relationships>
</file>

<file path=ppt/slides/_rels/slide74.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5.png"/><Relationship Id="rId7" Type="http://schemas.openxmlformats.org/officeDocument/2006/relationships/image" Target="../media/image47.png"/><Relationship Id="rId2" Type="http://schemas.openxmlformats.org/officeDocument/2006/relationships/image" Target="../media/image164.png"/><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image" Target="../media/image79.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7.png"/><Relationship Id="rId7" Type="http://schemas.openxmlformats.org/officeDocument/2006/relationships/image" Target="../media/image79.png"/><Relationship Id="rId12" Type="http://schemas.openxmlformats.org/officeDocument/2006/relationships/slide" Target="slide10.xml"/><Relationship Id="rId2" Type="http://schemas.openxmlformats.org/officeDocument/2006/relationships/image" Target="../media/image164.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166.png"/><Relationship Id="rId5" Type="http://schemas.openxmlformats.org/officeDocument/2006/relationships/image" Target="../media/image45.png"/><Relationship Id="rId10" Type="http://schemas.openxmlformats.org/officeDocument/2006/relationships/image" Target="../media/image82.png"/><Relationship Id="rId4" Type="http://schemas.openxmlformats.org/officeDocument/2006/relationships/image" Target="../media/image165.png"/><Relationship Id="rId9" Type="http://schemas.openxmlformats.org/officeDocument/2006/relationships/image" Target="../media/image167.png"/></Relationships>
</file>

<file path=ppt/slides/_rels/slide7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8.png"/><Relationship Id="rId7" Type="http://schemas.openxmlformats.org/officeDocument/2006/relationships/image" Target="../media/image170.png"/><Relationship Id="rId12" Type="http://schemas.openxmlformats.org/officeDocument/2006/relationships/image" Target="../media/image173.png"/><Relationship Id="rId2" Type="http://schemas.openxmlformats.org/officeDocument/2006/relationships/slide" Target="slide10.xml"/><Relationship Id="rId1" Type="http://schemas.openxmlformats.org/officeDocument/2006/relationships/slideLayout" Target="../slideLayouts/slideLayout5.xml"/><Relationship Id="rId6" Type="http://schemas.openxmlformats.org/officeDocument/2006/relationships/image" Target="../media/image79.png"/><Relationship Id="rId11" Type="http://schemas.openxmlformats.org/officeDocument/2006/relationships/image" Target="../media/image172.png"/><Relationship Id="rId5" Type="http://schemas.openxmlformats.org/officeDocument/2006/relationships/image" Target="../media/image45.png"/><Relationship Id="rId10" Type="http://schemas.openxmlformats.org/officeDocument/2006/relationships/image" Target="../media/image120.png"/><Relationship Id="rId4" Type="http://schemas.openxmlformats.org/officeDocument/2006/relationships/image" Target="../media/image169.png"/><Relationship Id="rId9" Type="http://schemas.openxmlformats.org/officeDocument/2006/relationships/image" Target="../media/image82.png"/></Relationships>
</file>

<file path=ppt/slides/_rels/slide78.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jpeg"/><Relationship Id="rId1" Type="http://schemas.openxmlformats.org/officeDocument/2006/relationships/slideLayout" Target="../slideLayouts/slideLayout5.xml"/><Relationship Id="rId6" Type="http://schemas.openxmlformats.org/officeDocument/2006/relationships/image" Target="../media/image179.png"/><Relationship Id="rId11" Type="http://schemas.openxmlformats.org/officeDocument/2006/relationships/image" Target="../media/image47.png"/><Relationship Id="rId5" Type="http://schemas.openxmlformats.org/officeDocument/2006/relationships/image" Target="../media/image178.png"/><Relationship Id="rId10" Type="http://schemas.openxmlformats.org/officeDocument/2006/relationships/slide" Target="slide10.xml"/><Relationship Id="rId4" Type="http://schemas.openxmlformats.org/officeDocument/2006/relationships/image" Target="../media/image177.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4.png"/><Relationship Id="rId4" Type="http://schemas.openxmlformats.org/officeDocument/2006/relationships/image" Target="../media/image45.png"/><Relationship Id="rId9" Type="http://schemas.openxmlformats.org/officeDocument/2006/relationships/image" Target="../media/image63.png"/></Relationships>
</file>

<file path=ppt/slides/_rels/slide80.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27.png"/><Relationship Id="rId3" Type="http://schemas.openxmlformats.org/officeDocument/2006/relationships/image" Target="../media/image22.png"/><Relationship Id="rId7" Type="http://schemas.openxmlformats.org/officeDocument/2006/relationships/hyperlink" Target="http://wccftech.com/dev-confirms-power-microsofts-azure-cloud-explains-developers-reclutant/" TargetMode="External"/><Relationship Id="rId12" Type="http://schemas.openxmlformats.org/officeDocument/2006/relationships/image" Target="../media/image186.png"/><Relationship Id="rId2" Type="http://schemas.openxmlformats.org/officeDocument/2006/relationships/hyperlink" Target="https://help.sap.com/viewer/e12d8683adfa4471ac4edd40809b9038/latest/en-US/1966ee5435f24ca9a05053fc4f13b452.html?q=ariba" TargetMode="External"/><Relationship Id="rId1" Type="http://schemas.openxmlformats.org/officeDocument/2006/relationships/slideLayout" Target="../slideLayouts/slideLayout5.xml"/><Relationship Id="rId6" Type="http://schemas.openxmlformats.org/officeDocument/2006/relationships/image" Target="../media/image183.png"/><Relationship Id="rId11" Type="http://schemas.openxmlformats.org/officeDocument/2006/relationships/image" Target="../media/image185.png"/><Relationship Id="rId5" Type="http://schemas.openxmlformats.org/officeDocument/2006/relationships/image" Target="../media/image182.png"/><Relationship Id="rId10" Type="http://schemas.openxmlformats.org/officeDocument/2006/relationships/image" Target="../media/image172.png"/><Relationship Id="rId4" Type="http://schemas.openxmlformats.org/officeDocument/2006/relationships/image" Target="../media/image45.png"/><Relationship Id="rId9" Type="http://schemas.openxmlformats.org/officeDocument/2006/relationships/image" Target="../media/image41.png"/><Relationship Id="rId14" Type="http://schemas.openxmlformats.org/officeDocument/2006/relationships/slide" Target="slide10.xml"/></Relationships>
</file>

<file path=ppt/slides/_rels/slide82.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48.png"/><Relationship Id="rId7" Type="http://schemas.openxmlformats.org/officeDocument/2006/relationships/image" Target="../media/image23.png"/><Relationship Id="rId12" Type="http://schemas.openxmlformats.org/officeDocument/2006/relationships/image" Target="../media/image191.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0.png"/><Relationship Id="rId11" Type="http://schemas.openxmlformats.org/officeDocument/2006/relationships/image" Target="../media/image190.png"/><Relationship Id="rId5" Type="http://schemas.openxmlformats.org/officeDocument/2006/relationships/image" Target="../media/image188.png"/><Relationship Id="rId10" Type="http://schemas.openxmlformats.org/officeDocument/2006/relationships/image" Target="../media/image189.png"/><Relationship Id="rId4" Type="http://schemas.openxmlformats.org/officeDocument/2006/relationships/image" Target="../media/image93.png"/><Relationship Id="rId9"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67.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188.png"/></Relationships>
</file>

<file path=ppt/slides/_rels/slide88.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193.png"/><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41.png"/><Relationship Id="rId1" Type="http://schemas.openxmlformats.org/officeDocument/2006/relationships/slideLayout" Target="../slideLayouts/slideLayout91.xml"/><Relationship Id="rId5" Type="http://schemas.openxmlformats.org/officeDocument/2006/relationships/image" Target="../media/image196.png"/><Relationship Id="rId4" Type="http://schemas.microsoft.com/office/2007/relationships/hdphoto" Target="../media/hdphoto2.wdp"/></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97.png"/><Relationship Id="rId2" Type="http://schemas.openxmlformats.org/officeDocument/2006/relationships/image" Target="../media/image17.png"/><Relationship Id="rId1" Type="http://schemas.openxmlformats.org/officeDocument/2006/relationships/slideLayout" Target="../slideLayouts/slideLayout88.xml"/><Relationship Id="rId6" Type="http://schemas.openxmlformats.org/officeDocument/2006/relationships/image" Target="../media/image22.png"/><Relationship Id="rId5" Type="http://schemas.openxmlformats.org/officeDocument/2006/relationships/image" Target="../media/image172.png"/><Relationship Id="rId4" Type="http://schemas.openxmlformats.org/officeDocument/2006/relationships/hyperlink" Target="https://help.sap.com/viewer/e12d8683adfa4471ac4edd40809b9038/latest/en-US/1966ee5435f24ca9a05053fc4f13b452.html?q=ariba"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98.png"/><Relationship Id="rId1" Type="http://schemas.openxmlformats.org/officeDocument/2006/relationships/slideLayout" Target="../slideLayouts/slideLayout88.xml"/></Relationships>
</file>

<file path=ppt/slides/_rels/slide9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9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9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98.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9.xml"/><Relationship Id="rId1" Type="http://schemas.openxmlformats.org/officeDocument/2006/relationships/slideLayout" Target="../slideLayouts/slideLayout6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 Id="rId9" Type="http://schemas.openxmlformats.org/officeDocument/2006/relationships/image" Target="../media/image208.png"/></Relationships>
</file>

<file path=ppt/slides/_rels/slide99.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18" Type="http://schemas.openxmlformats.org/officeDocument/2006/relationships/image" Target="../media/image225.png"/><Relationship Id="rId26" Type="http://schemas.openxmlformats.org/officeDocument/2006/relationships/image" Target="../media/image233.png"/><Relationship Id="rId3" Type="http://schemas.openxmlformats.org/officeDocument/2006/relationships/image" Target="../media/image210.png"/><Relationship Id="rId21" Type="http://schemas.openxmlformats.org/officeDocument/2006/relationships/image" Target="../media/image228.png"/><Relationship Id="rId7" Type="http://schemas.openxmlformats.org/officeDocument/2006/relationships/image" Target="../media/image214.png"/><Relationship Id="rId12" Type="http://schemas.openxmlformats.org/officeDocument/2006/relationships/image" Target="../media/image219.png"/><Relationship Id="rId17" Type="http://schemas.openxmlformats.org/officeDocument/2006/relationships/image" Target="../media/image224.png"/><Relationship Id="rId25" Type="http://schemas.openxmlformats.org/officeDocument/2006/relationships/image" Target="../media/image232.png"/><Relationship Id="rId2" Type="http://schemas.openxmlformats.org/officeDocument/2006/relationships/image" Target="../media/image209.png"/><Relationship Id="rId16" Type="http://schemas.openxmlformats.org/officeDocument/2006/relationships/image" Target="../media/image223.png"/><Relationship Id="rId20" Type="http://schemas.openxmlformats.org/officeDocument/2006/relationships/image" Target="../media/image227.png"/><Relationship Id="rId1" Type="http://schemas.openxmlformats.org/officeDocument/2006/relationships/slideLayout" Target="../slideLayouts/slideLayout65.xml"/><Relationship Id="rId6" Type="http://schemas.openxmlformats.org/officeDocument/2006/relationships/image" Target="../media/image213.png"/><Relationship Id="rId11" Type="http://schemas.openxmlformats.org/officeDocument/2006/relationships/image" Target="../media/image218.png"/><Relationship Id="rId24" Type="http://schemas.openxmlformats.org/officeDocument/2006/relationships/image" Target="../media/image231.png"/><Relationship Id="rId5" Type="http://schemas.openxmlformats.org/officeDocument/2006/relationships/image" Target="../media/image212.png"/><Relationship Id="rId15" Type="http://schemas.openxmlformats.org/officeDocument/2006/relationships/image" Target="../media/image222.png"/><Relationship Id="rId23" Type="http://schemas.openxmlformats.org/officeDocument/2006/relationships/image" Target="../media/image230.png"/><Relationship Id="rId10" Type="http://schemas.openxmlformats.org/officeDocument/2006/relationships/image" Target="../media/image217.png"/><Relationship Id="rId19" Type="http://schemas.openxmlformats.org/officeDocument/2006/relationships/image" Target="../media/image226.pn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 Id="rId22" Type="http://schemas.openxmlformats.org/officeDocument/2006/relationships/image" Target="../media/image2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James Hannan, SAP Ariba – Cloud Technical Architect EMEA</a:t>
            </a:r>
          </a:p>
          <a:p>
            <a:pPr lvl="0">
              <a:defRPr/>
            </a:pPr>
            <a:r>
              <a:rPr lang="en-US" dirty="0"/>
              <a:t>Month 08, 2018 </a:t>
            </a:r>
          </a:p>
        </p:txBody>
      </p:sp>
      <p:sp>
        <p:nvSpPr>
          <p:cNvPr id="5" name="Text Placeholder 4"/>
          <p:cNvSpPr>
            <a:spLocks noGrp="1"/>
          </p:cNvSpPr>
          <p:nvPr>
            <p:ph type="body" sz="quarter" idx="14"/>
          </p:nvPr>
        </p:nvSpPr>
        <p:spPr>
          <a:xfrm>
            <a:off x="288000" y="4024430"/>
            <a:ext cx="10899174" cy="997196"/>
          </a:xfrm>
        </p:spPr>
        <p:txBody>
          <a:bodyPr/>
          <a:lstStyle/>
          <a:p>
            <a:r>
              <a:rPr lang="en-US" dirty="0"/>
              <a:t>SAP Ariba</a:t>
            </a:r>
            <a:br>
              <a:rPr lang="en-US" dirty="0"/>
            </a:br>
            <a:r>
              <a:rPr lang="en-US" dirty="0">
                <a:solidFill>
                  <a:schemeClr val="accent1"/>
                </a:solidFill>
              </a:rPr>
              <a:t>Integration Overview</a:t>
            </a:r>
          </a:p>
        </p:txBody>
      </p:sp>
      <p:pic>
        <p:nvPicPr>
          <p:cNvPr id="7" name="Picture Placeholder 2"/>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198948686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p:cNvSpPr/>
          <p:nvPr/>
        </p:nvSpPr>
        <p:spPr bwMode="gray">
          <a:xfrm>
            <a:off x="234893" y="1104868"/>
            <a:ext cx="11660258" cy="4294063"/>
          </a:xfrm>
          <a:prstGeom prst="roundRect">
            <a:avLst>
              <a:gd name="adj" fmla="val 14992"/>
            </a:avLst>
          </a:prstGeom>
          <a:noFill/>
          <a:ln w="635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GB" b="0" dirty="0">
                <a:solidFill>
                  <a:schemeClr val="accent1"/>
                </a:solidFill>
              </a:rPr>
              <a:t>SAP Ariba </a:t>
            </a:r>
            <a:r>
              <a:rPr lang="en-GB" b="0" dirty="0"/>
              <a:t>Interactive Solution Map</a:t>
            </a:r>
          </a:p>
        </p:txBody>
      </p:sp>
      <p:pic>
        <p:nvPicPr>
          <p:cNvPr id="10" name="Picture 9"/>
          <p:cNvPicPr>
            <a:picLocks noChangeAspect="1"/>
          </p:cNvPicPr>
          <p:nvPr/>
        </p:nvPicPr>
        <p:blipFill>
          <a:blip r:embed="rId2"/>
          <a:stretch>
            <a:fillRect/>
          </a:stretch>
        </p:blipFill>
        <p:spPr>
          <a:xfrm>
            <a:off x="5182473" y="1357607"/>
            <a:ext cx="1324465" cy="1324465"/>
          </a:xfrm>
          <a:prstGeom prst="rect">
            <a:avLst/>
          </a:prstGeom>
        </p:spPr>
      </p:pic>
      <p:grpSp>
        <p:nvGrpSpPr>
          <p:cNvPr id="41" name="Group 40"/>
          <p:cNvGrpSpPr/>
          <p:nvPr/>
        </p:nvGrpSpPr>
        <p:grpSpPr>
          <a:xfrm>
            <a:off x="3194712" y="2761640"/>
            <a:ext cx="1648651" cy="835630"/>
            <a:chOff x="3194712" y="2761640"/>
            <a:chExt cx="1648651" cy="835630"/>
          </a:xfrm>
        </p:grpSpPr>
        <p:sp>
          <p:nvSpPr>
            <p:cNvPr id="7" name="TextBox 6">
              <a:hlinkClick r:id="rId3" action="ppaction://hlinksldjump"/>
            </p:cNvPr>
            <p:cNvSpPr txBox="1"/>
            <p:nvPr/>
          </p:nvSpPr>
          <p:spPr>
            <a:xfrm>
              <a:off x="3194712" y="2761640"/>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Sourcing</a:t>
              </a:r>
            </a:p>
          </p:txBody>
        </p:sp>
        <p:pic>
          <p:nvPicPr>
            <p:cNvPr id="16" name="Picture 15"/>
            <p:cNvPicPr>
              <a:picLocks noChangeAspect="1"/>
            </p:cNvPicPr>
            <p:nvPr/>
          </p:nvPicPr>
          <p:blipFill>
            <a:blip r:embed="rId4"/>
            <a:stretch>
              <a:fillRect/>
            </a:stretch>
          </p:blipFill>
          <p:spPr>
            <a:xfrm>
              <a:off x="3554410" y="3040766"/>
              <a:ext cx="452076" cy="452076"/>
            </a:xfrm>
            <a:prstGeom prst="rect">
              <a:avLst/>
            </a:prstGeom>
          </p:spPr>
        </p:pic>
        <p:pic>
          <p:nvPicPr>
            <p:cNvPr id="17" name="Picture 16"/>
            <p:cNvPicPr>
              <a:picLocks noChangeAspect="1"/>
            </p:cNvPicPr>
            <p:nvPr/>
          </p:nvPicPr>
          <p:blipFill>
            <a:blip r:embed="rId5"/>
            <a:stretch>
              <a:fillRect/>
            </a:stretch>
          </p:blipFill>
          <p:spPr>
            <a:xfrm>
              <a:off x="3954637" y="2921984"/>
              <a:ext cx="675286" cy="675286"/>
            </a:xfrm>
            <a:prstGeom prst="rect">
              <a:avLst/>
            </a:prstGeom>
          </p:spPr>
        </p:pic>
      </p:grpSp>
      <p:grpSp>
        <p:nvGrpSpPr>
          <p:cNvPr id="48" name="Group 47"/>
          <p:cNvGrpSpPr/>
          <p:nvPr/>
        </p:nvGrpSpPr>
        <p:grpSpPr>
          <a:xfrm>
            <a:off x="7399957" y="2737555"/>
            <a:ext cx="1648651" cy="1174805"/>
            <a:chOff x="7399957" y="2737555"/>
            <a:chExt cx="1648651" cy="1174805"/>
          </a:xfrm>
        </p:grpSpPr>
        <p:sp>
          <p:nvSpPr>
            <p:cNvPr id="11" name="TextBox 10">
              <a:hlinkClick r:id="rId6" action="ppaction://hlinksldjump"/>
            </p:cNvPr>
            <p:cNvSpPr txBox="1"/>
            <p:nvPr/>
          </p:nvSpPr>
          <p:spPr>
            <a:xfrm>
              <a:off x="7399957" y="2737555"/>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Buying &amp; Invoice Management</a:t>
              </a:r>
            </a:p>
          </p:txBody>
        </p:sp>
        <p:pic>
          <p:nvPicPr>
            <p:cNvPr id="19" name="Picture 18"/>
            <p:cNvPicPr>
              <a:picLocks noChangeAspect="1"/>
            </p:cNvPicPr>
            <p:nvPr/>
          </p:nvPicPr>
          <p:blipFill>
            <a:blip r:embed="rId7"/>
            <a:stretch>
              <a:fillRect/>
            </a:stretch>
          </p:blipFill>
          <p:spPr>
            <a:xfrm>
              <a:off x="7701360" y="2946306"/>
              <a:ext cx="966054" cy="966054"/>
            </a:xfrm>
            <a:prstGeom prst="rect">
              <a:avLst/>
            </a:prstGeom>
          </p:spPr>
        </p:pic>
      </p:grpSp>
      <p:grpSp>
        <p:nvGrpSpPr>
          <p:cNvPr id="49" name="Group 48"/>
          <p:cNvGrpSpPr/>
          <p:nvPr/>
        </p:nvGrpSpPr>
        <p:grpSpPr>
          <a:xfrm>
            <a:off x="9383885" y="2654277"/>
            <a:ext cx="1665106" cy="1467945"/>
            <a:chOff x="9383885" y="2654277"/>
            <a:chExt cx="1665106" cy="1467945"/>
          </a:xfrm>
        </p:grpSpPr>
        <p:sp>
          <p:nvSpPr>
            <p:cNvPr id="12" name="TextBox 11">
              <a:hlinkClick r:id="rId8" action="ppaction://hlinksldjump"/>
            </p:cNvPr>
            <p:cNvSpPr txBox="1"/>
            <p:nvPr/>
          </p:nvSpPr>
          <p:spPr>
            <a:xfrm>
              <a:off x="9383885" y="2654277"/>
              <a:ext cx="1500855" cy="923330"/>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Commerce Automation &amp; Supply Chain Collaboration</a:t>
              </a:r>
            </a:p>
          </p:txBody>
        </p:sp>
        <p:pic>
          <p:nvPicPr>
            <p:cNvPr id="21" name="Picture 20"/>
            <p:cNvPicPr>
              <a:picLocks noChangeAspect="1"/>
            </p:cNvPicPr>
            <p:nvPr/>
          </p:nvPicPr>
          <p:blipFill>
            <a:blip r:embed="rId9"/>
            <a:stretch>
              <a:fillRect/>
            </a:stretch>
          </p:blipFill>
          <p:spPr>
            <a:xfrm>
              <a:off x="10443566" y="3516797"/>
              <a:ext cx="605425" cy="605425"/>
            </a:xfrm>
            <a:prstGeom prst="rect">
              <a:avLst/>
            </a:prstGeom>
          </p:spPr>
        </p:pic>
        <p:pic>
          <p:nvPicPr>
            <p:cNvPr id="22" name="Picture 21"/>
            <p:cNvPicPr>
              <a:picLocks noChangeAspect="1"/>
            </p:cNvPicPr>
            <p:nvPr/>
          </p:nvPicPr>
          <p:blipFill>
            <a:blip r:embed="rId10"/>
            <a:stretch>
              <a:fillRect/>
            </a:stretch>
          </p:blipFill>
          <p:spPr>
            <a:xfrm>
              <a:off x="9908423" y="3543370"/>
              <a:ext cx="556299" cy="556299"/>
            </a:xfrm>
            <a:prstGeom prst="rect">
              <a:avLst/>
            </a:prstGeom>
          </p:spPr>
        </p:pic>
        <p:pic>
          <p:nvPicPr>
            <p:cNvPr id="23" name="Picture 22"/>
            <p:cNvPicPr>
              <a:picLocks noChangeAspect="1"/>
            </p:cNvPicPr>
            <p:nvPr/>
          </p:nvPicPr>
          <p:blipFill>
            <a:blip r:embed="rId11"/>
            <a:stretch>
              <a:fillRect/>
            </a:stretch>
          </p:blipFill>
          <p:spPr>
            <a:xfrm>
              <a:off x="9435148" y="3566151"/>
              <a:ext cx="445244" cy="445244"/>
            </a:xfrm>
            <a:prstGeom prst="rect">
              <a:avLst/>
            </a:prstGeom>
          </p:spPr>
        </p:pic>
      </p:grpSp>
      <p:cxnSp>
        <p:nvCxnSpPr>
          <p:cNvPr id="25" name="Connector: Elbow 24"/>
          <p:cNvCxnSpPr/>
          <p:nvPr/>
        </p:nvCxnSpPr>
        <p:spPr>
          <a:xfrm flipV="1">
            <a:off x="1032635" y="2017884"/>
            <a:ext cx="2988000" cy="756000"/>
          </a:xfrm>
          <a:prstGeom prst="bentConnector3">
            <a:avLst>
              <a:gd name="adj1" fmla="val 43"/>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nector: Elbow 26"/>
          <p:cNvCxnSpPr/>
          <p:nvPr/>
        </p:nvCxnSpPr>
        <p:spPr>
          <a:xfrm rot="5400000" flipH="1" flipV="1">
            <a:off x="4229855" y="1808393"/>
            <a:ext cx="741800" cy="116343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11" idx="0"/>
          </p:cNvCxnSpPr>
          <p:nvPr/>
        </p:nvCxnSpPr>
        <p:spPr>
          <a:xfrm rot="16200000" flipV="1">
            <a:off x="7342314" y="1855585"/>
            <a:ext cx="717715" cy="104622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or: Elbow 32"/>
          <p:cNvCxnSpPr>
            <a:stCxn id="12" idx="0"/>
            <a:endCxn id="10" idx="3"/>
          </p:cNvCxnSpPr>
          <p:nvPr/>
        </p:nvCxnSpPr>
        <p:spPr>
          <a:xfrm rot="16200000" flipV="1">
            <a:off x="8003408" y="523371"/>
            <a:ext cx="634437" cy="362737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5046593" y="2470328"/>
            <a:ext cx="1648651" cy="1464834"/>
            <a:chOff x="5046593" y="2470328"/>
            <a:chExt cx="1648651" cy="1464834"/>
          </a:xfrm>
        </p:grpSpPr>
        <p:sp>
          <p:nvSpPr>
            <p:cNvPr id="8" name="TextBox 7">
              <a:hlinkClick r:id="rId12" action="ppaction://hlinksldjump"/>
            </p:cNvPr>
            <p:cNvSpPr txBox="1"/>
            <p:nvPr/>
          </p:nvSpPr>
          <p:spPr>
            <a:xfrm>
              <a:off x="5046593" y="2761640"/>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Contract Management</a:t>
              </a:r>
            </a:p>
          </p:txBody>
        </p:sp>
        <p:pic>
          <p:nvPicPr>
            <p:cNvPr id="18" name="Picture 17"/>
            <p:cNvPicPr>
              <a:picLocks noChangeAspect="1"/>
            </p:cNvPicPr>
            <p:nvPr/>
          </p:nvPicPr>
          <p:blipFill>
            <a:blip r:embed="rId13"/>
            <a:stretch>
              <a:fillRect/>
            </a:stretch>
          </p:blipFill>
          <p:spPr>
            <a:xfrm>
              <a:off x="5507356" y="3195287"/>
              <a:ext cx="739875" cy="739875"/>
            </a:xfrm>
            <a:prstGeom prst="rect">
              <a:avLst/>
            </a:prstGeom>
          </p:spPr>
        </p:pic>
        <p:cxnSp>
          <p:nvCxnSpPr>
            <p:cNvPr id="36" name="Connector: Elbow 35"/>
            <p:cNvCxnSpPr/>
            <p:nvPr/>
          </p:nvCxnSpPr>
          <p:spPr>
            <a:xfrm flipH="1" flipV="1">
              <a:off x="5853598" y="2470328"/>
              <a:ext cx="0" cy="267227"/>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5" name="Connector: Elbow 44"/>
          <p:cNvCxnSpPr/>
          <p:nvPr/>
        </p:nvCxnSpPr>
        <p:spPr>
          <a:xfrm rot="16200000" flipH="1">
            <a:off x="3957110" y="3819757"/>
            <a:ext cx="1692000" cy="1224000"/>
          </a:xfrm>
          <a:prstGeom prst="bentConnector3">
            <a:avLst>
              <a:gd name="adj1" fmla="val 4551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Connector: Elbow 45"/>
          <p:cNvCxnSpPr/>
          <p:nvPr/>
        </p:nvCxnSpPr>
        <p:spPr>
          <a:xfrm>
            <a:off x="5854997" y="4061334"/>
            <a:ext cx="0" cy="1216423"/>
          </a:xfrm>
          <a:prstGeom prst="straightConnector1">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Connector: Elbow 50"/>
          <p:cNvCxnSpPr/>
          <p:nvPr/>
        </p:nvCxnSpPr>
        <p:spPr>
          <a:xfrm rot="5400000">
            <a:off x="6679350" y="3801757"/>
            <a:ext cx="1404000" cy="1548000"/>
          </a:xfrm>
          <a:prstGeom prst="bentConnector3">
            <a:avLst>
              <a:gd name="adj1" fmla="val 5650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Connector: Elbow 54"/>
          <p:cNvCxnSpPr/>
          <p:nvPr/>
        </p:nvCxnSpPr>
        <p:spPr>
          <a:xfrm rot="5400000">
            <a:off x="8110190" y="3189757"/>
            <a:ext cx="1260000" cy="2916000"/>
          </a:xfrm>
          <a:prstGeom prst="bentConnector3">
            <a:avLst>
              <a:gd name="adj1" fmla="val 9189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nector: Elbow 57"/>
          <p:cNvCxnSpPr/>
          <p:nvPr/>
        </p:nvCxnSpPr>
        <p:spPr>
          <a:xfrm rot="16200000" flipH="1">
            <a:off x="2875395" y="3207757"/>
            <a:ext cx="1512000" cy="2628000"/>
          </a:xfrm>
          <a:prstGeom prst="bentConnector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4259117" y="1019107"/>
            <a:ext cx="3179390" cy="698015"/>
            <a:chOff x="4259117" y="1019107"/>
            <a:chExt cx="3179390" cy="698015"/>
          </a:xfrm>
        </p:grpSpPr>
        <p:sp>
          <p:nvSpPr>
            <p:cNvPr id="61" name="TextBox 60"/>
            <p:cNvSpPr txBox="1"/>
            <p:nvPr/>
          </p:nvSpPr>
          <p:spPr>
            <a:xfrm>
              <a:off x="4958898" y="1287953"/>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Ariba Network</a:t>
              </a:r>
            </a:p>
          </p:txBody>
        </p:sp>
        <p:pic>
          <p:nvPicPr>
            <p:cNvPr id="62" name="Picture 61"/>
            <p:cNvPicPr>
              <a:picLocks noChangeAspect="1"/>
            </p:cNvPicPr>
            <p:nvPr/>
          </p:nvPicPr>
          <p:blipFill>
            <a:blip r:embed="rId14"/>
            <a:stretch>
              <a:fillRect/>
            </a:stretch>
          </p:blipFill>
          <p:spPr>
            <a:xfrm>
              <a:off x="4472035" y="1043450"/>
              <a:ext cx="673672" cy="673672"/>
            </a:xfrm>
            <a:prstGeom prst="rect">
              <a:avLst/>
            </a:prstGeom>
          </p:spPr>
        </p:pic>
        <p:pic>
          <p:nvPicPr>
            <p:cNvPr id="63" name="Picture 62"/>
            <p:cNvPicPr>
              <a:picLocks noChangeAspect="1"/>
            </p:cNvPicPr>
            <p:nvPr/>
          </p:nvPicPr>
          <p:blipFill>
            <a:blip r:embed="rId14"/>
            <a:stretch>
              <a:fillRect/>
            </a:stretch>
          </p:blipFill>
          <p:spPr>
            <a:xfrm>
              <a:off x="6457563" y="1019107"/>
              <a:ext cx="673672" cy="673672"/>
            </a:xfrm>
            <a:prstGeom prst="rect">
              <a:avLst/>
            </a:prstGeom>
          </p:spPr>
        </p:pic>
        <p:sp>
          <p:nvSpPr>
            <p:cNvPr id="124" name="TextBox 123">
              <a:hlinkClick r:id="rId15" action="ppaction://hlinksldjump"/>
            </p:cNvPr>
            <p:cNvSpPr txBox="1"/>
            <p:nvPr/>
          </p:nvSpPr>
          <p:spPr>
            <a:xfrm>
              <a:off x="4259117" y="1550460"/>
              <a:ext cx="107929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Trading Partners</a:t>
              </a:r>
            </a:p>
          </p:txBody>
        </p:sp>
        <p:sp>
          <p:nvSpPr>
            <p:cNvPr id="125" name="TextBox 124">
              <a:hlinkClick r:id="rId15" action="ppaction://hlinksldjump"/>
            </p:cNvPr>
            <p:cNvSpPr txBox="1"/>
            <p:nvPr/>
          </p:nvSpPr>
          <p:spPr>
            <a:xfrm>
              <a:off x="6148119" y="1527623"/>
              <a:ext cx="1290388"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Trading Partners</a:t>
              </a:r>
            </a:p>
          </p:txBody>
        </p:sp>
      </p:grpSp>
      <p:pic>
        <p:nvPicPr>
          <p:cNvPr id="126" name="Picture 125"/>
          <p:cNvPicPr>
            <a:picLocks noChangeAspect="1"/>
          </p:cNvPicPr>
          <p:nvPr/>
        </p:nvPicPr>
        <p:blipFill>
          <a:blip r:embed="rId16"/>
          <a:stretch>
            <a:fillRect/>
          </a:stretch>
        </p:blipFill>
        <p:spPr>
          <a:xfrm>
            <a:off x="11106413" y="1376917"/>
            <a:ext cx="643386" cy="643386"/>
          </a:xfrm>
          <a:prstGeom prst="rect">
            <a:avLst/>
          </a:prstGeom>
        </p:spPr>
      </p:pic>
      <p:cxnSp>
        <p:nvCxnSpPr>
          <p:cNvPr id="128" name="Connector: Elbow 127"/>
          <p:cNvCxnSpPr/>
          <p:nvPr/>
        </p:nvCxnSpPr>
        <p:spPr>
          <a:xfrm flipV="1">
            <a:off x="10678402" y="2013344"/>
            <a:ext cx="756000" cy="900000"/>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11250368" y="1243675"/>
            <a:ext cx="35547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Bank</a:t>
            </a:r>
          </a:p>
        </p:txBody>
      </p:sp>
      <p:cxnSp>
        <p:nvCxnSpPr>
          <p:cNvPr id="113" name="Connector: Elbow 112"/>
          <p:cNvCxnSpPr/>
          <p:nvPr/>
        </p:nvCxnSpPr>
        <p:spPr>
          <a:xfrm rot="16200000" flipH="1">
            <a:off x="1936095" y="2775757"/>
            <a:ext cx="1656000" cy="3348000"/>
          </a:xfrm>
          <a:prstGeom prst="bentConnector3">
            <a:avLst>
              <a:gd name="adj1" fmla="val 64888"/>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732704" y="2778926"/>
            <a:ext cx="1172136" cy="800087"/>
            <a:chOff x="1732704" y="2778926"/>
            <a:chExt cx="1172136" cy="800087"/>
          </a:xfrm>
        </p:grpSpPr>
        <p:sp>
          <p:nvSpPr>
            <p:cNvPr id="148" name="TextBox 147">
              <a:hlinkClick r:id="rId17" action="ppaction://hlinksldjump"/>
            </p:cNvPr>
            <p:cNvSpPr txBox="1"/>
            <p:nvPr/>
          </p:nvSpPr>
          <p:spPr>
            <a:xfrm>
              <a:off x="1732704" y="2778926"/>
              <a:ext cx="1172136"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Spend Analysis</a:t>
              </a:r>
            </a:p>
          </p:txBody>
        </p:sp>
        <p:pic>
          <p:nvPicPr>
            <p:cNvPr id="149" name="Picture 148"/>
            <p:cNvPicPr>
              <a:picLocks noChangeAspect="1"/>
            </p:cNvPicPr>
            <p:nvPr/>
          </p:nvPicPr>
          <p:blipFill>
            <a:blip r:embed="rId18"/>
            <a:stretch>
              <a:fillRect/>
            </a:stretch>
          </p:blipFill>
          <p:spPr>
            <a:xfrm>
              <a:off x="1995721" y="3167102"/>
              <a:ext cx="411911" cy="411911"/>
            </a:xfrm>
            <a:prstGeom prst="rect">
              <a:avLst/>
            </a:prstGeom>
          </p:spPr>
        </p:pic>
        <p:pic>
          <p:nvPicPr>
            <p:cNvPr id="150" name="Picture 149"/>
            <p:cNvPicPr>
              <a:picLocks noChangeAspect="1"/>
            </p:cNvPicPr>
            <p:nvPr/>
          </p:nvPicPr>
          <p:blipFill>
            <a:blip r:embed="rId4"/>
            <a:stretch>
              <a:fillRect/>
            </a:stretch>
          </p:blipFill>
          <p:spPr>
            <a:xfrm>
              <a:off x="2334642" y="3200963"/>
              <a:ext cx="294030" cy="294030"/>
            </a:xfrm>
            <a:prstGeom prst="rect">
              <a:avLst/>
            </a:prstGeom>
          </p:spPr>
        </p:pic>
      </p:grpSp>
      <p:grpSp>
        <p:nvGrpSpPr>
          <p:cNvPr id="37" name="Group 36"/>
          <p:cNvGrpSpPr/>
          <p:nvPr/>
        </p:nvGrpSpPr>
        <p:grpSpPr>
          <a:xfrm>
            <a:off x="390835" y="2788032"/>
            <a:ext cx="1389200" cy="910353"/>
            <a:chOff x="390835" y="2788032"/>
            <a:chExt cx="1389200" cy="910353"/>
          </a:xfrm>
        </p:grpSpPr>
        <p:sp>
          <p:nvSpPr>
            <p:cNvPr id="9" name="TextBox 8">
              <a:hlinkClick r:id="rId17" action="ppaction://hlinksldjump"/>
            </p:cNvPr>
            <p:cNvSpPr txBox="1"/>
            <p:nvPr/>
          </p:nvSpPr>
          <p:spPr>
            <a:xfrm>
              <a:off x="390835" y="2788032"/>
              <a:ext cx="1389200"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SLP &amp; Risk</a:t>
              </a:r>
            </a:p>
          </p:txBody>
        </p:sp>
        <p:pic>
          <p:nvPicPr>
            <p:cNvPr id="14" name="Picture 13"/>
            <p:cNvPicPr>
              <a:picLocks noChangeAspect="1"/>
            </p:cNvPicPr>
            <p:nvPr/>
          </p:nvPicPr>
          <p:blipFill>
            <a:blip r:embed="rId14"/>
            <a:stretch>
              <a:fillRect/>
            </a:stretch>
          </p:blipFill>
          <p:spPr>
            <a:xfrm>
              <a:off x="663556" y="3030321"/>
              <a:ext cx="668064" cy="668064"/>
            </a:xfrm>
            <a:prstGeom prst="rect">
              <a:avLst/>
            </a:prstGeom>
          </p:spPr>
        </p:pic>
        <p:pic>
          <p:nvPicPr>
            <p:cNvPr id="15" name="Picture 14"/>
            <p:cNvPicPr>
              <a:picLocks noChangeAspect="1"/>
            </p:cNvPicPr>
            <p:nvPr/>
          </p:nvPicPr>
          <p:blipFill>
            <a:blip r:embed="rId19"/>
            <a:stretch>
              <a:fillRect/>
            </a:stretch>
          </p:blipFill>
          <p:spPr>
            <a:xfrm>
              <a:off x="436888" y="3180661"/>
              <a:ext cx="309176" cy="309176"/>
            </a:xfrm>
            <a:prstGeom prst="rect">
              <a:avLst/>
            </a:prstGeom>
          </p:spPr>
        </p:pic>
        <p:pic>
          <p:nvPicPr>
            <p:cNvPr id="47" name="Picture 46"/>
            <p:cNvPicPr>
              <a:picLocks noChangeAspect="1"/>
            </p:cNvPicPr>
            <p:nvPr/>
          </p:nvPicPr>
          <p:blipFill>
            <a:blip r:embed="rId20"/>
            <a:stretch>
              <a:fillRect/>
            </a:stretch>
          </p:blipFill>
          <p:spPr>
            <a:xfrm>
              <a:off x="1104158" y="3106505"/>
              <a:ext cx="469493" cy="469493"/>
            </a:xfrm>
            <a:prstGeom prst="rect">
              <a:avLst/>
            </a:prstGeom>
          </p:spPr>
        </p:pic>
      </p:grpSp>
      <p:pic>
        <p:nvPicPr>
          <p:cNvPr id="159" name="Picture 15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99020" y="1166593"/>
            <a:ext cx="874631" cy="170479"/>
          </a:xfrm>
          <a:prstGeom prst="rect">
            <a:avLst/>
          </a:prstGeom>
        </p:spPr>
      </p:pic>
      <p:grpSp>
        <p:nvGrpSpPr>
          <p:cNvPr id="52" name="Group 51"/>
          <p:cNvGrpSpPr/>
          <p:nvPr/>
        </p:nvGrpSpPr>
        <p:grpSpPr>
          <a:xfrm>
            <a:off x="2323038" y="5321317"/>
            <a:ext cx="1350228" cy="808573"/>
            <a:chOff x="2323038" y="5321317"/>
            <a:chExt cx="1350228" cy="808573"/>
          </a:xfrm>
        </p:grpSpPr>
        <p:pic>
          <p:nvPicPr>
            <p:cNvPr id="136" name="Picture 135">
              <a:hlinkClick r:id="rId22" action="ppaction://hlinksldjump"/>
            </p:cNvPr>
            <p:cNvPicPr>
              <a:picLocks noChangeAspect="1"/>
            </p:cNvPicPr>
            <p:nvPr/>
          </p:nvPicPr>
          <p:blipFill>
            <a:blip r:embed="rId14"/>
            <a:stretch>
              <a:fillRect/>
            </a:stretch>
          </p:blipFill>
          <p:spPr>
            <a:xfrm>
              <a:off x="2651019" y="5370466"/>
              <a:ext cx="759424" cy="759424"/>
            </a:xfrm>
            <a:prstGeom prst="rect">
              <a:avLst/>
            </a:prstGeom>
          </p:spPr>
        </p:pic>
        <p:sp>
          <p:nvSpPr>
            <p:cNvPr id="137" name="TextBox 136">
              <a:hlinkClick r:id="rId23" action="ppaction://hlinksldjump"/>
            </p:cNvPr>
            <p:cNvSpPr txBox="1"/>
            <p:nvPr/>
          </p:nvSpPr>
          <p:spPr>
            <a:xfrm>
              <a:off x="2709266" y="5976002"/>
              <a:ext cx="654025"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GRC </a:t>
              </a:r>
              <a:r>
                <a:rPr kumimoji="0" lang="en-GB" sz="100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 </a:t>
              </a:r>
              <a:endPar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39" name="Rectangle: Rounded Corners 138"/>
            <p:cNvSpPr/>
            <p:nvPr/>
          </p:nvSpPr>
          <p:spPr bwMode="gray">
            <a:xfrm>
              <a:off x="2323038" y="5321317"/>
              <a:ext cx="1350228" cy="176400"/>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effectLst/>
                  <a:uLnTx/>
                  <a:uFillTx/>
                  <a:ea typeface="Arial Unicode MS" pitchFamily="34" charset="-128"/>
                  <a:cs typeface="Arial Unicode MS" pitchFamily="34" charset="-128"/>
                </a:rPr>
                <a:t>User Provisioning</a:t>
              </a:r>
            </a:p>
          </p:txBody>
        </p:sp>
        <p:pic>
          <p:nvPicPr>
            <p:cNvPr id="35" name="Picture 34"/>
            <p:cNvPicPr>
              <a:picLocks noChangeAspect="1"/>
            </p:cNvPicPr>
            <p:nvPr/>
          </p:nvPicPr>
          <p:blipFill>
            <a:blip r:embed="rId24"/>
            <a:stretch>
              <a:fillRect/>
            </a:stretch>
          </p:blipFill>
          <p:spPr>
            <a:xfrm>
              <a:off x="2353244" y="5705186"/>
              <a:ext cx="406149" cy="406149"/>
            </a:xfrm>
            <a:prstGeom prst="rect">
              <a:avLst/>
            </a:prstGeom>
          </p:spPr>
        </p:pic>
        <p:pic>
          <p:nvPicPr>
            <p:cNvPr id="140" name="Picture 139"/>
            <p:cNvPicPr>
              <a:picLocks noChangeAspect="1"/>
            </p:cNvPicPr>
            <p:nvPr/>
          </p:nvPicPr>
          <p:blipFill>
            <a:blip r:embed="rId25">
              <a:duotone>
                <a:srgbClr val="F0AB00">
                  <a:shade val="45000"/>
                  <a:satMod val="135000"/>
                </a:srgbClr>
                <a:prstClr val="white"/>
              </a:duotone>
              <a:extLst>
                <a:ext uri="{28A0092B-C50C-407E-A947-70E740481C1C}">
                  <a14:useLocalDpi xmlns:a14="http://schemas.microsoft.com/office/drawing/2010/main" val="0"/>
                </a:ext>
              </a:extLst>
            </a:blip>
            <a:stretch>
              <a:fillRect/>
            </a:stretch>
          </p:blipFill>
          <p:spPr>
            <a:xfrm>
              <a:off x="3244954" y="5709380"/>
              <a:ext cx="285750" cy="285750"/>
            </a:xfrm>
            <a:prstGeom prst="rect">
              <a:avLst/>
            </a:prstGeom>
          </p:spPr>
        </p:pic>
      </p:grpSp>
      <p:grpSp>
        <p:nvGrpSpPr>
          <p:cNvPr id="53" name="Group 52"/>
          <p:cNvGrpSpPr/>
          <p:nvPr/>
        </p:nvGrpSpPr>
        <p:grpSpPr>
          <a:xfrm>
            <a:off x="7934218" y="5311488"/>
            <a:ext cx="2014005" cy="1279923"/>
            <a:chOff x="7934218" y="5311488"/>
            <a:chExt cx="2014005" cy="1279923"/>
          </a:xfrm>
        </p:grpSpPr>
        <p:sp>
          <p:nvSpPr>
            <p:cNvPr id="122" name="TextBox 121">
              <a:hlinkClick r:id="rId26" action="ppaction://hlinksldjump"/>
            </p:cNvPr>
            <p:cNvSpPr txBox="1"/>
            <p:nvPr/>
          </p:nvSpPr>
          <p:spPr>
            <a:xfrm>
              <a:off x="7995615" y="6283634"/>
              <a:ext cx="519373"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t>
              </a:r>
              <a:r>
                <a:rPr kumimoji="0" lang="en-GB" sz="100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IdM</a:t>
              </a:r>
              <a:endPar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nvGrpSpPr>
            <p:cNvPr id="31" name="Group 30"/>
            <p:cNvGrpSpPr/>
            <p:nvPr/>
          </p:nvGrpSpPr>
          <p:grpSpPr>
            <a:xfrm>
              <a:off x="7934218" y="5459538"/>
              <a:ext cx="642165" cy="862329"/>
              <a:chOff x="7734193" y="5365600"/>
              <a:chExt cx="642165" cy="862329"/>
            </a:xfrm>
          </p:grpSpPr>
          <p:pic>
            <p:nvPicPr>
              <p:cNvPr id="29" name="Picture 28"/>
              <p:cNvPicPr>
                <a:picLocks noChangeAspect="1"/>
              </p:cNvPicPr>
              <p:nvPr/>
            </p:nvPicPr>
            <p:blipFill>
              <a:blip r:embed="rId27"/>
              <a:stretch>
                <a:fillRect/>
              </a:stretch>
            </p:blipFill>
            <p:spPr>
              <a:xfrm>
                <a:off x="7788462" y="5701420"/>
                <a:ext cx="526509" cy="526509"/>
              </a:xfrm>
              <a:prstGeom prst="rect">
                <a:avLst/>
              </a:prstGeom>
            </p:spPr>
          </p:pic>
          <p:pic>
            <p:nvPicPr>
              <p:cNvPr id="121" name="Picture 120"/>
              <p:cNvPicPr>
                <a:picLocks noChangeAspect="1"/>
              </p:cNvPicPr>
              <p:nvPr/>
            </p:nvPicPr>
            <p:blipFill>
              <a:blip r:embed="rId28"/>
              <a:stretch>
                <a:fillRect/>
              </a:stretch>
            </p:blipFill>
            <p:spPr>
              <a:xfrm>
                <a:off x="7734193" y="5365600"/>
                <a:ext cx="642165" cy="642165"/>
              </a:xfrm>
              <a:prstGeom prst="rect">
                <a:avLst/>
              </a:prstGeom>
            </p:spPr>
          </p:pic>
        </p:grpSp>
        <p:sp>
          <p:nvSpPr>
            <p:cNvPr id="32" name="Rectangle: Rounded Corners 31"/>
            <p:cNvSpPr/>
            <p:nvPr/>
          </p:nvSpPr>
          <p:spPr bwMode="gray">
            <a:xfrm>
              <a:off x="7974257" y="5311488"/>
              <a:ext cx="1864718" cy="177752"/>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effectLst/>
                  <a:uLnTx/>
                  <a:uFillTx/>
                  <a:ea typeface="Arial Unicode MS" pitchFamily="34" charset="-128"/>
                  <a:cs typeface="Arial Unicode MS" pitchFamily="34" charset="-128"/>
                </a:rPr>
                <a:t>SSO</a:t>
              </a:r>
            </a:p>
          </p:txBody>
        </p:sp>
        <p:sp>
          <p:nvSpPr>
            <p:cNvPr id="141" name="TextBox 140">
              <a:hlinkClick r:id="rId26" action="ppaction://hlinksldjump"/>
            </p:cNvPr>
            <p:cNvSpPr txBox="1"/>
            <p:nvPr/>
          </p:nvSpPr>
          <p:spPr>
            <a:xfrm>
              <a:off x="8522116" y="6283634"/>
              <a:ext cx="93418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MS Active Directory</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grpSp>
          <p:nvGrpSpPr>
            <p:cNvPr id="142" name="Group 141"/>
            <p:cNvGrpSpPr/>
            <p:nvPr/>
          </p:nvGrpSpPr>
          <p:grpSpPr>
            <a:xfrm>
              <a:off x="8658832" y="5459538"/>
              <a:ext cx="642165" cy="862329"/>
              <a:chOff x="7734193" y="5365600"/>
              <a:chExt cx="642165" cy="862329"/>
            </a:xfrm>
          </p:grpSpPr>
          <p:pic>
            <p:nvPicPr>
              <p:cNvPr id="143" name="Picture 142"/>
              <p:cNvPicPr>
                <a:picLocks noChangeAspect="1"/>
              </p:cNvPicPr>
              <p:nvPr/>
            </p:nvPicPr>
            <p:blipFill>
              <a:blip r:embed="rId27"/>
              <a:stretch>
                <a:fillRect/>
              </a:stretch>
            </p:blipFill>
            <p:spPr>
              <a:xfrm>
                <a:off x="7788462" y="5701420"/>
                <a:ext cx="526509" cy="526509"/>
              </a:xfrm>
              <a:prstGeom prst="rect">
                <a:avLst/>
              </a:prstGeom>
            </p:spPr>
          </p:pic>
          <p:pic>
            <p:nvPicPr>
              <p:cNvPr id="144" name="Picture 143"/>
              <p:cNvPicPr>
                <a:picLocks noChangeAspect="1"/>
              </p:cNvPicPr>
              <p:nvPr/>
            </p:nvPicPr>
            <p:blipFill>
              <a:blip r:embed="rId28"/>
              <a:stretch>
                <a:fillRect/>
              </a:stretch>
            </p:blipFill>
            <p:spPr>
              <a:xfrm>
                <a:off x="7734193" y="5365600"/>
                <a:ext cx="642165" cy="642165"/>
              </a:xfrm>
              <a:prstGeom prst="rect">
                <a:avLst/>
              </a:prstGeom>
            </p:spPr>
          </p:pic>
        </p:grpSp>
        <p:grpSp>
          <p:nvGrpSpPr>
            <p:cNvPr id="145" name="Group 144"/>
            <p:cNvGrpSpPr/>
            <p:nvPr/>
          </p:nvGrpSpPr>
          <p:grpSpPr>
            <a:xfrm>
              <a:off x="9306058" y="5459538"/>
              <a:ext cx="642165" cy="862329"/>
              <a:chOff x="7734193" y="5365600"/>
              <a:chExt cx="642165" cy="862329"/>
            </a:xfrm>
          </p:grpSpPr>
          <p:pic>
            <p:nvPicPr>
              <p:cNvPr id="146" name="Picture 145"/>
              <p:cNvPicPr>
                <a:picLocks noChangeAspect="1"/>
              </p:cNvPicPr>
              <p:nvPr/>
            </p:nvPicPr>
            <p:blipFill>
              <a:blip r:embed="rId27"/>
              <a:stretch>
                <a:fillRect/>
              </a:stretch>
            </p:blipFill>
            <p:spPr>
              <a:xfrm>
                <a:off x="7788462" y="5701420"/>
                <a:ext cx="526509" cy="526509"/>
              </a:xfrm>
              <a:prstGeom prst="rect">
                <a:avLst/>
              </a:prstGeom>
            </p:spPr>
          </p:pic>
          <p:pic>
            <p:nvPicPr>
              <p:cNvPr id="147" name="Picture 146"/>
              <p:cNvPicPr>
                <a:picLocks noChangeAspect="1"/>
              </p:cNvPicPr>
              <p:nvPr/>
            </p:nvPicPr>
            <p:blipFill>
              <a:blip r:embed="rId28"/>
              <a:stretch>
                <a:fillRect/>
              </a:stretch>
            </p:blipFill>
            <p:spPr>
              <a:xfrm>
                <a:off x="7734193" y="5365600"/>
                <a:ext cx="642165" cy="642165"/>
              </a:xfrm>
              <a:prstGeom prst="rect">
                <a:avLst/>
              </a:prstGeom>
            </p:spPr>
          </p:pic>
        </p:grpSp>
        <p:sp>
          <p:nvSpPr>
            <p:cNvPr id="158" name="TextBox 157">
              <a:hlinkClick r:id="rId26" action="ppaction://hlinksldjump"/>
            </p:cNvPr>
            <p:cNvSpPr txBox="1"/>
            <p:nvPr/>
          </p:nvSpPr>
          <p:spPr>
            <a:xfrm>
              <a:off x="9379013" y="6283634"/>
              <a:ext cx="507823"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LDAP etc.</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grpSp>
      <p:sp>
        <p:nvSpPr>
          <p:cNvPr id="160" name="Rectangle: Rounded Corners 159">
            <a:hlinkClick r:id="rId29" action="ppaction://hlinksldjump"/>
          </p:cNvPr>
          <p:cNvSpPr/>
          <p:nvPr/>
        </p:nvSpPr>
        <p:spPr bwMode="gray">
          <a:xfrm>
            <a:off x="3836659" y="5318724"/>
            <a:ext cx="3926215" cy="189763"/>
          </a:xfrm>
          <a:prstGeom prst="roundRect">
            <a:avLst>
              <a:gd name="adj"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Cloud Integration Gateway (CIG)</a:t>
            </a:r>
          </a:p>
        </p:txBody>
      </p:sp>
      <p:grpSp>
        <p:nvGrpSpPr>
          <p:cNvPr id="50" name="Group 49"/>
          <p:cNvGrpSpPr/>
          <p:nvPr/>
        </p:nvGrpSpPr>
        <p:grpSpPr>
          <a:xfrm>
            <a:off x="818941" y="5316535"/>
            <a:ext cx="1350228" cy="723927"/>
            <a:chOff x="818941" y="5316535"/>
            <a:chExt cx="1350228" cy="723927"/>
          </a:xfrm>
        </p:grpSpPr>
        <p:sp>
          <p:nvSpPr>
            <p:cNvPr id="135" name="Rectangle: Rounded Corners 134"/>
            <p:cNvSpPr/>
            <p:nvPr/>
          </p:nvSpPr>
          <p:spPr bwMode="gray">
            <a:xfrm>
              <a:off x="818941" y="5316535"/>
              <a:ext cx="1350228" cy="176400"/>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GB" sz="1000" kern="0" dirty="0">
                  <a:ea typeface="Arial Unicode MS" pitchFamily="34" charset="-128"/>
                  <a:cs typeface="Arial Unicode MS" pitchFamily="34" charset="-128"/>
                </a:rPr>
                <a:t>Extension API’s</a:t>
              </a:r>
              <a:endParaRPr kumimoji="0" lang="en-GB" sz="100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4" name="Picture 23">
              <a:hlinkClick r:id="rId30" action="ppaction://hlinksldjump"/>
            </p:cNvPr>
            <p:cNvPicPr>
              <a:picLocks noChangeAspect="1"/>
            </p:cNvPicPr>
            <p:nvPr/>
          </p:nvPicPr>
          <p:blipFill>
            <a:blip r:embed="rId31"/>
            <a:stretch>
              <a:fillRect/>
            </a:stretch>
          </p:blipFill>
          <p:spPr>
            <a:xfrm>
              <a:off x="1306343" y="5528995"/>
              <a:ext cx="511467" cy="511467"/>
            </a:xfrm>
            <a:prstGeom prst="rect">
              <a:avLst/>
            </a:prstGeom>
          </p:spPr>
        </p:pic>
      </p:grpSp>
      <p:grpSp>
        <p:nvGrpSpPr>
          <p:cNvPr id="54" name="Group 53"/>
          <p:cNvGrpSpPr/>
          <p:nvPr/>
        </p:nvGrpSpPr>
        <p:grpSpPr>
          <a:xfrm>
            <a:off x="10051067" y="5301759"/>
            <a:ext cx="1232529" cy="952301"/>
            <a:chOff x="10051067" y="5301759"/>
            <a:chExt cx="1232529" cy="952301"/>
          </a:xfrm>
        </p:grpSpPr>
        <p:sp>
          <p:nvSpPr>
            <p:cNvPr id="162" name="Rectangle: Rounded Corners 161"/>
            <p:cNvSpPr/>
            <p:nvPr/>
          </p:nvSpPr>
          <p:spPr bwMode="gray">
            <a:xfrm>
              <a:off x="10051067" y="5301759"/>
              <a:ext cx="1232529" cy="185342"/>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effectLst/>
                  <a:uLnTx/>
                  <a:uFillTx/>
                  <a:ea typeface="Arial Unicode MS" pitchFamily="34" charset="-128"/>
                  <a:cs typeface="Arial Unicode MS" pitchFamily="34" charset="-128"/>
                </a:rPr>
                <a:t>Partner API’s</a:t>
              </a:r>
            </a:p>
          </p:txBody>
        </p:sp>
        <p:pic>
          <p:nvPicPr>
            <p:cNvPr id="38" name="Picture 37"/>
            <p:cNvPicPr>
              <a:picLocks noChangeAspect="1"/>
            </p:cNvPicPr>
            <p:nvPr/>
          </p:nvPicPr>
          <p:blipFill>
            <a:blip r:embed="rId32"/>
            <a:stretch>
              <a:fillRect/>
            </a:stretch>
          </p:blipFill>
          <p:spPr>
            <a:xfrm>
              <a:off x="10283229" y="5545813"/>
              <a:ext cx="401521" cy="401521"/>
            </a:xfrm>
            <a:prstGeom prst="rect">
              <a:avLst/>
            </a:prstGeom>
          </p:spPr>
        </p:pic>
        <p:sp>
          <p:nvSpPr>
            <p:cNvPr id="163" name="TextBox 162"/>
            <p:cNvSpPr txBox="1"/>
            <p:nvPr/>
          </p:nvSpPr>
          <p:spPr>
            <a:xfrm>
              <a:off x="10214485" y="5946283"/>
              <a:ext cx="529531"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Digital Sig.</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pic>
          <p:nvPicPr>
            <p:cNvPr id="40" name="Picture 39"/>
            <p:cNvPicPr>
              <a:picLocks noChangeAspect="1"/>
            </p:cNvPicPr>
            <p:nvPr/>
          </p:nvPicPr>
          <p:blipFill>
            <a:blip r:embed="rId33"/>
            <a:stretch>
              <a:fillRect/>
            </a:stretch>
          </p:blipFill>
          <p:spPr>
            <a:xfrm>
              <a:off x="11084339" y="5613242"/>
              <a:ext cx="196065" cy="196065"/>
            </a:xfrm>
            <a:prstGeom prst="rect">
              <a:avLst/>
            </a:prstGeom>
          </p:spPr>
        </p:pic>
        <p:pic>
          <p:nvPicPr>
            <p:cNvPr id="42" name="Picture 41"/>
            <p:cNvPicPr>
              <a:picLocks noChangeAspect="1"/>
            </p:cNvPicPr>
            <p:nvPr/>
          </p:nvPicPr>
          <p:blipFill>
            <a:blip r:embed="rId34"/>
            <a:stretch>
              <a:fillRect/>
            </a:stretch>
          </p:blipFill>
          <p:spPr>
            <a:xfrm>
              <a:off x="10706644" y="5521756"/>
              <a:ext cx="402848" cy="402848"/>
            </a:xfrm>
            <a:prstGeom prst="rect">
              <a:avLst/>
            </a:prstGeom>
          </p:spPr>
        </p:pic>
        <p:sp>
          <p:nvSpPr>
            <p:cNvPr id="164" name="TextBox 163"/>
            <p:cNvSpPr txBox="1"/>
            <p:nvPr/>
          </p:nvSpPr>
          <p:spPr>
            <a:xfrm>
              <a:off x="10600656" y="5926437"/>
              <a:ext cx="63360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Tax Engine</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grpSp>
      <p:grpSp>
        <p:nvGrpSpPr>
          <p:cNvPr id="92" name="Group 91">
            <a:extLst>
              <a:ext uri="{FF2B5EF4-FFF2-40B4-BE49-F238E27FC236}">
                <a16:creationId xmlns:a16="http://schemas.microsoft.com/office/drawing/2014/main" id="{2B747460-493A-40C1-A419-120247CC9A03}"/>
              </a:ext>
            </a:extLst>
          </p:cNvPr>
          <p:cNvGrpSpPr/>
          <p:nvPr/>
        </p:nvGrpSpPr>
        <p:grpSpPr>
          <a:xfrm>
            <a:off x="3977605" y="5528995"/>
            <a:ext cx="819849" cy="954367"/>
            <a:chOff x="3928425" y="5528995"/>
            <a:chExt cx="819849" cy="954367"/>
          </a:xfrm>
        </p:grpSpPr>
        <p:pic>
          <p:nvPicPr>
            <p:cNvPr id="93" name="Picture 92">
              <a:extLst>
                <a:ext uri="{FF2B5EF4-FFF2-40B4-BE49-F238E27FC236}">
                  <a16:creationId xmlns:a16="http://schemas.microsoft.com/office/drawing/2014/main" id="{71312F50-FB98-4CD3-B02A-18D871B5EEE8}"/>
                </a:ext>
              </a:extLst>
            </p:cNvPr>
            <p:cNvPicPr>
              <a:picLocks noChangeAspect="1"/>
            </p:cNvPicPr>
            <p:nvPr/>
          </p:nvPicPr>
          <p:blipFill>
            <a:blip r:embed="rId35"/>
            <a:stretch>
              <a:fillRect/>
            </a:stretch>
          </p:blipFill>
          <p:spPr>
            <a:xfrm>
              <a:off x="3928425" y="5528995"/>
              <a:ext cx="819849" cy="819849"/>
            </a:xfrm>
            <a:prstGeom prst="rect">
              <a:avLst/>
            </a:prstGeom>
          </p:spPr>
        </p:pic>
        <p:sp>
          <p:nvSpPr>
            <p:cNvPr id="94" name="TextBox 93">
              <a:extLst>
                <a:ext uri="{FF2B5EF4-FFF2-40B4-BE49-F238E27FC236}">
                  <a16:creationId xmlns:a16="http://schemas.microsoft.com/office/drawing/2014/main" id="{370574B4-6CB1-4AF8-B538-D8C5DCB6B211}"/>
                </a:ext>
              </a:extLst>
            </p:cNvPr>
            <p:cNvSpPr txBox="1"/>
            <p:nvPr/>
          </p:nvSpPr>
          <p:spPr>
            <a:xfrm>
              <a:off x="4039673" y="6329474"/>
              <a:ext cx="553037"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grpSp>
      <p:grpSp>
        <p:nvGrpSpPr>
          <p:cNvPr id="95" name="Group 94">
            <a:extLst>
              <a:ext uri="{FF2B5EF4-FFF2-40B4-BE49-F238E27FC236}">
                <a16:creationId xmlns:a16="http://schemas.microsoft.com/office/drawing/2014/main" id="{4ADDA5E5-F5D0-4873-959E-FC6B2013BBE5}"/>
              </a:ext>
            </a:extLst>
          </p:cNvPr>
          <p:cNvGrpSpPr/>
          <p:nvPr/>
        </p:nvGrpSpPr>
        <p:grpSpPr>
          <a:xfrm>
            <a:off x="4917698" y="5511400"/>
            <a:ext cx="819849" cy="961096"/>
            <a:chOff x="5038272" y="5528995"/>
            <a:chExt cx="819849" cy="961096"/>
          </a:xfrm>
        </p:grpSpPr>
        <p:pic>
          <p:nvPicPr>
            <p:cNvPr id="96" name="Picture 95">
              <a:extLst>
                <a:ext uri="{FF2B5EF4-FFF2-40B4-BE49-F238E27FC236}">
                  <a16:creationId xmlns:a16="http://schemas.microsoft.com/office/drawing/2014/main" id="{62956E15-4DEE-4BF7-AC4A-7890A154CCD8}"/>
                </a:ext>
              </a:extLst>
            </p:cNvPr>
            <p:cNvPicPr>
              <a:picLocks noChangeAspect="1"/>
            </p:cNvPicPr>
            <p:nvPr/>
          </p:nvPicPr>
          <p:blipFill>
            <a:blip r:embed="rId35"/>
            <a:stretch>
              <a:fillRect/>
            </a:stretch>
          </p:blipFill>
          <p:spPr>
            <a:xfrm>
              <a:off x="5038272" y="5528995"/>
              <a:ext cx="819849" cy="819849"/>
            </a:xfrm>
            <a:prstGeom prst="rect">
              <a:avLst/>
            </a:prstGeom>
          </p:spPr>
        </p:pic>
        <p:sp>
          <p:nvSpPr>
            <p:cNvPr id="97" name="TextBox 96">
              <a:extLst>
                <a:ext uri="{FF2B5EF4-FFF2-40B4-BE49-F238E27FC236}">
                  <a16:creationId xmlns:a16="http://schemas.microsoft.com/office/drawing/2014/main" id="{AEB92474-6E77-4FA3-8108-C0E09C26B425}"/>
                </a:ext>
              </a:extLst>
            </p:cNvPr>
            <p:cNvSpPr txBox="1"/>
            <p:nvPr/>
          </p:nvSpPr>
          <p:spPr>
            <a:xfrm>
              <a:off x="5067811" y="6336203"/>
              <a:ext cx="726161"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MDG-S</a:t>
              </a:r>
            </a:p>
          </p:txBody>
        </p:sp>
      </p:grpSp>
      <p:pic>
        <p:nvPicPr>
          <p:cNvPr id="98" name="Picture 97">
            <a:extLst>
              <a:ext uri="{FF2B5EF4-FFF2-40B4-BE49-F238E27FC236}">
                <a16:creationId xmlns:a16="http://schemas.microsoft.com/office/drawing/2014/main" id="{E1EA4326-2EDC-4E9B-8FF7-C033EFC2A3C6}"/>
              </a:ext>
            </a:extLst>
          </p:cNvPr>
          <p:cNvPicPr>
            <a:picLocks noChangeAspect="1"/>
          </p:cNvPicPr>
          <p:nvPr/>
        </p:nvPicPr>
        <p:blipFill>
          <a:blip r:embed="rId35"/>
          <a:stretch>
            <a:fillRect/>
          </a:stretch>
        </p:blipFill>
        <p:spPr>
          <a:xfrm>
            <a:off x="5853802" y="5502629"/>
            <a:ext cx="819849" cy="819849"/>
          </a:xfrm>
          <a:prstGeom prst="rect">
            <a:avLst/>
          </a:prstGeom>
        </p:spPr>
      </p:pic>
      <p:sp>
        <p:nvSpPr>
          <p:cNvPr id="99" name="TextBox 98">
            <a:extLst>
              <a:ext uri="{FF2B5EF4-FFF2-40B4-BE49-F238E27FC236}">
                <a16:creationId xmlns:a16="http://schemas.microsoft.com/office/drawing/2014/main" id="{7653C1D4-BB31-49A3-8C60-9E59E2669492}"/>
              </a:ext>
            </a:extLst>
          </p:cNvPr>
          <p:cNvSpPr txBox="1"/>
          <p:nvPr/>
        </p:nvSpPr>
        <p:spPr>
          <a:xfrm>
            <a:off x="5981379" y="6311037"/>
            <a:ext cx="605323"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OpenText VIM</a:t>
            </a:r>
          </a:p>
        </p:txBody>
      </p:sp>
      <p:sp>
        <p:nvSpPr>
          <p:cNvPr id="100" name="TextBox 99">
            <a:extLst>
              <a:ext uri="{FF2B5EF4-FFF2-40B4-BE49-F238E27FC236}">
                <a16:creationId xmlns:a16="http://schemas.microsoft.com/office/drawing/2014/main" id="{20E4F33B-F7DC-434D-84A2-CDCEB2DE7507}"/>
              </a:ext>
            </a:extLst>
          </p:cNvPr>
          <p:cNvSpPr txBox="1"/>
          <p:nvPr/>
        </p:nvSpPr>
        <p:spPr>
          <a:xfrm>
            <a:off x="6795691" y="6328516"/>
            <a:ext cx="68273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Cloud Solutions</a:t>
            </a:r>
          </a:p>
        </p:txBody>
      </p:sp>
      <p:pic>
        <p:nvPicPr>
          <p:cNvPr id="101" name="Picture 100">
            <a:extLst>
              <a:ext uri="{FF2B5EF4-FFF2-40B4-BE49-F238E27FC236}">
                <a16:creationId xmlns:a16="http://schemas.microsoft.com/office/drawing/2014/main" id="{0D020548-E7D5-4042-B12F-FEFC9220A2E3}"/>
              </a:ext>
            </a:extLst>
          </p:cNvPr>
          <p:cNvPicPr>
            <a:picLocks noChangeAspect="1"/>
          </p:cNvPicPr>
          <p:nvPr/>
        </p:nvPicPr>
        <p:blipFill>
          <a:blip r:embed="rId36"/>
          <a:stretch>
            <a:fillRect/>
          </a:stretch>
        </p:blipFill>
        <p:spPr>
          <a:xfrm>
            <a:off x="6801180" y="5578779"/>
            <a:ext cx="724843" cy="724843"/>
          </a:xfrm>
          <a:prstGeom prst="rect">
            <a:avLst/>
          </a:prstGeom>
        </p:spPr>
      </p:pic>
      <p:pic>
        <p:nvPicPr>
          <p:cNvPr id="119" name="Picture 118">
            <a:extLst>
              <a:ext uri="{FF2B5EF4-FFF2-40B4-BE49-F238E27FC236}">
                <a16:creationId xmlns:a16="http://schemas.microsoft.com/office/drawing/2014/main" id="{87A27AFD-0DD1-434A-B992-A85563FD99D6}"/>
              </a:ext>
            </a:extLst>
          </p:cNvPr>
          <p:cNvPicPr>
            <a:picLocks noChangeAspect="1"/>
          </p:cNvPicPr>
          <p:nvPr/>
        </p:nvPicPr>
        <p:blipFill>
          <a:blip r:embed="rId37"/>
          <a:stretch>
            <a:fillRect/>
          </a:stretch>
        </p:blipFill>
        <p:spPr>
          <a:xfrm>
            <a:off x="9267359" y="154080"/>
            <a:ext cx="605323" cy="605323"/>
          </a:xfrm>
          <a:prstGeom prst="rect">
            <a:avLst/>
          </a:prstGeom>
        </p:spPr>
      </p:pic>
      <p:sp>
        <p:nvSpPr>
          <p:cNvPr id="123" name="TextBox 122">
            <a:extLst>
              <a:ext uri="{FF2B5EF4-FFF2-40B4-BE49-F238E27FC236}">
                <a16:creationId xmlns:a16="http://schemas.microsoft.com/office/drawing/2014/main" id="{0A167B66-966C-4EFE-9E55-120CFC697AEA}"/>
              </a:ext>
            </a:extLst>
          </p:cNvPr>
          <p:cNvSpPr txBox="1"/>
          <p:nvPr/>
        </p:nvSpPr>
        <p:spPr>
          <a:xfrm>
            <a:off x="9724676" y="434750"/>
            <a:ext cx="1846659" cy="1384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900" kern="0" dirty="0">
                <a:ea typeface="Arial Unicode MS" pitchFamily="34" charset="-128"/>
                <a:cs typeface="Arial Unicode MS" pitchFamily="34" charset="-128"/>
              </a:rPr>
              <a:t>Click where you see the mouse icon</a:t>
            </a:r>
          </a:p>
        </p:txBody>
      </p:sp>
      <p:pic>
        <p:nvPicPr>
          <p:cNvPr id="129" name="Picture 128">
            <a:hlinkClick r:id="rId38" action="ppaction://hlinksldjump"/>
            <a:extLst>
              <a:ext uri="{FF2B5EF4-FFF2-40B4-BE49-F238E27FC236}">
                <a16:creationId xmlns:a16="http://schemas.microsoft.com/office/drawing/2014/main" id="{6232D7D0-2FE6-4AB9-B4E8-A9B227F6E930}"/>
              </a:ext>
            </a:extLst>
          </p:cNvPr>
          <p:cNvPicPr>
            <a:picLocks noChangeAspect="1"/>
          </p:cNvPicPr>
          <p:nvPr/>
        </p:nvPicPr>
        <p:blipFill>
          <a:blip r:embed="rId37"/>
          <a:stretch>
            <a:fillRect/>
          </a:stretch>
        </p:blipFill>
        <p:spPr>
          <a:xfrm>
            <a:off x="395391" y="2592741"/>
            <a:ext cx="425015" cy="425015"/>
          </a:xfrm>
          <a:prstGeom prst="rect">
            <a:avLst/>
          </a:prstGeom>
        </p:spPr>
      </p:pic>
      <p:pic>
        <p:nvPicPr>
          <p:cNvPr id="130" name="Picture 129">
            <a:hlinkClick r:id="rId17" action="ppaction://hlinksldjump"/>
            <a:extLst>
              <a:ext uri="{FF2B5EF4-FFF2-40B4-BE49-F238E27FC236}">
                <a16:creationId xmlns:a16="http://schemas.microsoft.com/office/drawing/2014/main" id="{AC1D8E7F-C46E-4A6A-976C-0849B4A0F4D6}"/>
              </a:ext>
            </a:extLst>
          </p:cNvPr>
          <p:cNvPicPr>
            <a:picLocks noChangeAspect="1"/>
          </p:cNvPicPr>
          <p:nvPr/>
        </p:nvPicPr>
        <p:blipFill>
          <a:blip r:embed="rId37"/>
          <a:stretch>
            <a:fillRect/>
          </a:stretch>
        </p:blipFill>
        <p:spPr>
          <a:xfrm>
            <a:off x="1617531" y="2600175"/>
            <a:ext cx="425015" cy="425015"/>
          </a:xfrm>
          <a:prstGeom prst="rect">
            <a:avLst/>
          </a:prstGeom>
        </p:spPr>
      </p:pic>
      <p:pic>
        <p:nvPicPr>
          <p:cNvPr id="132" name="Picture 131">
            <a:hlinkClick r:id="rId3" action="ppaction://hlinksldjump"/>
            <a:extLst>
              <a:ext uri="{FF2B5EF4-FFF2-40B4-BE49-F238E27FC236}">
                <a16:creationId xmlns:a16="http://schemas.microsoft.com/office/drawing/2014/main" id="{01E714EA-550F-42BB-AC5F-26B38130E185}"/>
              </a:ext>
            </a:extLst>
          </p:cNvPr>
          <p:cNvPicPr>
            <a:picLocks noChangeAspect="1"/>
          </p:cNvPicPr>
          <p:nvPr/>
        </p:nvPicPr>
        <p:blipFill>
          <a:blip r:embed="rId37"/>
          <a:stretch>
            <a:fillRect/>
          </a:stretch>
        </p:blipFill>
        <p:spPr>
          <a:xfrm>
            <a:off x="2991313" y="2621964"/>
            <a:ext cx="425015" cy="425015"/>
          </a:xfrm>
          <a:prstGeom prst="rect">
            <a:avLst/>
          </a:prstGeom>
        </p:spPr>
      </p:pic>
      <p:pic>
        <p:nvPicPr>
          <p:cNvPr id="133" name="Picture 132">
            <a:hlinkClick r:id="rId12" action="ppaction://hlinksldjump"/>
            <a:extLst>
              <a:ext uri="{FF2B5EF4-FFF2-40B4-BE49-F238E27FC236}">
                <a16:creationId xmlns:a16="http://schemas.microsoft.com/office/drawing/2014/main" id="{04649778-BCC9-458A-BF26-5FD1396EFDAD}"/>
              </a:ext>
            </a:extLst>
          </p:cNvPr>
          <p:cNvPicPr>
            <a:picLocks noChangeAspect="1"/>
          </p:cNvPicPr>
          <p:nvPr/>
        </p:nvPicPr>
        <p:blipFill>
          <a:blip r:embed="rId37"/>
          <a:stretch>
            <a:fillRect/>
          </a:stretch>
        </p:blipFill>
        <p:spPr>
          <a:xfrm>
            <a:off x="4857840" y="2620085"/>
            <a:ext cx="425015" cy="425015"/>
          </a:xfrm>
          <a:prstGeom prst="rect">
            <a:avLst/>
          </a:prstGeom>
        </p:spPr>
      </p:pic>
      <p:pic>
        <p:nvPicPr>
          <p:cNvPr id="134" name="Picture 133">
            <a:hlinkClick r:id="rId39" action="ppaction://hlinksldjump"/>
            <a:extLst>
              <a:ext uri="{FF2B5EF4-FFF2-40B4-BE49-F238E27FC236}">
                <a16:creationId xmlns:a16="http://schemas.microsoft.com/office/drawing/2014/main" id="{258A330C-4907-4041-98D9-32F7E918E8A1}"/>
              </a:ext>
            </a:extLst>
          </p:cNvPr>
          <p:cNvPicPr>
            <a:picLocks noChangeAspect="1"/>
          </p:cNvPicPr>
          <p:nvPr/>
        </p:nvPicPr>
        <p:blipFill>
          <a:blip r:embed="rId37"/>
          <a:stretch>
            <a:fillRect/>
          </a:stretch>
        </p:blipFill>
        <p:spPr>
          <a:xfrm>
            <a:off x="7178058" y="2616381"/>
            <a:ext cx="425015" cy="425015"/>
          </a:xfrm>
          <a:prstGeom prst="rect">
            <a:avLst/>
          </a:prstGeom>
        </p:spPr>
      </p:pic>
      <p:pic>
        <p:nvPicPr>
          <p:cNvPr id="151" name="Picture 150">
            <a:hlinkClick r:id="rId40" action="ppaction://hlinksldjump"/>
            <a:extLst>
              <a:ext uri="{FF2B5EF4-FFF2-40B4-BE49-F238E27FC236}">
                <a16:creationId xmlns:a16="http://schemas.microsoft.com/office/drawing/2014/main" id="{74AFF459-71F3-4C8D-ABA0-021BB41A005D}"/>
              </a:ext>
            </a:extLst>
          </p:cNvPr>
          <p:cNvPicPr>
            <a:picLocks noChangeAspect="1"/>
          </p:cNvPicPr>
          <p:nvPr/>
        </p:nvPicPr>
        <p:blipFill>
          <a:blip r:embed="rId37"/>
          <a:stretch>
            <a:fillRect/>
          </a:stretch>
        </p:blipFill>
        <p:spPr>
          <a:xfrm>
            <a:off x="9454319" y="2540965"/>
            <a:ext cx="425015" cy="425015"/>
          </a:xfrm>
          <a:prstGeom prst="rect">
            <a:avLst/>
          </a:prstGeom>
        </p:spPr>
      </p:pic>
      <p:pic>
        <p:nvPicPr>
          <p:cNvPr id="152" name="Picture 151">
            <a:hlinkClick r:id="rId15" action="ppaction://hlinksldjump"/>
            <a:extLst>
              <a:ext uri="{FF2B5EF4-FFF2-40B4-BE49-F238E27FC236}">
                <a16:creationId xmlns:a16="http://schemas.microsoft.com/office/drawing/2014/main" id="{B033C692-7C86-41A6-B47C-30C931325A17}"/>
              </a:ext>
            </a:extLst>
          </p:cNvPr>
          <p:cNvPicPr>
            <a:picLocks noChangeAspect="1"/>
          </p:cNvPicPr>
          <p:nvPr/>
        </p:nvPicPr>
        <p:blipFill>
          <a:blip r:embed="rId37"/>
          <a:stretch>
            <a:fillRect/>
          </a:stretch>
        </p:blipFill>
        <p:spPr>
          <a:xfrm>
            <a:off x="4050705" y="1356721"/>
            <a:ext cx="425015" cy="425015"/>
          </a:xfrm>
          <a:prstGeom prst="rect">
            <a:avLst/>
          </a:prstGeom>
        </p:spPr>
      </p:pic>
      <p:pic>
        <p:nvPicPr>
          <p:cNvPr id="153" name="Picture 152">
            <a:hlinkClick r:id="rId23" action="ppaction://hlinksldjump"/>
            <a:extLst>
              <a:ext uri="{FF2B5EF4-FFF2-40B4-BE49-F238E27FC236}">
                <a16:creationId xmlns:a16="http://schemas.microsoft.com/office/drawing/2014/main" id="{1B8BFD5C-14BC-4D2C-AF05-76D68C33E10F}"/>
              </a:ext>
            </a:extLst>
          </p:cNvPr>
          <p:cNvPicPr>
            <a:picLocks noChangeAspect="1"/>
          </p:cNvPicPr>
          <p:nvPr/>
        </p:nvPicPr>
        <p:blipFill>
          <a:blip r:embed="rId37"/>
          <a:stretch>
            <a:fillRect/>
          </a:stretch>
        </p:blipFill>
        <p:spPr>
          <a:xfrm>
            <a:off x="3337552" y="5430597"/>
            <a:ext cx="425015" cy="425015"/>
          </a:xfrm>
          <a:prstGeom prst="rect">
            <a:avLst/>
          </a:prstGeom>
        </p:spPr>
      </p:pic>
      <p:pic>
        <p:nvPicPr>
          <p:cNvPr id="155" name="Picture 154">
            <a:hlinkClick r:id="rId26" action="ppaction://hlinksldjump"/>
            <a:extLst>
              <a:ext uri="{FF2B5EF4-FFF2-40B4-BE49-F238E27FC236}">
                <a16:creationId xmlns:a16="http://schemas.microsoft.com/office/drawing/2014/main" id="{1D5C9CE4-7938-4F3A-828C-EB7DDBB023FE}"/>
              </a:ext>
            </a:extLst>
          </p:cNvPr>
          <p:cNvPicPr>
            <a:picLocks noChangeAspect="1"/>
          </p:cNvPicPr>
          <p:nvPr/>
        </p:nvPicPr>
        <p:blipFill>
          <a:blip r:embed="rId37"/>
          <a:stretch>
            <a:fillRect/>
          </a:stretch>
        </p:blipFill>
        <p:spPr>
          <a:xfrm>
            <a:off x="8420168" y="5390973"/>
            <a:ext cx="425015" cy="425015"/>
          </a:xfrm>
          <a:prstGeom prst="rect">
            <a:avLst/>
          </a:prstGeom>
        </p:spPr>
      </p:pic>
      <p:pic>
        <p:nvPicPr>
          <p:cNvPr id="102" name="Picture 101">
            <a:hlinkClick r:id="rId29" action="ppaction://hlinksldjump"/>
            <a:extLst>
              <a:ext uri="{FF2B5EF4-FFF2-40B4-BE49-F238E27FC236}">
                <a16:creationId xmlns:a16="http://schemas.microsoft.com/office/drawing/2014/main" id="{A68C0F41-FA53-4D48-A56E-2AFB1914840E}"/>
              </a:ext>
            </a:extLst>
          </p:cNvPr>
          <p:cNvPicPr>
            <a:picLocks noChangeAspect="1"/>
          </p:cNvPicPr>
          <p:nvPr/>
        </p:nvPicPr>
        <p:blipFill>
          <a:blip r:embed="rId37"/>
          <a:stretch>
            <a:fillRect/>
          </a:stretch>
        </p:blipFill>
        <p:spPr>
          <a:xfrm>
            <a:off x="6717589" y="4932991"/>
            <a:ext cx="605323" cy="605323"/>
          </a:xfrm>
          <a:prstGeom prst="rect">
            <a:avLst/>
          </a:prstGeom>
        </p:spPr>
      </p:pic>
      <p:pic>
        <p:nvPicPr>
          <p:cNvPr id="103" name="Picture 102">
            <a:hlinkClick r:id="rId41" action="ppaction://hlinksldjump"/>
            <a:extLst>
              <a:ext uri="{FF2B5EF4-FFF2-40B4-BE49-F238E27FC236}">
                <a16:creationId xmlns:a16="http://schemas.microsoft.com/office/drawing/2014/main" id="{3323E3B4-4AEB-4866-9233-1000EE0E64CE}"/>
              </a:ext>
            </a:extLst>
          </p:cNvPr>
          <p:cNvPicPr>
            <a:picLocks noChangeAspect="1"/>
          </p:cNvPicPr>
          <p:nvPr/>
        </p:nvPicPr>
        <p:blipFill>
          <a:blip r:embed="rId37"/>
          <a:stretch>
            <a:fillRect/>
          </a:stretch>
        </p:blipFill>
        <p:spPr>
          <a:xfrm>
            <a:off x="7249535" y="5839081"/>
            <a:ext cx="519077" cy="519077"/>
          </a:xfrm>
          <a:prstGeom prst="rect">
            <a:avLst/>
          </a:prstGeom>
        </p:spPr>
      </p:pic>
      <p:pic>
        <p:nvPicPr>
          <p:cNvPr id="104" name="Picture 103">
            <a:hlinkClick r:id="rId42" action="ppaction://hlinksldjump"/>
            <a:extLst>
              <a:ext uri="{FF2B5EF4-FFF2-40B4-BE49-F238E27FC236}">
                <a16:creationId xmlns:a16="http://schemas.microsoft.com/office/drawing/2014/main" id="{A0C17F81-7E06-4AF7-BC80-4023FE5BD8AB}"/>
              </a:ext>
            </a:extLst>
          </p:cNvPr>
          <p:cNvPicPr>
            <a:picLocks noChangeAspect="1"/>
          </p:cNvPicPr>
          <p:nvPr/>
        </p:nvPicPr>
        <p:blipFill>
          <a:blip r:embed="rId37"/>
          <a:stretch>
            <a:fillRect/>
          </a:stretch>
        </p:blipFill>
        <p:spPr>
          <a:xfrm>
            <a:off x="1719912" y="5396659"/>
            <a:ext cx="500282" cy="500282"/>
          </a:xfrm>
          <a:prstGeom prst="rect">
            <a:avLst/>
          </a:prstGeom>
        </p:spPr>
      </p:pic>
      <p:pic>
        <p:nvPicPr>
          <p:cNvPr id="105" name="Picture 104">
            <a:hlinkClick r:id="rId43" action="ppaction://hlinksldjump"/>
            <a:extLst>
              <a:ext uri="{FF2B5EF4-FFF2-40B4-BE49-F238E27FC236}">
                <a16:creationId xmlns:a16="http://schemas.microsoft.com/office/drawing/2014/main" id="{CBB5D2AA-0C9A-4486-ABF8-01EC2757C659}"/>
              </a:ext>
            </a:extLst>
          </p:cNvPr>
          <p:cNvPicPr>
            <a:picLocks noChangeAspect="1"/>
          </p:cNvPicPr>
          <p:nvPr/>
        </p:nvPicPr>
        <p:blipFill>
          <a:blip r:embed="rId37"/>
          <a:stretch>
            <a:fillRect/>
          </a:stretch>
        </p:blipFill>
        <p:spPr>
          <a:xfrm>
            <a:off x="5543544" y="6331872"/>
            <a:ext cx="519077" cy="519077"/>
          </a:xfrm>
          <a:prstGeom prst="rect">
            <a:avLst/>
          </a:prstGeom>
        </p:spPr>
      </p:pic>
      <p:pic>
        <p:nvPicPr>
          <p:cNvPr id="106" name="Picture 105">
            <a:hlinkClick r:id="rId44" action="ppaction://hlinksldjump"/>
            <a:extLst>
              <a:ext uri="{FF2B5EF4-FFF2-40B4-BE49-F238E27FC236}">
                <a16:creationId xmlns:a16="http://schemas.microsoft.com/office/drawing/2014/main" id="{9EB21E92-2BF8-4D4C-84D9-8802F9D2AAA0}"/>
              </a:ext>
            </a:extLst>
          </p:cNvPr>
          <p:cNvPicPr>
            <a:picLocks noChangeAspect="1"/>
          </p:cNvPicPr>
          <p:nvPr/>
        </p:nvPicPr>
        <p:blipFill>
          <a:blip r:embed="rId37"/>
          <a:stretch>
            <a:fillRect/>
          </a:stretch>
        </p:blipFill>
        <p:spPr>
          <a:xfrm>
            <a:off x="6311457" y="6338923"/>
            <a:ext cx="519077" cy="519077"/>
          </a:xfrm>
          <a:prstGeom prst="rect">
            <a:avLst/>
          </a:prstGeom>
        </p:spPr>
      </p:pic>
    </p:spTree>
    <p:extLst>
      <p:ext uri="{BB962C8B-B14F-4D97-AF65-F5344CB8AC3E}">
        <p14:creationId xmlns:p14="http://schemas.microsoft.com/office/powerpoint/2010/main" val="330605189"/>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369332"/>
          </a:xfrm>
        </p:spPr>
        <p:txBody>
          <a:bodyPr/>
          <a:lstStyle/>
          <a:p>
            <a:r>
              <a:rPr lang="en-US" b="0" dirty="0">
                <a:solidFill>
                  <a:schemeClr val="accent1"/>
                </a:solidFill>
              </a:rPr>
              <a:t>SAP Ariba </a:t>
            </a:r>
            <a:r>
              <a:rPr lang="en-US" b="0" dirty="0"/>
              <a:t>Solution Portfolio</a:t>
            </a:r>
          </a:p>
        </p:txBody>
      </p:sp>
      <p:grpSp>
        <p:nvGrpSpPr>
          <p:cNvPr id="3" name="Group 2"/>
          <p:cNvGrpSpPr/>
          <p:nvPr/>
        </p:nvGrpSpPr>
        <p:grpSpPr>
          <a:xfrm>
            <a:off x="986546" y="1266432"/>
            <a:ext cx="10221387" cy="4841120"/>
            <a:chOff x="914400" y="1332411"/>
            <a:chExt cx="9893265" cy="4685712"/>
          </a:xfrm>
        </p:grpSpPr>
        <p:sp>
          <p:nvSpPr>
            <p:cNvPr id="4" name="Rectangle 3"/>
            <p:cNvSpPr/>
            <p:nvPr/>
          </p:nvSpPr>
          <p:spPr bwMode="gray">
            <a:xfrm>
              <a:off x="914400" y="1332411"/>
              <a:ext cx="9893264" cy="784521"/>
            </a:xfrm>
            <a:prstGeom prst="rect">
              <a:avLst/>
            </a:prstGeom>
            <a:noFill/>
            <a:ln w="19050" algn="ctr">
              <a:solidFill>
                <a:schemeClr val="tx1"/>
              </a:solidFill>
              <a:miter lim="800000"/>
              <a:headEnd/>
              <a:tailEnd/>
            </a:ln>
          </p:spPr>
          <p:txBody>
            <a:bodyPr lIns="89954" tIns="71962" rIns="89954" bIns="71962" rtlCol="0" anchor="ctr"/>
            <a:lstStyle/>
            <a:p>
              <a:pPr marL="0" marR="0" lvl="0" indent="0" algn="ctr" defTabSz="1083004" rtl="0" eaLnBrk="1" fontAlgn="base" latinLnBrk="0" hangingPunct="1">
                <a:lnSpc>
                  <a:spcPct val="100000"/>
                </a:lnSpc>
                <a:spcBef>
                  <a:spcPts val="6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8FD3"/>
                  </a:solidFill>
                  <a:effectLst/>
                  <a:uLnTx/>
                  <a:uFillTx/>
                  <a:latin typeface="Arial"/>
                  <a:ea typeface="BentonSans" charset="0"/>
                  <a:cs typeface="BentonSans" charset="0"/>
                </a:rPr>
                <a:t>Suppliers | Sell to settle</a:t>
              </a:r>
            </a:p>
          </p:txBody>
        </p:sp>
        <p:sp>
          <p:nvSpPr>
            <p:cNvPr id="5" name="Rectangle 4"/>
            <p:cNvSpPr/>
            <p:nvPr/>
          </p:nvSpPr>
          <p:spPr bwMode="gray">
            <a:xfrm>
              <a:off x="1894847" y="3179629"/>
              <a:ext cx="7942149" cy="815827"/>
            </a:xfrm>
            <a:prstGeom prst="rect">
              <a:avLst/>
            </a:prstGeom>
            <a:noFill/>
            <a:ln w="19050" algn="ctr">
              <a:solidFill>
                <a:schemeClr val="tx1"/>
              </a:solidFill>
              <a:miter lim="800000"/>
              <a:headEnd/>
              <a:tailEnd/>
            </a:ln>
          </p:spPr>
          <p:txBody>
            <a:bodyPr lIns="89954" tIns="71962" rIns="89954" bIns="71962" rtlCol="0" anchor="ctr"/>
            <a:lstStyle/>
            <a:p>
              <a:pPr marL="0" marR="0" lvl="0" indent="0" algn="ctr" defTabSz="1083004" rtl="0" eaLnBrk="1" fontAlgn="base" latinLnBrk="0" hangingPunct="1">
                <a:lnSpc>
                  <a:spcPct val="100000"/>
                </a:lnSpc>
                <a:spcBef>
                  <a:spcPts val="6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0AB00"/>
                  </a:solidFill>
                  <a:effectLst/>
                  <a:uLnTx/>
                  <a:uFillTx/>
                  <a:latin typeface="Arial"/>
                  <a:ea typeface="BentonSans" charset="0"/>
                  <a:cs typeface="BentonSans" charset="0"/>
                </a:rPr>
                <a:t>Ariba Network</a:t>
              </a:r>
            </a:p>
          </p:txBody>
        </p:sp>
        <p:grpSp>
          <p:nvGrpSpPr>
            <p:cNvPr id="6" name="Group 5"/>
            <p:cNvGrpSpPr/>
            <p:nvPr/>
          </p:nvGrpSpPr>
          <p:grpSpPr>
            <a:xfrm>
              <a:off x="1894847" y="4077982"/>
              <a:ext cx="7942149" cy="1034863"/>
              <a:chOff x="4272216" y="4052927"/>
              <a:chExt cx="7297056" cy="975102"/>
            </a:xfrm>
            <a:solidFill>
              <a:schemeClr val="bg1"/>
            </a:solidFill>
          </p:grpSpPr>
          <p:sp>
            <p:nvSpPr>
              <p:cNvPr id="7" name="Rectangle 6"/>
              <p:cNvSpPr/>
              <p:nvPr/>
            </p:nvSpPr>
            <p:spPr bwMode="gray">
              <a:xfrm>
                <a:off x="10172881" y="4524322"/>
                <a:ext cx="1387408" cy="496373"/>
              </a:xfrm>
              <a:prstGeom prst="rect">
                <a:avLst/>
              </a:prstGeom>
              <a:grp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000000"/>
                    </a:solidFill>
                    <a:effectLst/>
                    <a:uLnTx/>
                    <a:uFillTx/>
                    <a:latin typeface="Arial"/>
                    <a:ea typeface="BentonSans" charset="0"/>
                    <a:cs typeface="BentonSans" charset="0"/>
                  </a:rPr>
                  <a:t>Supply chain and sourcing for direct</a:t>
                </a:r>
              </a:p>
            </p:txBody>
          </p:sp>
          <p:sp>
            <p:nvSpPr>
              <p:cNvPr id="8" name="Rectangle 7"/>
              <p:cNvSpPr/>
              <p:nvPr/>
            </p:nvSpPr>
            <p:spPr bwMode="gray">
              <a:xfrm>
                <a:off x="7227040" y="4052927"/>
                <a:ext cx="2855835" cy="393634"/>
              </a:xfrm>
              <a:prstGeom prst="rect">
                <a:avLst/>
              </a:prstGeom>
              <a:grp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BentonSans" charset="0"/>
                    <a:cs typeface="BentonSans" charset="0"/>
                  </a:rPr>
                  <a:t>Operational procurement</a:t>
                </a:r>
              </a:p>
            </p:txBody>
          </p:sp>
          <p:sp>
            <p:nvSpPr>
              <p:cNvPr id="9" name="Rectangle 8"/>
              <p:cNvSpPr/>
              <p:nvPr/>
            </p:nvSpPr>
            <p:spPr bwMode="gray">
              <a:xfrm>
                <a:off x="10172881" y="4052927"/>
                <a:ext cx="1396391" cy="393634"/>
              </a:xfrm>
              <a:prstGeom prst="rect">
                <a:avLst/>
              </a:prstGeom>
              <a:grp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BentonSans" charset="0"/>
                    <a:cs typeface="BentonSans" charset="0"/>
                  </a:rPr>
                  <a:t>Solutions for direct spend</a:t>
                </a:r>
              </a:p>
            </p:txBody>
          </p:sp>
          <p:sp>
            <p:nvSpPr>
              <p:cNvPr id="10" name="Rectangle 9"/>
              <p:cNvSpPr/>
              <p:nvPr/>
            </p:nvSpPr>
            <p:spPr bwMode="gray">
              <a:xfrm>
                <a:off x="4272216" y="4052927"/>
                <a:ext cx="2864818" cy="393634"/>
              </a:xfrm>
              <a:prstGeom prst="rect">
                <a:avLst/>
              </a:prstGeom>
              <a:grp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BentonSans" charset="0"/>
                    <a:cs typeface="BentonSans" charset="0"/>
                  </a:rPr>
                  <a:t>Strategic procurement</a:t>
                </a:r>
              </a:p>
            </p:txBody>
          </p:sp>
          <p:sp>
            <p:nvSpPr>
              <p:cNvPr id="11" name="Rectangle 10"/>
              <p:cNvSpPr/>
              <p:nvPr/>
            </p:nvSpPr>
            <p:spPr bwMode="gray">
              <a:xfrm>
                <a:off x="5749628" y="4531656"/>
                <a:ext cx="1387408" cy="496373"/>
              </a:xfrm>
              <a:prstGeom prst="rect">
                <a:avLst/>
              </a:prstGeom>
              <a:grp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000000"/>
                    </a:solidFill>
                    <a:effectLst/>
                    <a:uLnTx/>
                    <a:uFillTx/>
                    <a:latin typeface="Arial"/>
                    <a:ea typeface="BentonSans" charset="0"/>
                    <a:cs typeface="BentonSans" charset="0"/>
                  </a:rPr>
                  <a:t>Sourcing, contracts, and spend visibility</a:t>
                </a:r>
              </a:p>
            </p:txBody>
          </p:sp>
        </p:grpSp>
        <p:sp>
          <p:nvSpPr>
            <p:cNvPr id="12" name="Rectangle 11"/>
            <p:cNvSpPr/>
            <p:nvPr/>
          </p:nvSpPr>
          <p:spPr bwMode="gray">
            <a:xfrm>
              <a:off x="914400" y="5232572"/>
              <a:ext cx="9893264" cy="785551"/>
            </a:xfrm>
            <a:prstGeom prst="rect">
              <a:avLst/>
            </a:prstGeom>
            <a:noFill/>
            <a:ln w="19050" algn="ctr">
              <a:solidFill>
                <a:schemeClr val="tx1"/>
              </a:solidFill>
              <a:miter lim="800000"/>
              <a:headEnd/>
              <a:tailEnd/>
            </a:ln>
          </p:spPr>
          <p:txBody>
            <a:bodyPr lIns="89954" tIns="71962" rIns="89954" bIns="71962" rtlCol="0" anchor="ctr"/>
            <a:lstStyle/>
            <a:p>
              <a:pPr marL="0" marR="0" lvl="0" indent="0" algn="ctr" defTabSz="1083004" rtl="0" eaLnBrk="1" fontAlgn="base" latinLnBrk="0" hangingPunct="1">
                <a:lnSpc>
                  <a:spcPct val="100000"/>
                </a:lnSpc>
                <a:spcBef>
                  <a:spcPts val="600"/>
                </a:spcBef>
                <a:spcAft>
                  <a:spcPct val="0"/>
                </a:spcAft>
                <a:buClr>
                  <a:srgbClr val="F0AB00"/>
                </a:buClr>
                <a:buSzPct val="80000"/>
                <a:buFontTx/>
                <a:buNone/>
                <a:tabLst>
                  <a:tab pos="4219575" algn="l"/>
                </a:tabLst>
                <a:defRPr/>
              </a:pPr>
              <a:r>
                <a:rPr kumimoji="0" lang="en-US" sz="1800" b="0" i="0" u="none" strike="noStrike" kern="0" cap="none" spc="0" normalizeH="0" baseline="0" noProof="0" dirty="0">
                  <a:ln>
                    <a:noFill/>
                  </a:ln>
                  <a:solidFill>
                    <a:srgbClr val="4FB81C"/>
                  </a:solidFill>
                  <a:effectLst/>
                  <a:uLnTx/>
                  <a:uFillTx/>
                  <a:latin typeface="Arial"/>
                  <a:ea typeface="BentonSans" charset="0"/>
                  <a:cs typeface="BentonSans" charset="0"/>
                </a:rPr>
                <a:t>Buyers | Source to settle</a:t>
              </a:r>
            </a:p>
          </p:txBody>
        </p:sp>
        <p:grpSp>
          <p:nvGrpSpPr>
            <p:cNvPr id="13" name="Group 12"/>
            <p:cNvGrpSpPr/>
            <p:nvPr/>
          </p:nvGrpSpPr>
          <p:grpSpPr>
            <a:xfrm>
              <a:off x="1894845" y="2226870"/>
              <a:ext cx="7947711" cy="870230"/>
              <a:chOff x="4272213" y="2175118"/>
              <a:chExt cx="7302166" cy="975102"/>
            </a:xfrm>
            <a:solidFill>
              <a:schemeClr val="bg1"/>
            </a:solidFill>
          </p:grpSpPr>
          <p:sp>
            <p:nvSpPr>
              <p:cNvPr id="14" name="Rectangle 13"/>
              <p:cNvSpPr/>
              <p:nvPr/>
            </p:nvSpPr>
            <p:spPr bwMode="gray">
              <a:xfrm>
                <a:off x="4272213" y="2175118"/>
                <a:ext cx="3625773" cy="975102"/>
              </a:xfrm>
              <a:prstGeom prst="rect">
                <a:avLst/>
              </a:prstGeom>
              <a:grp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BentonSans" charset="0"/>
                    <a:cs typeface="BentonSans" charset="0"/>
                  </a:rPr>
                  <a:t>Selling</a:t>
                </a:r>
              </a:p>
            </p:txBody>
          </p:sp>
          <p:sp>
            <p:nvSpPr>
              <p:cNvPr id="15" name="Rectangle 14"/>
              <p:cNvSpPr/>
              <p:nvPr/>
            </p:nvSpPr>
            <p:spPr bwMode="gray">
              <a:xfrm>
                <a:off x="7948606" y="2175118"/>
                <a:ext cx="3625773" cy="975102"/>
              </a:xfrm>
              <a:prstGeom prst="rect">
                <a:avLst/>
              </a:prstGeom>
              <a:grp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BentonSans" charset="0"/>
                    <a:cs typeface="BentonSans" charset="0"/>
                  </a:rPr>
                  <a:t>Fulfillment</a:t>
                </a:r>
              </a:p>
            </p:txBody>
          </p:sp>
        </p:grpSp>
        <p:sp>
          <p:nvSpPr>
            <p:cNvPr id="16" name="Rectangle 15"/>
            <p:cNvSpPr/>
            <p:nvPr/>
          </p:nvSpPr>
          <p:spPr bwMode="gray">
            <a:xfrm rot="10800000">
              <a:off x="914400" y="2217078"/>
              <a:ext cx="872706" cy="2895766"/>
            </a:xfrm>
            <a:prstGeom prst="rect">
              <a:avLst/>
            </a:prstGeom>
            <a:solidFill>
              <a:schemeClr val="bg1"/>
            </a:solidFill>
            <a:ln w="19050" algn="ctr">
              <a:solidFill>
                <a:schemeClr val="tx1"/>
              </a:solidFill>
              <a:miter lim="800000"/>
              <a:headEnd/>
              <a:tailEnd/>
            </a:ln>
          </p:spPr>
          <p:txBody>
            <a:bodyPr vert="vert" lIns="89954" tIns="71962" rIns="89954" bIns="71962" rtlCol="0" anchor="ctr"/>
            <a:lstStyle/>
            <a:p>
              <a:pPr marL="0" marR="0" lvl="0" indent="0" algn="ctr" defTabSz="1083004" rtl="0" eaLnBrk="1" fontAlgn="auto" latinLnBrk="0" hangingPunct="1">
                <a:lnSpc>
                  <a:spcPct val="100000"/>
                </a:lnSpc>
                <a:spcBef>
                  <a:spcPct val="50000"/>
                </a:spcBef>
                <a:spcAft>
                  <a:spcPts val="0"/>
                </a:spcAft>
                <a:buClr>
                  <a:srgbClr val="F0AB00"/>
                </a:buClr>
                <a:buSzPct val="80000"/>
                <a:buFontTx/>
                <a:buNone/>
                <a:tabLst/>
                <a:defRPr/>
              </a:pPr>
              <a:r>
                <a:rPr kumimoji="0" lang="en-US" sz="1800" b="1" i="0" u="none" strike="noStrike" kern="0" cap="none" spc="0" normalizeH="0" baseline="0" noProof="0" dirty="0">
                  <a:ln>
                    <a:noFill/>
                  </a:ln>
                  <a:solidFill>
                    <a:srgbClr val="970A82">
                      <a:lumMod val="75000"/>
                    </a:srgbClr>
                  </a:solidFill>
                  <a:effectLst/>
                  <a:uLnTx/>
                  <a:uFillTx/>
                  <a:latin typeface="Arial"/>
                  <a:ea typeface="BentonSans" charset="0"/>
                  <a:cs typeface="BentonSans" charset="0"/>
                </a:rPr>
                <a:t>Open platform</a:t>
              </a:r>
            </a:p>
          </p:txBody>
        </p:sp>
        <p:sp>
          <p:nvSpPr>
            <p:cNvPr id="17" name="Rectangle 16"/>
            <p:cNvSpPr/>
            <p:nvPr/>
          </p:nvSpPr>
          <p:spPr bwMode="gray">
            <a:xfrm rot="10800000">
              <a:off x="9934959" y="2236662"/>
              <a:ext cx="872706" cy="2876183"/>
            </a:xfrm>
            <a:prstGeom prst="rect">
              <a:avLst/>
            </a:prstGeom>
            <a:solidFill>
              <a:schemeClr val="bg1"/>
            </a:solidFill>
            <a:ln w="19050" algn="ctr">
              <a:solidFill>
                <a:schemeClr val="tx1"/>
              </a:solidFill>
              <a:miter lim="800000"/>
              <a:headEnd/>
              <a:tailEnd/>
            </a:ln>
          </p:spPr>
          <p:txBody>
            <a:bodyPr vert="vert270" lIns="89954" tIns="71962" rIns="89954" bIns="71962" rtlCol="0" anchor="ctr"/>
            <a:lstStyle/>
            <a:p>
              <a:pPr marL="0" marR="0" lvl="0" indent="0" algn="ctr" defTabSz="1083004" rtl="0" eaLnBrk="1" fontAlgn="auto" latinLnBrk="0" hangingPunct="1">
                <a:lnSpc>
                  <a:spcPct val="100000"/>
                </a:lnSpc>
                <a:spcBef>
                  <a:spcPct val="50000"/>
                </a:spcBef>
                <a:spcAft>
                  <a:spcPts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BentonSans" charset="0"/>
                  <a:cs typeface="BentonSans" charset="0"/>
                </a:rPr>
                <a:t>Customer value services</a:t>
              </a:r>
            </a:p>
          </p:txBody>
        </p:sp>
        <p:pic>
          <p:nvPicPr>
            <p:cNvPr id="53" name="Picture 52"/>
            <p:cNvPicPr>
              <a:picLocks noChangeAspect="1"/>
            </p:cNvPicPr>
            <p:nvPr/>
          </p:nvPicPr>
          <p:blipFill>
            <a:blip r:embed="rId3"/>
            <a:stretch>
              <a:fillRect/>
            </a:stretch>
          </p:blipFill>
          <p:spPr>
            <a:xfrm>
              <a:off x="3327846" y="5340496"/>
              <a:ext cx="773773" cy="569700"/>
            </a:xfrm>
            <a:prstGeom prst="rect">
              <a:avLst/>
            </a:prstGeom>
          </p:spPr>
        </p:pic>
        <p:pic>
          <p:nvPicPr>
            <p:cNvPr id="54" name="Picture 53"/>
            <p:cNvPicPr>
              <a:picLocks noChangeAspect="1"/>
            </p:cNvPicPr>
            <p:nvPr/>
          </p:nvPicPr>
          <p:blipFill>
            <a:blip r:embed="rId4"/>
            <a:stretch>
              <a:fillRect/>
            </a:stretch>
          </p:blipFill>
          <p:spPr>
            <a:xfrm>
              <a:off x="3480899" y="1435569"/>
              <a:ext cx="467664" cy="578203"/>
            </a:xfrm>
            <a:prstGeom prst="rect">
              <a:avLst/>
            </a:prstGeom>
          </p:spPr>
        </p:pic>
        <p:pic>
          <p:nvPicPr>
            <p:cNvPr id="55" name="Picture 54"/>
            <p:cNvPicPr>
              <a:picLocks noChangeAspect="1"/>
            </p:cNvPicPr>
            <p:nvPr/>
          </p:nvPicPr>
          <p:blipFill>
            <a:blip r:embed="rId5"/>
            <a:stretch>
              <a:fillRect/>
            </a:stretch>
          </p:blipFill>
          <p:spPr>
            <a:xfrm>
              <a:off x="4147818" y="3354048"/>
              <a:ext cx="544191" cy="552694"/>
            </a:xfrm>
            <a:prstGeom prst="rect">
              <a:avLst/>
            </a:prstGeom>
          </p:spPr>
        </p:pic>
      </p:grpSp>
      <p:sp>
        <p:nvSpPr>
          <p:cNvPr id="21" name="Rectangle 20"/>
          <p:cNvSpPr/>
          <p:nvPr/>
        </p:nvSpPr>
        <p:spPr bwMode="gray">
          <a:xfrm>
            <a:off x="5317167" y="4619942"/>
            <a:ext cx="1560144" cy="544266"/>
          </a:xfrm>
          <a:prstGeom prst="rect">
            <a:avLst/>
          </a:prstGeom>
          <a:solidFill>
            <a:schemeClr val="bg1"/>
          </a:solid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000000"/>
                </a:solidFill>
                <a:effectLst/>
                <a:uLnTx/>
                <a:uFillTx/>
                <a:latin typeface="Arial"/>
                <a:ea typeface="BentonSans" charset="0"/>
                <a:cs typeface="BentonSans" charset="0"/>
              </a:rPr>
              <a:t>Guided buying and core procurement</a:t>
            </a:r>
          </a:p>
        </p:txBody>
      </p:sp>
      <p:sp>
        <p:nvSpPr>
          <p:cNvPr id="22" name="Rectangle 21"/>
          <p:cNvSpPr/>
          <p:nvPr/>
        </p:nvSpPr>
        <p:spPr bwMode="gray">
          <a:xfrm>
            <a:off x="6973469" y="4612407"/>
            <a:ext cx="1560144" cy="544266"/>
          </a:xfrm>
          <a:prstGeom prst="rect">
            <a:avLst/>
          </a:prstGeom>
          <a:solidFill>
            <a:schemeClr val="bg1"/>
          </a:solid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000000"/>
                </a:solidFill>
                <a:effectLst/>
                <a:uLnTx/>
                <a:uFillTx/>
                <a:latin typeface="Arial"/>
                <a:ea typeface="BentonSans" charset="0"/>
                <a:cs typeface="BentonSans" charset="0"/>
              </a:rPr>
              <a:t>Catalog/Spot Buy and invoicing</a:t>
            </a:r>
          </a:p>
        </p:txBody>
      </p:sp>
      <p:sp>
        <p:nvSpPr>
          <p:cNvPr id="23" name="Rectangle 22"/>
          <p:cNvSpPr/>
          <p:nvPr/>
        </p:nvSpPr>
        <p:spPr bwMode="gray">
          <a:xfrm>
            <a:off x="1984353" y="4632640"/>
            <a:ext cx="1560144" cy="544266"/>
          </a:xfrm>
          <a:prstGeom prst="rect">
            <a:avLst/>
          </a:prstGeom>
          <a:solidFill>
            <a:schemeClr val="bg1"/>
          </a:solidFill>
          <a:ln w="19050" algn="ctr">
            <a:solidFill>
              <a:schemeClr val="tx1"/>
            </a:solidFill>
            <a:miter lim="800000"/>
            <a:headEnd/>
            <a:tailEnd/>
          </a:ln>
        </p:spPr>
        <p:txBody>
          <a:bodyPr lIns="45696" tIns="71962" rIns="45696" bIns="71962" rtlCol="0" anchor="ct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000000"/>
                </a:solidFill>
                <a:effectLst/>
                <a:uLnTx/>
                <a:uFillTx/>
                <a:latin typeface="Arial"/>
                <a:ea typeface="BentonSans" charset="0"/>
                <a:cs typeface="BentonSans" charset="0"/>
              </a:rPr>
              <a:t>Supplier management and risk</a:t>
            </a:r>
          </a:p>
        </p:txBody>
      </p:sp>
    </p:spTree>
    <p:extLst>
      <p:ext uri="{BB962C8B-B14F-4D97-AF65-F5344CB8AC3E}">
        <p14:creationId xmlns:p14="http://schemas.microsoft.com/office/powerpoint/2010/main" val="202500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p:cNvSpPr/>
          <p:nvPr/>
        </p:nvSpPr>
        <p:spPr bwMode="gray">
          <a:xfrm>
            <a:off x="234893" y="1104868"/>
            <a:ext cx="11660258" cy="4294063"/>
          </a:xfrm>
          <a:prstGeom prst="roundRect">
            <a:avLst>
              <a:gd name="adj" fmla="val 14992"/>
            </a:avLst>
          </a:prstGeom>
          <a:noFill/>
          <a:ln w="38100" algn="ctr">
            <a:solidFill>
              <a:schemeClr val="bg2">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GB" b="0" dirty="0">
                <a:solidFill>
                  <a:schemeClr val="accent1"/>
                </a:solidFill>
              </a:rPr>
              <a:t>SAP Ariba </a:t>
            </a:r>
            <a:r>
              <a:rPr lang="en-GB" b="0" dirty="0"/>
              <a:t>Cloud Integration Gateway Supported Processes</a:t>
            </a:r>
          </a:p>
        </p:txBody>
      </p:sp>
      <p:sp>
        <p:nvSpPr>
          <p:cNvPr id="7" name="TextBox 6"/>
          <p:cNvSpPr txBox="1"/>
          <p:nvPr/>
        </p:nvSpPr>
        <p:spPr>
          <a:xfrm>
            <a:off x="3194712" y="2761640"/>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Sourcing</a:t>
            </a:r>
          </a:p>
        </p:txBody>
      </p:sp>
      <p:sp>
        <p:nvSpPr>
          <p:cNvPr id="8" name="TextBox 7"/>
          <p:cNvSpPr txBox="1"/>
          <p:nvPr/>
        </p:nvSpPr>
        <p:spPr>
          <a:xfrm>
            <a:off x="5202236" y="2761640"/>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Contract Management</a:t>
            </a:r>
          </a:p>
        </p:txBody>
      </p:sp>
      <p:sp>
        <p:nvSpPr>
          <p:cNvPr id="9" name="TextBox 8"/>
          <p:cNvSpPr txBox="1"/>
          <p:nvPr/>
        </p:nvSpPr>
        <p:spPr>
          <a:xfrm>
            <a:off x="390835" y="2788032"/>
            <a:ext cx="1389200"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SLP &amp; Risk</a:t>
            </a:r>
          </a:p>
        </p:txBody>
      </p:sp>
      <p:sp>
        <p:nvSpPr>
          <p:cNvPr id="11" name="TextBox 10"/>
          <p:cNvSpPr txBox="1"/>
          <p:nvPr/>
        </p:nvSpPr>
        <p:spPr>
          <a:xfrm>
            <a:off x="7399957" y="2737555"/>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Buying &amp; Invoice Management</a:t>
            </a:r>
          </a:p>
        </p:txBody>
      </p:sp>
      <p:sp>
        <p:nvSpPr>
          <p:cNvPr id="12" name="TextBox 11"/>
          <p:cNvSpPr txBox="1"/>
          <p:nvPr/>
        </p:nvSpPr>
        <p:spPr>
          <a:xfrm>
            <a:off x="9714626" y="2284624"/>
            <a:ext cx="1500855" cy="923330"/>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Commerce Automation &amp; Supply Chain Collaboration</a:t>
            </a:r>
          </a:p>
        </p:txBody>
      </p:sp>
      <p:cxnSp>
        <p:nvCxnSpPr>
          <p:cNvPr id="25" name="Connector: Elbow 24"/>
          <p:cNvCxnSpPr/>
          <p:nvPr/>
        </p:nvCxnSpPr>
        <p:spPr>
          <a:xfrm flipV="1">
            <a:off x="1032635" y="2017884"/>
            <a:ext cx="2988000" cy="756000"/>
          </a:xfrm>
          <a:prstGeom prst="bentConnector3">
            <a:avLst>
              <a:gd name="adj1" fmla="val 43"/>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nector: Elbow 26"/>
          <p:cNvCxnSpPr>
            <a:cxnSpLocks/>
            <a:stCxn id="7" idx="0"/>
          </p:cNvCxnSpPr>
          <p:nvPr/>
        </p:nvCxnSpPr>
        <p:spPr>
          <a:xfrm rot="5400000" flipH="1" flipV="1">
            <a:off x="4229855" y="1809023"/>
            <a:ext cx="741800" cy="116343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11" idx="0"/>
          </p:cNvCxnSpPr>
          <p:nvPr/>
        </p:nvCxnSpPr>
        <p:spPr>
          <a:xfrm rot="16200000" flipV="1">
            <a:off x="7342314" y="1855585"/>
            <a:ext cx="717715" cy="104622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or: Elbow 32"/>
          <p:cNvCxnSpPr>
            <a:cxnSpLocks/>
            <a:stCxn id="12" idx="0"/>
          </p:cNvCxnSpPr>
          <p:nvPr/>
        </p:nvCxnSpPr>
        <p:spPr>
          <a:xfrm rot="16200000" flipV="1">
            <a:off x="8353604" y="173174"/>
            <a:ext cx="264784" cy="3958116"/>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8" idx="0"/>
          </p:cNvCxnSpPr>
          <p:nvPr/>
        </p:nvCxnSpPr>
        <p:spPr>
          <a:xfrm rot="16200000" flipV="1">
            <a:off x="5794424" y="2529501"/>
            <a:ext cx="291312" cy="172965"/>
          </a:xfrm>
          <a:prstGeom prst="bentConnector3">
            <a:avLst>
              <a:gd name="adj1"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nector: Elbow 44"/>
          <p:cNvCxnSpPr/>
          <p:nvPr/>
        </p:nvCxnSpPr>
        <p:spPr>
          <a:xfrm rot="16200000" flipH="1">
            <a:off x="3957110" y="3773108"/>
            <a:ext cx="1692000" cy="1224000"/>
          </a:xfrm>
          <a:prstGeom prst="bentConnector3">
            <a:avLst>
              <a:gd name="adj1" fmla="val 4551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Connector: Elbow 45"/>
          <p:cNvCxnSpPr/>
          <p:nvPr/>
        </p:nvCxnSpPr>
        <p:spPr>
          <a:xfrm rot="5400000">
            <a:off x="5238795" y="4388181"/>
            <a:ext cx="1296000" cy="396000"/>
          </a:xfrm>
          <a:prstGeom prst="bentConnector3">
            <a:avLst>
              <a:gd name="adj1" fmla="val 16887"/>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Connector: Elbow 50"/>
          <p:cNvCxnSpPr/>
          <p:nvPr/>
        </p:nvCxnSpPr>
        <p:spPr>
          <a:xfrm rot="5400000">
            <a:off x="6679350" y="3755108"/>
            <a:ext cx="1404000" cy="1548000"/>
          </a:xfrm>
          <a:prstGeom prst="bentConnector3">
            <a:avLst>
              <a:gd name="adj1" fmla="val 5650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Connector: Elbow 54"/>
          <p:cNvCxnSpPr/>
          <p:nvPr/>
        </p:nvCxnSpPr>
        <p:spPr>
          <a:xfrm rot="5400000">
            <a:off x="8002190" y="3035108"/>
            <a:ext cx="1476000" cy="2916000"/>
          </a:xfrm>
          <a:prstGeom prst="bentConnector3">
            <a:avLst>
              <a:gd name="adj1" fmla="val 9189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nector: Elbow 57"/>
          <p:cNvCxnSpPr/>
          <p:nvPr/>
        </p:nvCxnSpPr>
        <p:spPr>
          <a:xfrm rot="16200000" flipH="1">
            <a:off x="2875395" y="3161108"/>
            <a:ext cx="1512000" cy="2628000"/>
          </a:xfrm>
          <a:prstGeom prst="bentConnector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958898" y="1287953"/>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Ariba Network</a:t>
            </a:r>
          </a:p>
        </p:txBody>
      </p:sp>
      <p:sp>
        <p:nvSpPr>
          <p:cNvPr id="64" name="Isosceles Triangle 63"/>
          <p:cNvSpPr/>
          <p:nvPr/>
        </p:nvSpPr>
        <p:spPr bwMode="gray">
          <a:xfrm>
            <a:off x="8024543" y="3838946"/>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5" name="Isosceles Triangle 64"/>
          <p:cNvSpPr/>
          <p:nvPr/>
        </p:nvSpPr>
        <p:spPr bwMode="gray">
          <a:xfrm rot="10800000">
            <a:off x="8209845" y="483358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6" name="TextBox 65"/>
          <p:cNvSpPr txBox="1"/>
          <p:nvPr/>
        </p:nvSpPr>
        <p:spPr>
          <a:xfrm>
            <a:off x="7282191" y="3938204"/>
            <a:ext cx="849148" cy="5539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Master Data Inventory     SES Response Remittance Adv.</a:t>
            </a:r>
          </a:p>
        </p:txBody>
      </p:sp>
      <p:sp>
        <p:nvSpPr>
          <p:cNvPr id="67" name="TextBox 66"/>
          <p:cNvSpPr txBox="1"/>
          <p:nvPr/>
        </p:nvSpPr>
        <p:spPr>
          <a:xfrm>
            <a:off x="8224284" y="4275541"/>
            <a:ext cx="63415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 (Copy)</a:t>
            </a:r>
          </a:p>
        </p:txBody>
      </p:sp>
      <p:sp>
        <p:nvSpPr>
          <p:cNvPr id="68" name="Isosceles Triangle 67"/>
          <p:cNvSpPr/>
          <p:nvPr/>
        </p:nvSpPr>
        <p:spPr bwMode="gray">
          <a:xfrm>
            <a:off x="8073640" y="212932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9" name="Isosceles Triangle 68"/>
          <p:cNvSpPr/>
          <p:nvPr/>
        </p:nvSpPr>
        <p:spPr bwMode="gray">
          <a:xfrm rot="10800000">
            <a:off x="8283138" y="236822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0" name="TextBox 69"/>
          <p:cNvSpPr txBox="1"/>
          <p:nvPr/>
        </p:nvSpPr>
        <p:spPr>
          <a:xfrm>
            <a:off x="8275277" y="2071744"/>
            <a:ext cx="1697863"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Catalogues, Order Confirmation, Ship Note, Invoice, SES</a:t>
            </a:r>
          </a:p>
        </p:txBody>
      </p:sp>
      <p:sp>
        <p:nvSpPr>
          <p:cNvPr id="71" name="TextBox 70"/>
          <p:cNvSpPr txBox="1"/>
          <p:nvPr/>
        </p:nvSpPr>
        <p:spPr>
          <a:xfrm>
            <a:off x="6975685" y="2241020"/>
            <a:ext cx="1206016" cy="4154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 Service PO, Receipt, Invoice Status, Rem. Advice, </a:t>
            </a:r>
          </a:p>
        </p:txBody>
      </p:sp>
      <p:sp>
        <p:nvSpPr>
          <p:cNvPr id="72" name="Isosceles Triangle 71"/>
          <p:cNvSpPr/>
          <p:nvPr/>
        </p:nvSpPr>
        <p:spPr bwMode="gray">
          <a:xfrm rot="10800000">
            <a:off x="6134874" y="395789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4" name="TextBox 73"/>
          <p:cNvSpPr txBox="1"/>
          <p:nvPr/>
        </p:nvSpPr>
        <p:spPr>
          <a:xfrm>
            <a:off x="6275275" y="3922068"/>
            <a:ext cx="759541"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Outline Agreement</a:t>
            </a:r>
          </a:p>
        </p:txBody>
      </p:sp>
      <p:sp>
        <p:nvSpPr>
          <p:cNvPr id="75" name="TextBox 74"/>
          <p:cNvSpPr txBox="1"/>
          <p:nvPr/>
        </p:nvSpPr>
        <p:spPr>
          <a:xfrm>
            <a:off x="3340978" y="3700264"/>
            <a:ext cx="815489" cy="276999"/>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Material Master &amp; BOM</a:t>
            </a:r>
          </a:p>
        </p:txBody>
      </p:sp>
      <p:sp>
        <p:nvSpPr>
          <p:cNvPr id="76" name="Isosceles Triangle 75"/>
          <p:cNvSpPr/>
          <p:nvPr/>
        </p:nvSpPr>
        <p:spPr bwMode="gray">
          <a:xfrm>
            <a:off x="4058112" y="3617917"/>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7" name="TextBox 76"/>
          <p:cNvSpPr txBox="1"/>
          <p:nvPr/>
        </p:nvSpPr>
        <p:spPr>
          <a:xfrm>
            <a:off x="4251549" y="3759927"/>
            <a:ext cx="734592"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 PIR &amp; Outline Agreement</a:t>
            </a:r>
          </a:p>
        </p:txBody>
      </p:sp>
      <p:sp>
        <p:nvSpPr>
          <p:cNvPr id="78" name="Isosceles Triangle 77"/>
          <p:cNvSpPr/>
          <p:nvPr/>
        </p:nvSpPr>
        <p:spPr bwMode="gray">
          <a:xfrm rot="10800000">
            <a:off x="4249989" y="421296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9" name="TextBox 78"/>
          <p:cNvSpPr txBox="1"/>
          <p:nvPr/>
        </p:nvSpPr>
        <p:spPr>
          <a:xfrm>
            <a:off x="4953575" y="3328984"/>
            <a:ext cx="709976" cy="276999"/>
          </a:xfrm>
          <a:prstGeom prst="rect">
            <a:avLst/>
          </a:prstGeom>
          <a:noFill/>
          <a:ln>
            <a:noFill/>
          </a:ln>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 Contract</a:t>
            </a:r>
          </a:p>
        </p:txBody>
      </p:sp>
      <p:sp>
        <p:nvSpPr>
          <p:cNvPr id="80" name="TextBox 79"/>
          <p:cNvSpPr txBox="1"/>
          <p:nvPr/>
        </p:nvSpPr>
        <p:spPr>
          <a:xfrm>
            <a:off x="6787003" y="3349104"/>
            <a:ext cx="737363"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 Catalogue from Contract</a:t>
            </a:r>
          </a:p>
        </p:txBody>
      </p:sp>
      <p:sp>
        <p:nvSpPr>
          <p:cNvPr id="84" name="Isosceles Triangle 83"/>
          <p:cNvSpPr/>
          <p:nvPr/>
        </p:nvSpPr>
        <p:spPr bwMode="gray">
          <a:xfrm rot="5400000">
            <a:off x="4829628" y="337214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85" name="Isosceles Triangle 84"/>
          <p:cNvSpPr/>
          <p:nvPr/>
        </p:nvSpPr>
        <p:spPr bwMode="gray">
          <a:xfrm rot="5400000">
            <a:off x="6663935" y="338122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86" name="TextBox 85"/>
          <p:cNvSpPr txBox="1"/>
          <p:nvPr/>
        </p:nvSpPr>
        <p:spPr>
          <a:xfrm>
            <a:off x="1143926" y="4033277"/>
            <a:ext cx="902751"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Bi-directional Supplier data</a:t>
            </a:r>
          </a:p>
        </p:txBody>
      </p:sp>
      <p:sp>
        <p:nvSpPr>
          <p:cNvPr id="87" name="Isosceles Triangle 86"/>
          <p:cNvSpPr/>
          <p:nvPr/>
        </p:nvSpPr>
        <p:spPr bwMode="gray">
          <a:xfrm rot="10800000">
            <a:off x="1213138" y="3938181"/>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88" name="Isosceles Triangle 87"/>
          <p:cNvSpPr/>
          <p:nvPr/>
        </p:nvSpPr>
        <p:spPr bwMode="gray">
          <a:xfrm>
            <a:off x="1112925" y="384672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89" name="TextBox 88"/>
          <p:cNvSpPr txBox="1"/>
          <p:nvPr/>
        </p:nvSpPr>
        <p:spPr>
          <a:xfrm>
            <a:off x="3108769" y="2159960"/>
            <a:ext cx="826127" cy="5539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Invite supplier to Sourcing Event / e-auction</a:t>
            </a:r>
          </a:p>
        </p:txBody>
      </p:sp>
      <p:sp>
        <p:nvSpPr>
          <p:cNvPr id="90" name="Isosceles Triangle 89"/>
          <p:cNvSpPr/>
          <p:nvPr/>
        </p:nvSpPr>
        <p:spPr bwMode="gray">
          <a:xfrm>
            <a:off x="3851868" y="207761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91" name="TextBox 90"/>
          <p:cNvSpPr txBox="1"/>
          <p:nvPr/>
        </p:nvSpPr>
        <p:spPr>
          <a:xfrm>
            <a:off x="3954287" y="2169817"/>
            <a:ext cx="107929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Award Business</a:t>
            </a:r>
          </a:p>
        </p:txBody>
      </p:sp>
      <p:sp>
        <p:nvSpPr>
          <p:cNvPr id="92" name="Isosceles Triangle 91"/>
          <p:cNvSpPr/>
          <p:nvPr/>
        </p:nvSpPr>
        <p:spPr bwMode="gray">
          <a:xfrm>
            <a:off x="4083154" y="206223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93" name="TextBox 92"/>
          <p:cNvSpPr txBox="1"/>
          <p:nvPr/>
        </p:nvSpPr>
        <p:spPr>
          <a:xfrm>
            <a:off x="10299799" y="3820653"/>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 to Invoice</a:t>
            </a:r>
          </a:p>
        </p:txBody>
      </p:sp>
      <p:sp>
        <p:nvSpPr>
          <p:cNvPr id="94" name="TextBox 93"/>
          <p:cNvSpPr txBox="1"/>
          <p:nvPr/>
        </p:nvSpPr>
        <p:spPr>
          <a:xfrm>
            <a:off x="10299799" y="4187014"/>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Schedules / Call-offs</a:t>
            </a:r>
          </a:p>
        </p:txBody>
      </p:sp>
      <p:sp>
        <p:nvSpPr>
          <p:cNvPr id="95" name="TextBox 94"/>
          <p:cNvSpPr txBox="1"/>
          <p:nvPr/>
        </p:nvSpPr>
        <p:spPr>
          <a:xfrm>
            <a:off x="10299799" y="4448600"/>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Consignments</a:t>
            </a:r>
          </a:p>
        </p:txBody>
      </p:sp>
      <p:sp>
        <p:nvSpPr>
          <p:cNvPr id="96" name="TextBox 95"/>
          <p:cNvSpPr txBox="1"/>
          <p:nvPr/>
        </p:nvSpPr>
        <p:spPr>
          <a:xfrm>
            <a:off x="203608" y="2432774"/>
            <a:ext cx="786348" cy="138499"/>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Invite supplier</a:t>
            </a:r>
          </a:p>
        </p:txBody>
      </p:sp>
      <p:sp>
        <p:nvSpPr>
          <p:cNvPr id="97" name="Isosceles Triangle 96"/>
          <p:cNvSpPr/>
          <p:nvPr/>
        </p:nvSpPr>
        <p:spPr bwMode="gray">
          <a:xfrm>
            <a:off x="636262" y="2357318"/>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98" name="TextBox 97"/>
          <p:cNvSpPr txBox="1"/>
          <p:nvPr/>
        </p:nvSpPr>
        <p:spPr>
          <a:xfrm>
            <a:off x="1087928" y="2063926"/>
            <a:ext cx="772833"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Supplier Qualification and data sync</a:t>
            </a:r>
          </a:p>
        </p:txBody>
      </p:sp>
      <p:sp>
        <p:nvSpPr>
          <p:cNvPr id="99" name="Isosceles Triangle 98"/>
          <p:cNvSpPr/>
          <p:nvPr/>
        </p:nvSpPr>
        <p:spPr bwMode="gray">
          <a:xfrm>
            <a:off x="1078025" y="2516247"/>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00" name="Isosceles Triangle 99"/>
          <p:cNvSpPr/>
          <p:nvPr/>
        </p:nvSpPr>
        <p:spPr bwMode="gray">
          <a:xfrm rot="10800000">
            <a:off x="1078025" y="2605521"/>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01" name="TextBox 100"/>
          <p:cNvSpPr txBox="1"/>
          <p:nvPr/>
        </p:nvSpPr>
        <p:spPr>
          <a:xfrm>
            <a:off x="10299799" y="4579393"/>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Sub-Contracting</a:t>
            </a:r>
          </a:p>
        </p:txBody>
      </p:sp>
      <p:sp>
        <p:nvSpPr>
          <p:cNvPr id="102" name="TextBox 101"/>
          <p:cNvSpPr txBox="1"/>
          <p:nvPr/>
        </p:nvSpPr>
        <p:spPr>
          <a:xfrm>
            <a:off x="10299799" y="4710186"/>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Quality Assurance</a:t>
            </a:r>
          </a:p>
        </p:txBody>
      </p:sp>
      <p:sp>
        <p:nvSpPr>
          <p:cNvPr id="103" name="TextBox 102"/>
          <p:cNvSpPr txBox="1"/>
          <p:nvPr/>
        </p:nvSpPr>
        <p:spPr>
          <a:xfrm>
            <a:off x="10299799" y="4840979"/>
            <a:ext cx="1660577"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Supplier Managed Inventory</a:t>
            </a:r>
          </a:p>
        </p:txBody>
      </p:sp>
      <p:sp>
        <p:nvSpPr>
          <p:cNvPr id="104" name="Isosceles Triangle 103"/>
          <p:cNvSpPr/>
          <p:nvPr/>
        </p:nvSpPr>
        <p:spPr bwMode="gray">
          <a:xfrm>
            <a:off x="10239049" y="3699828"/>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05" name="Isosceles Triangle 104"/>
          <p:cNvSpPr/>
          <p:nvPr/>
        </p:nvSpPr>
        <p:spPr bwMode="gray">
          <a:xfrm rot="10800000">
            <a:off x="10366473" y="371879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09" name="Isosceles Triangle 108"/>
          <p:cNvSpPr/>
          <p:nvPr/>
        </p:nvSpPr>
        <p:spPr bwMode="gray">
          <a:xfrm rot="5400000">
            <a:off x="5321006" y="335711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0" name="Isosceles Triangle 109"/>
          <p:cNvSpPr/>
          <p:nvPr/>
        </p:nvSpPr>
        <p:spPr bwMode="gray">
          <a:xfrm rot="5400000">
            <a:off x="5448010" y="335885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1" name="Isosceles Triangle 110"/>
          <p:cNvSpPr/>
          <p:nvPr/>
        </p:nvSpPr>
        <p:spPr bwMode="gray">
          <a:xfrm rot="5400000">
            <a:off x="5575013" y="336063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7" name="Isosceles Triangle 116"/>
          <p:cNvSpPr/>
          <p:nvPr/>
        </p:nvSpPr>
        <p:spPr bwMode="gray">
          <a:xfrm rot="5400000">
            <a:off x="7162898" y="338000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8" name="Isosceles Triangle 117"/>
          <p:cNvSpPr/>
          <p:nvPr/>
        </p:nvSpPr>
        <p:spPr bwMode="gray">
          <a:xfrm rot="5400000">
            <a:off x="7289902" y="338173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9" name="Isosceles Triangle 118"/>
          <p:cNvSpPr/>
          <p:nvPr/>
        </p:nvSpPr>
        <p:spPr bwMode="gray">
          <a:xfrm rot="5400000">
            <a:off x="7416905" y="338351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23" name="TextBox 122"/>
          <p:cNvSpPr txBox="1"/>
          <p:nvPr/>
        </p:nvSpPr>
        <p:spPr>
          <a:xfrm>
            <a:off x="6072938" y="2549269"/>
            <a:ext cx="64032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Negotiate </a:t>
            </a:r>
          </a:p>
        </p:txBody>
      </p:sp>
      <p:sp>
        <p:nvSpPr>
          <p:cNvPr id="124" name="TextBox 123"/>
          <p:cNvSpPr txBox="1"/>
          <p:nvPr/>
        </p:nvSpPr>
        <p:spPr>
          <a:xfrm>
            <a:off x="4259117" y="1550460"/>
            <a:ext cx="107929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Trading Partners</a:t>
            </a:r>
          </a:p>
        </p:txBody>
      </p:sp>
      <p:sp>
        <p:nvSpPr>
          <p:cNvPr id="125" name="TextBox 124"/>
          <p:cNvSpPr txBox="1"/>
          <p:nvPr/>
        </p:nvSpPr>
        <p:spPr>
          <a:xfrm>
            <a:off x="6148119" y="1527623"/>
            <a:ext cx="1290388"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Trading Partners</a:t>
            </a:r>
          </a:p>
        </p:txBody>
      </p:sp>
      <p:cxnSp>
        <p:nvCxnSpPr>
          <p:cNvPr id="128" name="Connector: Elbow 127"/>
          <p:cNvCxnSpPr/>
          <p:nvPr/>
        </p:nvCxnSpPr>
        <p:spPr>
          <a:xfrm flipV="1">
            <a:off x="11106423" y="2013344"/>
            <a:ext cx="432000" cy="612000"/>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Isosceles Triangle 128"/>
          <p:cNvSpPr/>
          <p:nvPr/>
        </p:nvSpPr>
        <p:spPr bwMode="gray">
          <a:xfrm>
            <a:off x="11298583" y="205732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30" name="TextBox 129"/>
          <p:cNvSpPr txBox="1"/>
          <p:nvPr/>
        </p:nvSpPr>
        <p:spPr>
          <a:xfrm>
            <a:off x="10933801" y="2156112"/>
            <a:ext cx="642257"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Payments</a:t>
            </a:r>
          </a:p>
        </p:txBody>
      </p:sp>
      <p:sp>
        <p:nvSpPr>
          <p:cNvPr id="131" name="TextBox 130"/>
          <p:cNvSpPr txBox="1"/>
          <p:nvPr/>
        </p:nvSpPr>
        <p:spPr>
          <a:xfrm>
            <a:off x="11310276" y="1316439"/>
            <a:ext cx="35547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Bank</a:t>
            </a:r>
          </a:p>
        </p:txBody>
      </p:sp>
      <p:sp>
        <p:nvSpPr>
          <p:cNvPr id="132" name="TextBox 131"/>
          <p:cNvSpPr txBox="1"/>
          <p:nvPr/>
        </p:nvSpPr>
        <p:spPr>
          <a:xfrm>
            <a:off x="10299799" y="4971769"/>
            <a:ext cx="1321428"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Supply Chain Finance</a:t>
            </a:r>
          </a:p>
        </p:txBody>
      </p:sp>
      <p:sp>
        <p:nvSpPr>
          <p:cNvPr id="133" name="TextBox 132"/>
          <p:cNvSpPr txBox="1"/>
          <p:nvPr/>
        </p:nvSpPr>
        <p:spPr>
          <a:xfrm>
            <a:off x="8224284" y="4532379"/>
            <a:ext cx="86602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Receipt (Copy)</a:t>
            </a:r>
          </a:p>
        </p:txBody>
      </p:sp>
      <p:sp>
        <p:nvSpPr>
          <p:cNvPr id="134" name="TextBox 133"/>
          <p:cNvSpPr txBox="1"/>
          <p:nvPr/>
        </p:nvSpPr>
        <p:spPr>
          <a:xfrm>
            <a:off x="8224284" y="4660799"/>
            <a:ext cx="539933"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OK-to-Pay</a:t>
            </a:r>
          </a:p>
        </p:txBody>
      </p:sp>
      <p:cxnSp>
        <p:nvCxnSpPr>
          <p:cNvPr id="113" name="Connector: Elbow 112"/>
          <p:cNvCxnSpPr/>
          <p:nvPr/>
        </p:nvCxnSpPr>
        <p:spPr>
          <a:xfrm rot="16200000" flipH="1">
            <a:off x="1936095" y="2718802"/>
            <a:ext cx="1656000" cy="3348000"/>
          </a:xfrm>
          <a:prstGeom prst="bentConnector3">
            <a:avLst>
              <a:gd name="adj1" fmla="val 64888"/>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732704" y="2778926"/>
            <a:ext cx="1172136"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Spend Analysis</a:t>
            </a:r>
          </a:p>
        </p:txBody>
      </p:sp>
      <p:sp>
        <p:nvSpPr>
          <p:cNvPr id="151" name="TextBox 150"/>
          <p:cNvSpPr txBox="1"/>
          <p:nvPr/>
        </p:nvSpPr>
        <p:spPr>
          <a:xfrm>
            <a:off x="2357200" y="4310707"/>
            <a:ext cx="786348"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Spend Data</a:t>
            </a:r>
          </a:p>
        </p:txBody>
      </p:sp>
      <p:sp>
        <p:nvSpPr>
          <p:cNvPr id="152" name="Isosceles Triangle 151"/>
          <p:cNvSpPr/>
          <p:nvPr/>
        </p:nvSpPr>
        <p:spPr bwMode="gray">
          <a:xfrm>
            <a:off x="2351323" y="422055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53" name="TextBox 152"/>
          <p:cNvSpPr txBox="1"/>
          <p:nvPr/>
        </p:nvSpPr>
        <p:spPr>
          <a:xfrm>
            <a:off x="2921824" y="3281096"/>
            <a:ext cx="628778"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Initiate Sourcing Event</a:t>
            </a:r>
          </a:p>
        </p:txBody>
      </p:sp>
      <p:sp>
        <p:nvSpPr>
          <p:cNvPr id="154" name="Isosceles Triangle 153"/>
          <p:cNvSpPr/>
          <p:nvPr/>
        </p:nvSpPr>
        <p:spPr bwMode="gray">
          <a:xfrm rot="5400000">
            <a:off x="2776746" y="3431802"/>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55" name="Isosceles Triangle 154"/>
          <p:cNvSpPr/>
          <p:nvPr/>
        </p:nvSpPr>
        <p:spPr bwMode="gray">
          <a:xfrm rot="5400000">
            <a:off x="3399659" y="343400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56" name="TextBox 155"/>
          <p:cNvSpPr txBox="1"/>
          <p:nvPr/>
        </p:nvSpPr>
        <p:spPr>
          <a:xfrm>
            <a:off x="10299799" y="4317807"/>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Dynamic Discounting</a:t>
            </a:r>
          </a:p>
        </p:txBody>
      </p:sp>
      <p:pic>
        <p:nvPicPr>
          <p:cNvPr id="44" name="Picture 43"/>
          <p:cNvPicPr>
            <a:picLocks noChangeAspect="1"/>
          </p:cNvPicPr>
          <p:nvPr/>
        </p:nvPicPr>
        <p:blipFill>
          <a:blip r:embed="rId2">
            <a:duotone>
              <a:schemeClr val="accent1">
                <a:shade val="45000"/>
                <a:satMod val="135000"/>
              </a:schemeClr>
              <a:prstClr val="white"/>
            </a:duotone>
          </a:blip>
          <a:stretch>
            <a:fillRect/>
          </a:stretch>
        </p:blipFill>
        <p:spPr>
          <a:xfrm>
            <a:off x="571728" y="2068870"/>
            <a:ext cx="254585" cy="254585"/>
          </a:xfrm>
          <a:prstGeom prst="rect">
            <a:avLst/>
          </a:prstGeom>
        </p:spPr>
      </p:pic>
      <p:sp>
        <p:nvSpPr>
          <p:cNvPr id="157" name="TextBox 156"/>
          <p:cNvSpPr txBox="1"/>
          <p:nvPr/>
        </p:nvSpPr>
        <p:spPr>
          <a:xfrm>
            <a:off x="10299799" y="4056221"/>
            <a:ext cx="1450000"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Invoice &amp; Payment Status</a:t>
            </a:r>
          </a:p>
        </p:txBody>
      </p:sp>
      <p:pic>
        <p:nvPicPr>
          <p:cNvPr id="159" name="Picture 1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020" y="1166593"/>
            <a:ext cx="874631" cy="170479"/>
          </a:xfrm>
          <a:prstGeom prst="rect">
            <a:avLst/>
          </a:prstGeom>
        </p:spPr>
      </p:pic>
      <p:sp>
        <p:nvSpPr>
          <p:cNvPr id="114" name="TextBox 113"/>
          <p:cNvSpPr txBox="1"/>
          <p:nvPr/>
        </p:nvSpPr>
        <p:spPr>
          <a:xfrm>
            <a:off x="8224284" y="4403960"/>
            <a:ext cx="37904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SES</a:t>
            </a:r>
          </a:p>
        </p:txBody>
      </p:sp>
      <p:sp>
        <p:nvSpPr>
          <p:cNvPr id="115" name="TextBox 114"/>
          <p:cNvSpPr txBox="1"/>
          <p:nvPr/>
        </p:nvSpPr>
        <p:spPr>
          <a:xfrm>
            <a:off x="10299799" y="3941052"/>
            <a:ext cx="1450000"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Service Entry Sheets</a:t>
            </a:r>
          </a:p>
        </p:txBody>
      </p:sp>
      <p:sp>
        <p:nvSpPr>
          <p:cNvPr id="112" name="TextBox 111"/>
          <p:cNvSpPr txBox="1"/>
          <p:nvPr/>
        </p:nvSpPr>
        <p:spPr>
          <a:xfrm>
            <a:off x="8217635" y="3899085"/>
            <a:ext cx="81778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Budget Check </a:t>
            </a:r>
          </a:p>
        </p:txBody>
      </p:sp>
      <p:sp>
        <p:nvSpPr>
          <p:cNvPr id="122" name="TextBox 121"/>
          <p:cNvSpPr txBox="1"/>
          <p:nvPr/>
        </p:nvSpPr>
        <p:spPr>
          <a:xfrm>
            <a:off x="7995615" y="6283634"/>
            <a:ext cx="519373"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t>
            </a:r>
            <a:r>
              <a:rPr kumimoji="0" lang="en-GB" sz="10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IdM</a:t>
            </a:r>
            <a:endPar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2" name="Rectangle: Rounded Corners 31"/>
          <p:cNvSpPr/>
          <p:nvPr/>
        </p:nvSpPr>
        <p:spPr bwMode="gray">
          <a:xfrm>
            <a:off x="7974257" y="5311488"/>
            <a:ext cx="1864718" cy="177752"/>
          </a:xfrm>
          <a:prstGeom prst="roundRect">
            <a:avLst>
              <a:gd name="adj" fmla="val 50000"/>
            </a:avLst>
          </a:prstGeom>
          <a:solidFill>
            <a:srgbClr val="0091D6"/>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SSO</a:t>
            </a:r>
          </a:p>
        </p:txBody>
      </p:sp>
      <p:sp>
        <p:nvSpPr>
          <p:cNvPr id="137" name="TextBox 136"/>
          <p:cNvSpPr txBox="1"/>
          <p:nvPr/>
        </p:nvSpPr>
        <p:spPr>
          <a:xfrm>
            <a:off x="2709266" y="5976002"/>
            <a:ext cx="654025"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GRC  </a:t>
            </a:r>
          </a:p>
        </p:txBody>
      </p:sp>
      <p:sp>
        <p:nvSpPr>
          <p:cNvPr id="139" name="Rectangle: Rounded Corners 138"/>
          <p:cNvSpPr/>
          <p:nvPr/>
        </p:nvSpPr>
        <p:spPr bwMode="gray">
          <a:xfrm>
            <a:off x="2323038" y="5321317"/>
            <a:ext cx="1350228" cy="176400"/>
          </a:xfrm>
          <a:prstGeom prst="roundRect">
            <a:avLst>
              <a:gd name="adj" fmla="val 50000"/>
            </a:avLst>
          </a:prstGeom>
          <a:solidFill>
            <a:srgbClr val="0091D6"/>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User Provisioning</a:t>
            </a:r>
          </a:p>
        </p:txBody>
      </p:sp>
      <p:sp>
        <p:nvSpPr>
          <p:cNvPr id="141" name="TextBox 140"/>
          <p:cNvSpPr txBox="1"/>
          <p:nvPr/>
        </p:nvSpPr>
        <p:spPr>
          <a:xfrm>
            <a:off x="8522116" y="6283634"/>
            <a:ext cx="93418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MS Active Directory</a:t>
            </a:r>
          </a:p>
        </p:txBody>
      </p:sp>
      <p:sp>
        <p:nvSpPr>
          <p:cNvPr id="158" name="TextBox 157"/>
          <p:cNvSpPr txBox="1"/>
          <p:nvPr/>
        </p:nvSpPr>
        <p:spPr>
          <a:xfrm>
            <a:off x="9379013" y="6283634"/>
            <a:ext cx="507823"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LDAP etc.</a:t>
            </a:r>
          </a:p>
        </p:txBody>
      </p:sp>
      <p:sp>
        <p:nvSpPr>
          <p:cNvPr id="160" name="Rectangle: Rounded Corners 159"/>
          <p:cNvSpPr/>
          <p:nvPr/>
        </p:nvSpPr>
        <p:spPr bwMode="gray">
          <a:xfrm>
            <a:off x="3836659" y="5318724"/>
            <a:ext cx="3926215" cy="189763"/>
          </a:xfrm>
          <a:prstGeom prst="roundRect">
            <a:avLst>
              <a:gd name="adj" fmla="val 50000"/>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Cloud Integration Gateway</a:t>
            </a:r>
          </a:p>
        </p:txBody>
      </p:sp>
      <p:sp>
        <p:nvSpPr>
          <p:cNvPr id="135" name="Rectangle: Rounded Corners 134"/>
          <p:cNvSpPr/>
          <p:nvPr/>
        </p:nvSpPr>
        <p:spPr bwMode="gray">
          <a:xfrm>
            <a:off x="818941" y="5316535"/>
            <a:ext cx="1350228" cy="176400"/>
          </a:xfrm>
          <a:prstGeom prst="roundRect">
            <a:avLst>
              <a:gd name="adj" fmla="val 50000"/>
            </a:avLst>
          </a:prstGeom>
          <a:solidFill>
            <a:srgbClr val="0091D6"/>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Extension API’s</a:t>
            </a:r>
          </a:p>
        </p:txBody>
      </p:sp>
      <p:sp>
        <p:nvSpPr>
          <p:cNvPr id="161" name="TextBox 160"/>
          <p:cNvSpPr txBox="1"/>
          <p:nvPr/>
        </p:nvSpPr>
        <p:spPr>
          <a:xfrm>
            <a:off x="5981379" y="6311037"/>
            <a:ext cx="605323"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OpenText VIM</a:t>
            </a:r>
          </a:p>
        </p:txBody>
      </p:sp>
      <p:sp>
        <p:nvSpPr>
          <p:cNvPr id="162" name="Rectangle: Rounded Corners 161"/>
          <p:cNvSpPr/>
          <p:nvPr/>
        </p:nvSpPr>
        <p:spPr bwMode="gray">
          <a:xfrm>
            <a:off x="10051067" y="5301759"/>
            <a:ext cx="1232529" cy="185342"/>
          </a:xfrm>
          <a:prstGeom prst="roundRect">
            <a:avLst>
              <a:gd name="adj" fmla="val 50000"/>
            </a:avLst>
          </a:prstGeom>
          <a:solidFill>
            <a:srgbClr val="0091D6"/>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Partner API’s</a:t>
            </a:r>
          </a:p>
        </p:txBody>
      </p:sp>
      <p:sp>
        <p:nvSpPr>
          <p:cNvPr id="163" name="TextBox 162"/>
          <p:cNvSpPr txBox="1"/>
          <p:nvPr/>
        </p:nvSpPr>
        <p:spPr>
          <a:xfrm>
            <a:off x="10200287" y="5945203"/>
            <a:ext cx="529531"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Digital Sig.</a:t>
            </a:r>
          </a:p>
        </p:txBody>
      </p:sp>
      <p:sp>
        <p:nvSpPr>
          <p:cNvPr id="164" name="TextBox 163"/>
          <p:cNvSpPr txBox="1"/>
          <p:nvPr/>
        </p:nvSpPr>
        <p:spPr>
          <a:xfrm>
            <a:off x="10595162" y="5955562"/>
            <a:ext cx="63360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Tax Engine</a:t>
            </a:r>
          </a:p>
        </p:txBody>
      </p:sp>
      <p:sp>
        <p:nvSpPr>
          <p:cNvPr id="165" name="TextBox 164">
            <a:extLst>
              <a:ext uri="{FF2B5EF4-FFF2-40B4-BE49-F238E27FC236}">
                <a16:creationId xmlns:a16="http://schemas.microsoft.com/office/drawing/2014/main" id="{88691C18-E713-4C44-A1C9-76759CAF8DC1}"/>
              </a:ext>
            </a:extLst>
          </p:cNvPr>
          <p:cNvSpPr txBox="1"/>
          <p:nvPr/>
        </p:nvSpPr>
        <p:spPr>
          <a:xfrm>
            <a:off x="6795691" y="6328516"/>
            <a:ext cx="68273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Cloud Solutions</a:t>
            </a:r>
          </a:p>
        </p:txBody>
      </p:sp>
      <p:sp>
        <p:nvSpPr>
          <p:cNvPr id="167" name="TextBox 166">
            <a:extLst>
              <a:ext uri="{FF2B5EF4-FFF2-40B4-BE49-F238E27FC236}">
                <a16:creationId xmlns:a16="http://schemas.microsoft.com/office/drawing/2014/main" id="{5D48CD05-5993-4CF3-9AAD-B3F392D50446}"/>
              </a:ext>
            </a:extLst>
          </p:cNvPr>
          <p:cNvSpPr txBox="1"/>
          <p:nvPr/>
        </p:nvSpPr>
        <p:spPr>
          <a:xfrm>
            <a:off x="8176495" y="4033277"/>
            <a:ext cx="93983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*Inventory Check </a:t>
            </a:r>
          </a:p>
        </p:txBody>
      </p:sp>
      <p:sp>
        <p:nvSpPr>
          <p:cNvPr id="168" name="TextBox 167">
            <a:extLst>
              <a:ext uri="{FF2B5EF4-FFF2-40B4-BE49-F238E27FC236}">
                <a16:creationId xmlns:a16="http://schemas.microsoft.com/office/drawing/2014/main" id="{468D0A87-0BC8-49DC-AB57-B18A90B5370B}"/>
              </a:ext>
            </a:extLst>
          </p:cNvPr>
          <p:cNvSpPr txBox="1"/>
          <p:nvPr/>
        </p:nvSpPr>
        <p:spPr>
          <a:xfrm>
            <a:off x="8180620" y="4149714"/>
            <a:ext cx="93983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*Reservations</a:t>
            </a:r>
          </a:p>
        </p:txBody>
      </p:sp>
      <p:sp>
        <p:nvSpPr>
          <p:cNvPr id="169" name="TextBox 168">
            <a:extLst>
              <a:ext uri="{FF2B5EF4-FFF2-40B4-BE49-F238E27FC236}">
                <a16:creationId xmlns:a16="http://schemas.microsoft.com/office/drawing/2014/main" id="{D94B7E91-1E15-4015-8733-ACDA305C39D8}"/>
              </a:ext>
            </a:extLst>
          </p:cNvPr>
          <p:cNvSpPr txBox="1"/>
          <p:nvPr/>
        </p:nvSpPr>
        <p:spPr>
          <a:xfrm>
            <a:off x="11576465" y="6254060"/>
            <a:ext cx="56979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*Planned</a:t>
            </a:r>
          </a:p>
        </p:txBody>
      </p:sp>
      <p:pic>
        <p:nvPicPr>
          <p:cNvPr id="37" name="Picture 36">
            <a:extLst>
              <a:ext uri="{FF2B5EF4-FFF2-40B4-BE49-F238E27FC236}">
                <a16:creationId xmlns:a16="http://schemas.microsoft.com/office/drawing/2014/main" id="{3A1BBC61-8BC0-4D74-9948-B9B18D9F4F3D}"/>
              </a:ext>
            </a:extLst>
          </p:cNvPr>
          <p:cNvPicPr>
            <a:picLocks noChangeAspect="1"/>
          </p:cNvPicPr>
          <p:nvPr/>
        </p:nvPicPr>
        <p:blipFill>
          <a:blip r:embed="rId4"/>
          <a:stretch>
            <a:fillRect/>
          </a:stretch>
        </p:blipFill>
        <p:spPr>
          <a:xfrm>
            <a:off x="4450802" y="1000618"/>
            <a:ext cx="673200" cy="673200"/>
          </a:xfrm>
          <a:prstGeom prst="rect">
            <a:avLst/>
          </a:prstGeom>
        </p:spPr>
      </p:pic>
      <p:pic>
        <p:nvPicPr>
          <p:cNvPr id="170" name="Picture 169">
            <a:extLst>
              <a:ext uri="{FF2B5EF4-FFF2-40B4-BE49-F238E27FC236}">
                <a16:creationId xmlns:a16="http://schemas.microsoft.com/office/drawing/2014/main" id="{A392D11A-8095-40E8-B337-2AEF2CBFC6EC}"/>
              </a:ext>
            </a:extLst>
          </p:cNvPr>
          <p:cNvPicPr>
            <a:picLocks noChangeAspect="1"/>
          </p:cNvPicPr>
          <p:nvPr/>
        </p:nvPicPr>
        <p:blipFill>
          <a:blip r:embed="rId4"/>
          <a:stretch>
            <a:fillRect/>
          </a:stretch>
        </p:blipFill>
        <p:spPr>
          <a:xfrm>
            <a:off x="6475430" y="1007171"/>
            <a:ext cx="673200" cy="673200"/>
          </a:xfrm>
          <a:prstGeom prst="rect">
            <a:avLst/>
          </a:prstGeom>
        </p:spPr>
      </p:pic>
      <p:pic>
        <p:nvPicPr>
          <p:cNvPr id="41" name="Picture 40">
            <a:extLst>
              <a:ext uri="{FF2B5EF4-FFF2-40B4-BE49-F238E27FC236}">
                <a16:creationId xmlns:a16="http://schemas.microsoft.com/office/drawing/2014/main" id="{2D429F6B-22B1-43D5-A3DC-39BDAD7E8456}"/>
              </a:ext>
            </a:extLst>
          </p:cNvPr>
          <p:cNvPicPr>
            <a:picLocks noChangeAspect="1"/>
          </p:cNvPicPr>
          <p:nvPr/>
        </p:nvPicPr>
        <p:blipFill>
          <a:blip r:embed="rId5"/>
          <a:stretch>
            <a:fillRect/>
          </a:stretch>
        </p:blipFill>
        <p:spPr>
          <a:xfrm>
            <a:off x="5155287" y="1368059"/>
            <a:ext cx="1324800" cy="1324800"/>
          </a:xfrm>
          <a:prstGeom prst="rect">
            <a:avLst/>
          </a:prstGeom>
        </p:spPr>
      </p:pic>
      <p:pic>
        <p:nvPicPr>
          <p:cNvPr id="48" name="Picture 47">
            <a:extLst>
              <a:ext uri="{FF2B5EF4-FFF2-40B4-BE49-F238E27FC236}">
                <a16:creationId xmlns:a16="http://schemas.microsoft.com/office/drawing/2014/main" id="{36F7B281-2915-46B3-9B0F-250F613904E7}"/>
              </a:ext>
            </a:extLst>
          </p:cNvPr>
          <p:cNvPicPr>
            <a:picLocks noChangeAspect="1"/>
          </p:cNvPicPr>
          <p:nvPr/>
        </p:nvPicPr>
        <p:blipFill>
          <a:blip r:embed="rId6"/>
          <a:stretch>
            <a:fillRect/>
          </a:stretch>
        </p:blipFill>
        <p:spPr>
          <a:xfrm>
            <a:off x="5864875" y="5516037"/>
            <a:ext cx="820800" cy="820800"/>
          </a:xfrm>
          <a:prstGeom prst="rect">
            <a:avLst/>
          </a:prstGeom>
        </p:spPr>
      </p:pic>
      <p:pic>
        <p:nvPicPr>
          <p:cNvPr id="171" name="Picture 170">
            <a:extLst>
              <a:ext uri="{FF2B5EF4-FFF2-40B4-BE49-F238E27FC236}">
                <a16:creationId xmlns:a16="http://schemas.microsoft.com/office/drawing/2014/main" id="{D01EAF1A-E279-42C9-B786-835BDFB6D4DA}"/>
              </a:ext>
            </a:extLst>
          </p:cNvPr>
          <p:cNvPicPr>
            <a:picLocks noChangeAspect="1"/>
          </p:cNvPicPr>
          <p:nvPr/>
        </p:nvPicPr>
        <p:blipFill>
          <a:blip r:embed="rId6"/>
          <a:stretch>
            <a:fillRect/>
          </a:stretch>
        </p:blipFill>
        <p:spPr>
          <a:xfrm>
            <a:off x="4964226" y="5521787"/>
            <a:ext cx="820800" cy="820800"/>
          </a:xfrm>
          <a:prstGeom prst="rect">
            <a:avLst/>
          </a:prstGeom>
        </p:spPr>
      </p:pic>
      <p:pic>
        <p:nvPicPr>
          <p:cNvPr id="172" name="Picture 171">
            <a:extLst>
              <a:ext uri="{FF2B5EF4-FFF2-40B4-BE49-F238E27FC236}">
                <a16:creationId xmlns:a16="http://schemas.microsoft.com/office/drawing/2014/main" id="{A986A6B8-A0FA-4FF9-B9ED-5890A287C42B}"/>
              </a:ext>
            </a:extLst>
          </p:cNvPr>
          <p:cNvPicPr>
            <a:picLocks noChangeAspect="1"/>
          </p:cNvPicPr>
          <p:nvPr/>
        </p:nvPicPr>
        <p:blipFill>
          <a:blip r:embed="rId6"/>
          <a:stretch>
            <a:fillRect/>
          </a:stretch>
        </p:blipFill>
        <p:spPr>
          <a:xfrm>
            <a:off x="4052339" y="5527348"/>
            <a:ext cx="820800" cy="820800"/>
          </a:xfrm>
          <a:prstGeom prst="rect">
            <a:avLst/>
          </a:prstGeom>
        </p:spPr>
      </p:pic>
      <p:pic>
        <p:nvPicPr>
          <p:cNvPr id="50" name="Picture 49">
            <a:extLst>
              <a:ext uri="{FF2B5EF4-FFF2-40B4-BE49-F238E27FC236}">
                <a16:creationId xmlns:a16="http://schemas.microsoft.com/office/drawing/2014/main" id="{255D7A88-9D87-4D31-9479-925D27A0FCDF}"/>
              </a:ext>
            </a:extLst>
          </p:cNvPr>
          <p:cNvPicPr>
            <a:picLocks noChangeAspect="1"/>
          </p:cNvPicPr>
          <p:nvPr/>
        </p:nvPicPr>
        <p:blipFill>
          <a:blip r:embed="rId7"/>
          <a:stretch>
            <a:fillRect/>
          </a:stretch>
        </p:blipFill>
        <p:spPr>
          <a:xfrm>
            <a:off x="6716203" y="5550008"/>
            <a:ext cx="723600" cy="723600"/>
          </a:xfrm>
          <a:prstGeom prst="rect">
            <a:avLst/>
          </a:prstGeom>
        </p:spPr>
      </p:pic>
      <p:grpSp>
        <p:nvGrpSpPr>
          <p:cNvPr id="54" name="Group 53">
            <a:extLst>
              <a:ext uri="{FF2B5EF4-FFF2-40B4-BE49-F238E27FC236}">
                <a16:creationId xmlns:a16="http://schemas.microsoft.com/office/drawing/2014/main" id="{A03B49B8-0261-4C6A-A06B-B804BF863570}"/>
              </a:ext>
            </a:extLst>
          </p:cNvPr>
          <p:cNvGrpSpPr/>
          <p:nvPr/>
        </p:nvGrpSpPr>
        <p:grpSpPr>
          <a:xfrm>
            <a:off x="7963060" y="5509843"/>
            <a:ext cx="640800" cy="869084"/>
            <a:chOff x="7963060" y="5509843"/>
            <a:chExt cx="640800" cy="869084"/>
          </a:xfrm>
        </p:grpSpPr>
        <p:pic>
          <p:nvPicPr>
            <p:cNvPr id="173" name="Picture 172">
              <a:extLst>
                <a:ext uri="{FF2B5EF4-FFF2-40B4-BE49-F238E27FC236}">
                  <a16:creationId xmlns:a16="http://schemas.microsoft.com/office/drawing/2014/main" id="{EE56F47E-0751-4ABF-9452-806AF593B734}"/>
                </a:ext>
              </a:extLst>
            </p:cNvPr>
            <p:cNvPicPr>
              <a:picLocks noChangeAspect="1"/>
            </p:cNvPicPr>
            <p:nvPr/>
          </p:nvPicPr>
          <p:blipFill>
            <a:blip r:embed="rId8">
              <a:duotone>
                <a:prstClr val="black"/>
                <a:schemeClr val="accent2">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028339" y="5852418"/>
              <a:ext cx="526509" cy="526509"/>
            </a:xfrm>
            <a:prstGeom prst="rect">
              <a:avLst/>
            </a:prstGeom>
          </p:spPr>
        </p:pic>
        <p:pic>
          <p:nvPicPr>
            <p:cNvPr id="53" name="Picture 52">
              <a:extLst>
                <a:ext uri="{FF2B5EF4-FFF2-40B4-BE49-F238E27FC236}">
                  <a16:creationId xmlns:a16="http://schemas.microsoft.com/office/drawing/2014/main" id="{CEB96919-81AD-4904-9B69-6A33EF6684CA}"/>
                </a:ext>
              </a:extLst>
            </p:cNvPr>
            <p:cNvPicPr>
              <a:picLocks noChangeAspect="1"/>
            </p:cNvPicPr>
            <p:nvPr/>
          </p:nvPicPr>
          <p:blipFill>
            <a:blip r:embed="rId10"/>
            <a:stretch>
              <a:fillRect/>
            </a:stretch>
          </p:blipFill>
          <p:spPr>
            <a:xfrm>
              <a:off x="7963060" y="5509843"/>
              <a:ext cx="640800" cy="640800"/>
            </a:xfrm>
            <a:prstGeom prst="rect">
              <a:avLst/>
            </a:prstGeom>
          </p:spPr>
        </p:pic>
      </p:grpSp>
      <p:grpSp>
        <p:nvGrpSpPr>
          <p:cNvPr id="174" name="Group 173">
            <a:extLst>
              <a:ext uri="{FF2B5EF4-FFF2-40B4-BE49-F238E27FC236}">
                <a16:creationId xmlns:a16="http://schemas.microsoft.com/office/drawing/2014/main" id="{C8270572-D637-4689-BE76-9AE83C297E9F}"/>
              </a:ext>
            </a:extLst>
          </p:cNvPr>
          <p:cNvGrpSpPr/>
          <p:nvPr/>
        </p:nvGrpSpPr>
        <p:grpSpPr>
          <a:xfrm>
            <a:off x="8646520" y="5518945"/>
            <a:ext cx="640800" cy="869084"/>
            <a:chOff x="7963060" y="5509843"/>
            <a:chExt cx="640800" cy="869084"/>
          </a:xfrm>
        </p:grpSpPr>
        <p:pic>
          <p:nvPicPr>
            <p:cNvPr id="175" name="Picture 174">
              <a:extLst>
                <a:ext uri="{FF2B5EF4-FFF2-40B4-BE49-F238E27FC236}">
                  <a16:creationId xmlns:a16="http://schemas.microsoft.com/office/drawing/2014/main" id="{F8438357-A684-40FB-A34C-57303EAE3287}"/>
                </a:ext>
              </a:extLst>
            </p:cNvPr>
            <p:cNvPicPr>
              <a:picLocks noChangeAspect="1"/>
            </p:cNvPicPr>
            <p:nvPr/>
          </p:nvPicPr>
          <p:blipFill>
            <a:blip r:embed="rId8">
              <a:duotone>
                <a:prstClr val="black"/>
                <a:schemeClr val="accent2">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028339" y="5852418"/>
              <a:ext cx="526509" cy="526509"/>
            </a:xfrm>
            <a:prstGeom prst="rect">
              <a:avLst/>
            </a:prstGeom>
          </p:spPr>
        </p:pic>
        <p:pic>
          <p:nvPicPr>
            <p:cNvPr id="176" name="Picture 175">
              <a:extLst>
                <a:ext uri="{FF2B5EF4-FFF2-40B4-BE49-F238E27FC236}">
                  <a16:creationId xmlns:a16="http://schemas.microsoft.com/office/drawing/2014/main" id="{8BD437A2-8326-4222-8296-61F8FB414D56}"/>
                </a:ext>
              </a:extLst>
            </p:cNvPr>
            <p:cNvPicPr>
              <a:picLocks noChangeAspect="1"/>
            </p:cNvPicPr>
            <p:nvPr/>
          </p:nvPicPr>
          <p:blipFill>
            <a:blip r:embed="rId10"/>
            <a:stretch>
              <a:fillRect/>
            </a:stretch>
          </p:blipFill>
          <p:spPr>
            <a:xfrm>
              <a:off x="7963060" y="5509843"/>
              <a:ext cx="640800" cy="640800"/>
            </a:xfrm>
            <a:prstGeom prst="rect">
              <a:avLst/>
            </a:prstGeom>
          </p:spPr>
        </p:pic>
      </p:grpSp>
      <p:grpSp>
        <p:nvGrpSpPr>
          <p:cNvPr id="177" name="Group 176">
            <a:extLst>
              <a:ext uri="{FF2B5EF4-FFF2-40B4-BE49-F238E27FC236}">
                <a16:creationId xmlns:a16="http://schemas.microsoft.com/office/drawing/2014/main" id="{CF1409B3-153D-4B6A-9407-B376DD1B365B}"/>
              </a:ext>
            </a:extLst>
          </p:cNvPr>
          <p:cNvGrpSpPr/>
          <p:nvPr/>
        </p:nvGrpSpPr>
        <p:grpSpPr>
          <a:xfrm>
            <a:off x="9311018" y="5520848"/>
            <a:ext cx="640800" cy="869084"/>
            <a:chOff x="7963060" y="5509843"/>
            <a:chExt cx="640800" cy="869084"/>
          </a:xfrm>
        </p:grpSpPr>
        <p:pic>
          <p:nvPicPr>
            <p:cNvPr id="178" name="Picture 177">
              <a:extLst>
                <a:ext uri="{FF2B5EF4-FFF2-40B4-BE49-F238E27FC236}">
                  <a16:creationId xmlns:a16="http://schemas.microsoft.com/office/drawing/2014/main" id="{244CB055-5DDA-4279-ADCB-944C9B7AE14B}"/>
                </a:ext>
              </a:extLst>
            </p:cNvPr>
            <p:cNvPicPr>
              <a:picLocks noChangeAspect="1"/>
            </p:cNvPicPr>
            <p:nvPr/>
          </p:nvPicPr>
          <p:blipFill>
            <a:blip r:embed="rId8">
              <a:duotone>
                <a:prstClr val="black"/>
                <a:schemeClr val="accent2">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028339" y="5852418"/>
              <a:ext cx="526509" cy="526509"/>
            </a:xfrm>
            <a:prstGeom prst="rect">
              <a:avLst/>
            </a:prstGeom>
          </p:spPr>
        </p:pic>
        <p:pic>
          <p:nvPicPr>
            <p:cNvPr id="179" name="Picture 178">
              <a:extLst>
                <a:ext uri="{FF2B5EF4-FFF2-40B4-BE49-F238E27FC236}">
                  <a16:creationId xmlns:a16="http://schemas.microsoft.com/office/drawing/2014/main" id="{8FE6988A-535C-460F-AE2A-0CAB7B0AA2FC}"/>
                </a:ext>
              </a:extLst>
            </p:cNvPr>
            <p:cNvPicPr>
              <a:picLocks noChangeAspect="1"/>
            </p:cNvPicPr>
            <p:nvPr/>
          </p:nvPicPr>
          <p:blipFill>
            <a:blip r:embed="rId10"/>
            <a:stretch>
              <a:fillRect/>
            </a:stretch>
          </p:blipFill>
          <p:spPr>
            <a:xfrm>
              <a:off x="7963060" y="5509843"/>
              <a:ext cx="640800" cy="640800"/>
            </a:xfrm>
            <a:prstGeom prst="rect">
              <a:avLst/>
            </a:prstGeom>
          </p:spPr>
        </p:pic>
      </p:grpSp>
      <p:pic>
        <p:nvPicPr>
          <p:cNvPr id="57" name="Picture 56">
            <a:extLst>
              <a:ext uri="{FF2B5EF4-FFF2-40B4-BE49-F238E27FC236}">
                <a16:creationId xmlns:a16="http://schemas.microsoft.com/office/drawing/2014/main" id="{0CCCCB4C-A095-4A73-AEC5-42824ECCF613}"/>
              </a:ext>
            </a:extLst>
          </p:cNvPr>
          <p:cNvPicPr>
            <a:picLocks noChangeAspect="1"/>
          </p:cNvPicPr>
          <p:nvPr/>
        </p:nvPicPr>
        <p:blipFill>
          <a:blip r:embed="rId11"/>
          <a:stretch>
            <a:fillRect/>
          </a:stretch>
        </p:blipFill>
        <p:spPr>
          <a:xfrm>
            <a:off x="7713136" y="2995199"/>
            <a:ext cx="964800" cy="964800"/>
          </a:xfrm>
          <a:prstGeom prst="rect">
            <a:avLst/>
          </a:prstGeom>
        </p:spPr>
      </p:pic>
      <p:pic>
        <p:nvPicPr>
          <p:cNvPr id="60" name="Picture 59">
            <a:extLst>
              <a:ext uri="{FF2B5EF4-FFF2-40B4-BE49-F238E27FC236}">
                <a16:creationId xmlns:a16="http://schemas.microsoft.com/office/drawing/2014/main" id="{D1414356-046F-4D38-840E-480592D3A164}"/>
              </a:ext>
            </a:extLst>
          </p:cNvPr>
          <p:cNvPicPr>
            <a:picLocks noChangeAspect="1"/>
          </p:cNvPicPr>
          <p:nvPr/>
        </p:nvPicPr>
        <p:blipFill>
          <a:blip r:embed="rId12"/>
          <a:stretch>
            <a:fillRect/>
          </a:stretch>
        </p:blipFill>
        <p:spPr>
          <a:xfrm>
            <a:off x="10272873" y="5561640"/>
            <a:ext cx="403200" cy="403200"/>
          </a:xfrm>
          <a:prstGeom prst="rect">
            <a:avLst/>
          </a:prstGeom>
        </p:spPr>
      </p:pic>
      <p:pic>
        <p:nvPicPr>
          <p:cNvPr id="180" name="Picture 179">
            <a:extLst>
              <a:ext uri="{FF2B5EF4-FFF2-40B4-BE49-F238E27FC236}">
                <a16:creationId xmlns:a16="http://schemas.microsoft.com/office/drawing/2014/main" id="{21339890-1BAF-4F3D-A871-8F69B0C1EA8E}"/>
              </a:ext>
            </a:extLst>
          </p:cNvPr>
          <p:cNvPicPr>
            <a:picLocks noChangeAspect="1"/>
          </p:cNvPicPr>
          <p:nvPr/>
        </p:nvPicPr>
        <p:blipFill>
          <a:blip r:embed="rId4"/>
          <a:stretch>
            <a:fillRect/>
          </a:stretch>
        </p:blipFill>
        <p:spPr>
          <a:xfrm>
            <a:off x="2635758" y="5340938"/>
            <a:ext cx="795600" cy="795600"/>
          </a:xfrm>
          <a:prstGeom prst="rect">
            <a:avLst/>
          </a:prstGeom>
        </p:spPr>
      </p:pic>
      <p:pic>
        <p:nvPicPr>
          <p:cNvPr id="81" name="Picture 80">
            <a:extLst>
              <a:ext uri="{FF2B5EF4-FFF2-40B4-BE49-F238E27FC236}">
                <a16:creationId xmlns:a16="http://schemas.microsoft.com/office/drawing/2014/main" id="{85006A5A-9901-4CDC-ADB5-FFE03E6CD5AE}"/>
              </a:ext>
            </a:extLst>
          </p:cNvPr>
          <p:cNvPicPr>
            <a:picLocks noChangeAspect="1"/>
          </p:cNvPicPr>
          <p:nvPr/>
        </p:nvPicPr>
        <p:blipFill>
          <a:blip r:embed="rId13"/>
          <a:stretch>
            <a:fillRect/>
          </a:stretch>
        </p:blipFill>
        <p:spPr>
          <a:xfrm>
            <a:off x="1314334" y="5509843"/>
            <a:ext cx="511200" cy="511200"/>
          </a:xfrm>
          <a:prstGeom prst="rect">
            <a:avLst/>
          </a:prstGeom>
        </p:spPr>
      </p:pic>
      <p:pic>
        <p:nvPicPr>
          <p:cNvPr id="181" name="Picture 180">
            <a:extLst>
              <a:ext uri="{FF2B5EF4-FFF2-40B4-BE49-F238E27FC236}">
                <a16:creationId xmlns:a16="http://schemas.microsoft.com/office/drawing/2014/main" id="{E9A84D73-03E2-4A30-85B1-CFDB07F1ABEA}"/>
              </a:ext>
            </a:extLst>
          </p:cNvPr>
          <p:cNvPicPr>
            <a:picLocks noChangeAspect="1"/>
          </p:cNvPicPr>
          <p:nvPr/>
        </p:nvPicPr>
        <p:blipFill>
          <a:blip r:embed="rId14">
            <a:duotone>
              <a:srgbClr val="F0AB00">
                <a:shade val="45000"/>
                <a:satMod val="135000"/>
              </a:srgbClr>
              <a:prstClr val="white"/>
            </a:duotone>
            <a:extLst>
              <a:ext uri="{28A0092B-C50C-407E-A947-70E740481C1C}">
                <a14:useLocalDpi xmlns:a14="http://schemas.microsoft.com/office/drawing/2010/main" val="0"/>
              </a:ext>
            </a:extLst>
          </a:blip>
          <a:stretch>
            <a:fillRect/>
          </a:stretch>
        </p:blipFill>
        <p:spPr>
          <a:xfrm>
            <a:off x="3244954" y="5709380"/>
            <a:ext cx="285750" cy="285750"/>
          </a:xfrm>
          <a:prstGeom prst="rect">
            <a:avLst/>
          </a:prstGeom>
        </p:spPr>
      </p:pic>
      <p:pic>
        <p:nvPicPr>
          <p:cNvPr id="83" name="Picture 82">
            <a:extLst>
              <a:ext uri="{FF2B5EF4-FFF2-40B4-BE49-F238E27FC236}">
                <a16:creationId xmlns:a16="http://schemas.microsoft.com/office/drawing/2014/main" id="{9FC32EFC-5200-4A17-B5F3-CF928DAE5BDD}"/>
              </a:ext>
            </a:extLst>
          </p:cNvPr>
          <p:cNvPicPr>
            <a:picLocks noChangeAspect="1"/>
          </p:cNvPicPr>
          <p:nvPr/>
        </p:nvPicPr>
        <p:blipFill>
          <a:blip r:embed="rId15"/>
          <a:stretch>
            <a:fillRect/>
          </a:stretch>
        </p:blipFill>
        <p:spPr>
          <a:xfrm>
            <a:off x="2343574" y="5699087"/>
            <a:ext cx="406800" cy="406800"/>
          </a:xfrm>
          <a:prstGeom prst="rect">
            <a:avLst/>
          </a:prstGeom>
        </p:spPr>
      </p:pic>
      <p:pic>
        <p:nvPicPr>
          <p:cNvPr id="107" name="Picture 106">
            <a:extLst>
              <a:ext uri="{FF2B5EF4-FFF2-40B4-BE49-F238E27FC236}">
                <a16:creationId xmlns:a16="http://schemas.microsoft.com/office/drawing/2014/main" id="{50BAE48B-C81A-4B5D-B20F-D0C58CB3AC5B}"/>
              </a:ext>
            </a:extLst>
          </p:cNvPr>
          <p:cNvPicPr>
            <a:picLocks noChangeAspect="1"/>
          </p:cNvPicPr>
          <p:nvPr/>
        </p:nvPicPr>
        <p:blipFill>
          <a:blip r:embed="rId16"/>
          <a:stretch>
            <a:fillRect/>
          </a:stretch>
        </p:blipFill>
        <p:spPr>
          <a:xfrm>
            <a:off x="10744016" y="3103935"/>
            <a:ext cx="604800" cy="604800"/>
          </a:xfrm>
          <a:prstGeom prst="rect">
            <a:avLst/>
          </a:prstGeom>
        </p:spPr>
      </p:pic>
      <p:pic>
        <p:nvPicPr>
          <p:cNvPr id="120" name="Picture 119">
            <a:extLst>
              <a:ext uri="{FF2B5EF4-FFF2-40B4-BE49-F238E27FC236}">
                <a16:creationId xmlns:a16="http://schemas.microsoft.com/office/drawing/2014/main" id="{3395CAC1-636F-46B7-9EF6-8C2049E781A8}"/>
              </a:ext>
            </a:extLst>
          </p:cNvPr>
          <p:cNvPicPr>
            <a:picLocks noChangeAspect="1"/>
          </p:cNvPicPr>
          <p:nvPr/>
        </p:nvPicPr>
        <p:blipFill>
          <a:blip r:embed="rId17"/>
          <a:stretch>
            <a:fillRect/>
          </a:stretch>
        </p:blipFill>
        <p:spPr>
          <a:xfrm>
            <a:off x="2232033" y="3251899"/>
            <a:ext cx="457960" cy="457960"/>
          </a:xfrm>
          <a:prstGeom prst="rect">
            <a:avLst/>
          </a:prstGeom>
        </p:spPr>
      </p:pic>
      <p:pic>
        <p:nvPicPr>
          <p:cNvPr id="186" name="Picture 185">
            <a:extLst>
              <a:ext uri="{FF2B5EF4-FFF2-40B4-BE49-F238E27FC236}">
                <a16:creationId xmlns:a16="http://schemas.microsoft.com/office/drawing/2014/main" id="{41CB5727-CE9B-4309-BEC8-9DE691F3740E}"/>
              </a:ext>
            </a:extLst>
          </p:cNvPr>
          <p:cNvPicPr>
            <a:picLocks noChangeAspect="1"/>
          </p:cNvPicPr>
          <p:nvPr/>
        </p:nvPicPr>
        <p:blipFill>
          <a:blip r:embed="rId18"/>
          <a:stretch>
            <a:fillRect/>
          </a:stretch>
        </p:blipFill>
        <p:spPr>
          <a:xfrm>
            <a:off x="9771603" y="3141835"/>
            <a:ext cx="446400" cy="446400"/>
          </a:xfrm>
          <a:prstGeom prst="rect">
            <a:avLst/>
          </a:prstGeom>
        </p:spPr>
      </p:pic>
      <p:pic>
        <p:nvPicPr>
          <p:cNvPr id="188" name="Picture 187">
            <a:extLst>
              <a:ext uri="{FF2B5EF4-FFF2-40B4-BE49-F238E27FC236}">
                <a16:creationId xmlns:a16="http://schemas.microsoft.com/office/drawing/2014/main" id="{4CC29BA5-5BBF-4EE7-AB80-C982097A056D}"/>
              </a:ext>
            </a:extLst>
          </p:cNvPr>
          <p:cNvPicPr>
            <a:picLocks noChangeAspect="1"/>
          </p:cNvPicPr>
          <p:nvPr/>
        </p:nvPicPr>
        <p:blipFill>
          <a:blip r:embed="rId19"/>
          <a:stretch>
            <a:fillRect/>
          </a:stretch>
        </p:blipFill>
        <p:spPr>
          <a:xfrm>
            <a:off x="10223406" y="3111435"/>
            <a:ext cx="558000" cy="558000"/>
          </a:xfrm>
          <a:prstGeom prst="rect">
            <a:avLst/>
          </a:prstGeom>
        </p:spPr>
      </p:pic>
      <p:pic>
        <p:nvPicPr>
          <p:cNvPr id="190" name="Picture 189">
            <a:extLst>
              <a:ext uri="{FF2B5EF4-FFF2-40B4-BE49-F238E27FC236}">
                <a16:creationId xmlns:a16="http://schemas.microsoft.com/office/drawing/2014/main" id="{15C5825D-8F14-4DCF-AA2D-53C1B421DDA0}"/>
              </a:ext>
            </a:extLst>
          </p:cNvPr>
          <p:cNvPicPr>
            <a:picLocks noChangeAspect="1"/>
          </p:cNvPicPr>
          <p:nvPr/>
        </p:nvPicPr>
        <p:blipFill>
          <a:blip r:embed="rId20"/>
          <a:stretch>
            <a:fillRect/>
          </a:stretch>
        </p:blipFill>
        <p:spPr>
          <a:xfrm>
            <a:off x="11182814" y="1412924"/>
            <a:ext cx="644400" cy="644400"/>
          </a:xfrm>
          <a:prstGeom prst="rect">
            <a:avLst/>
          </a:prstGeom>
        </p:spPr>
      </p:pic>
      <p:pic>
        <p:nvPicPr>
          <p:cNvPr id="192" name="Picture 191">
            <a:extLst>
              <a:ext uri="{FF2B5EF4-FFF2-40B4-BE49-F238E27FC236}">
                <a16:creationId xmlns:a16="http://schemas.microsoft.com/office/drawing/2014/main" id="{EF98D717-C4FE-4ABC-BF98-D7882554D405}"/>
              </a:ext>
            </a:extLst>
          </p:cNvPr>
          <p:cNvPicPr>
            <a:picLocks noChangeAspect="1"/>
          </p:cNvPicPr>
          <p:nvPr/>
        </p:nvPicPr>
        <p:blipFill>
          <a:blip r:embed="rId21"/>
          <a:stretch>
            <a:fillRect/>
          </a:stretch>
        </p:blipFill>
        <p:spPr>
          <a:xfrm>
            <a:off x="5734129" y="3202140"/>
            <a:ext cx="741600" cy="741600"/>
          </a:xfrm>
          <a:prstGeom prst="rect">
            <a:avLst/>
          </a:prstGeom>
        </p:spPr>
      </p:pic>
      <p:pic>
        <p:nvPicPr>
          <p:cNvPr id="194" name="Picture 193">
            <a:extLst>
              <a:ext uri="{FF2B5EF4-FFF2-40B4-BE49-F238E27FC236}">
                <a16:creationId xmlns:a16="http://schemas.microsoft.com/office/drawing/2014/main" id="{E6708CDA-1A32-4731-B7C7-830CA3F49F66}"/>
              </a:ext>
            </a:extLst>
          </p:cNvPr>
          <p:cNvPicPr>
            <a:picLocks noChangeAspect="1"/>
          </p:cNvPicPr>
          <p:nvPr/>
        </p:nvPicPr>
        <p:blipFill>
          <a:blip r:embed="rId22"/>
          <a:stretch>
            <a:fillRect/>
          </a:stretch>
        </p:blipFill>
        <p:spPr>
          <a:xfrm>
            <a:off x="3754943" y="2989432"/>
            <a:ext cx="605663" cy="605663"/>
          </a:xfrm>
          <a:prstGeom prst="rect">
            <a:avLst/>
          </a:prstGeom>
        </p:spPr>
      </p:pic>
      <p:pic>
        <p:nvPicPr>
          <p:cNvPr id="196" name="Picture 195">
            <a:extLst>
              <a:ext uri="{FF2B5EF4-FFF2-40B4-BE49-F238E27FC236}">
                <a16:creationId xmlns:a16="http://schemas.microsoft.com/office/drawing/2014/main" id="{0ADCC921-1B23-4D9A-8EF8-0D9F992C590A}"/>
              </a:ext>
            </a:extLst>
          </p:cNvPr>
          <p:cNvPicPr>
            <a:picLocks noChangeAspect="1"/>
          </p:cNvPicPr>
          <p:nvPr/>
        </p:nvPicPr>
        <p:blipFill>
          <a:blip r:embed="rId23"/>
          <a:stretch>
            <a:fillRect/>
          </a:stretch>
        </p:blipFill>
        <p:spPr>
          <a:xfrm>
            <a:off x="1885134" y="3263442"/>
            <a:ext cx="410400" cy="410400"/>
          </a:xfrm>
          <a:prstGeom prst="rect">
            <a:avLst/>
          </a:prstGeom>
        </p:spPr>
      </p:pic>
      <p:pic>
        <p:nvPicPr>
          <p:cNvPr id="197" name="Picture 196">
            <a:extLst>
              <a:ext uri="{FF2B5EF4-FFF2-40B4-BE49-F238E27FC236}">
                <a16:creationId xmlns:a16="http://schemas.microsoft.com/office/drawing/2014/main" id="{682F0750-F59A-4CE9-A30B-3B8B09C78B92}"/>
              </a:ext>
            </a:extLst>
          </p:cNvPr>
          <p:cNvPicPr>
            <a:picLocks noChangeAspect="1"/>
          </p:cNvPicPr>
          <p:nvPr/>
        </p:nvPicPr>
        <p:blipFill>
          <a:blip r:embed="rId4"/>
          <a:stretch>
            <a:fillRect/>
          </a:stretch>
        </p:blipFill>
        <p:spPr>
          <a:xfrm>
            <a:off x="729121" y="3042226"/>
            <a:ext cx="673200" cy="673200"/>
          </a:xfrm>
          <a:prstGeom prst="rect">
            <a:avLst/>
          </a:prstGeom>
        </p:spPr>
      </p:pic>
      <p:pic>
        <p:nvPicPr>
          <p:cNvPr id="199" name="Picture 198">
            <a:extLst>
              <a:ext uri="{FF2B5EF4-FFF2-40B4-BE49-F238E27FC236}">
                <a16:creationId xmlns:a16="http://schemas.microsoft.com/office/drawing/2014/main" id="{788DC5EA-A080-4EC5-86DB-66127D0E0C85}"/>
              </a:ext>
            </a:extLst>
          </p:cNvPr>
          <p:cNvPicPr>
            <a:picLocks noChangeAspect="1"/>
          </p:cNvPicPr>
          <p:nvPr/>
        </p:nvPicPr>
        <p:blipFill>
          <a:blip r:embed="rId24"/>
          <a:stretch>
            <a:fillRect/>
          </a:stretch>
        </p:blipFill>
        <p:spPr>
          <a:xfrm>
            <a:off x="501253" y="3251899"/>
            <a:ext cx="309600" cy="309600"/>
          </a:xfrm>
          <a:prstGeom prst="rect">
            <a:avLst/>
          </a:prstGeom>
        </p:spPr>
      </p:pic>
      <p:pic>
        <p:nvPicPr>
          <p:cNvPr id="201" name="Picture 200">
            <a:extLst>
              <a:ext uri="{FF2B5EF4-FFF2-40B4-BE49-F238E27FC236}">
                <a16:creationId xmlns:a16="http://schemas.microsoft.com/office/drawing/2014/main" id="{8A263AEB-402F-4923-9A60-DD06E433CFE3}"/>
              </a:ext>
            </a:extLst>
          </p:cNvPr>
          <p:cNvPicPr>
            <a:picLocks noChangeAspect="1"/>
          </p:cNvPicPr>
          <p:nvPr/>
        </p:nvPicPr>
        <p:blipFill>
          <a:blip r:embed="rId25"/>
          <a:stretch>
            <a:fillRect/>
          </a:stretch>
        </p:blipFill>
        <p:spPr>
          <a:xfrm>
            <a:off x="1193319" y="3132207"/>
            <a:ext cx="468000" cy="468000"/>
          </a:xfrm>
          <a:prstGeom prst="rect">
            <a:avLst/>
          </a:prstGeom>
        </p:spPr>
      </p:pic>
      <p:pic>
        <p:nvPicPr>
          <p:cNvPr id="203" name="Picture 202">
            <a:extLst>
              <a:ext uri="{FF2B5EF4-FFF2-40B4-BE49-F238E27FC236}">
                <a16:creationId xmlns:a16="http://schemas.microsoft.com/office/drawing/2014/main" id="{7CC4AD01-80D8-43DC-BBEF-B6981F162388}"/>
              </a:ext>
            </a:extLst>
          </p:cNvPr>
          <p:cNvPicPr>
            <a:picLocks noChangeAspect="1"/>
          </p:cNvPicPr>
          <p:nvPr/>
        </p:nvPicPr>
        <p:blipFill>
          <a:blip r:embed="rId26"/>
          <a:stretch>
            <a:fillRect/>
          </a:stretch>
        </p:blipFill>
        <p:spPr>
          <a:xfrm>
            <a:off x="10677889" y="5555908"/>
            <a:ext cx="440677" cy="440677"/>
          </a:xfrm>
          <a:prstGeom prst="rect">
            <a:avLst/>
          </a:prstGeom>
        </p:spPr>
      </p:pic>
      <p:sp>
        <p:nvSpPr>
          <p:cNvPr id="140" name="TextBox 139">
            <a:extLst>
              <a:ext uri="{FF2B5EF4-FFF2-40B4-BE49-F238E27FC236}">
                <a16:creationId xmlns:a16="http://schemas.microsoft.com/office/drawing/2014/main" id="{154206E0-EA18-4A84-B5BB-1A5BB04E8064}"/>
              </a:ext>
            </a:extLst>
          </p:cNvPr>
          <p:cNvSpPr txBox="1"/>
          <p:nvPr/>
        </p:nvSpPr>
        <p:spPr>
          <a:xfrm>
            <a:off x="4137154" y="6311037"/>
            <a:ext cx="605323" cy="153888"/>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ECC</a:t>
            </a:r>
          </a:p>
        </p:txBody>
      </p:sp>
      <p:sp>
        <p:nvSpPr>
          <p:cNvPr id="142" name="TextBox 141">
            <a:extLst>
              <a:ext uri="{FF2B5EF4-FFF2-40B4-BE49-F238E27FC236}">
                <a16:creationId xmlns:a16="http://schemas.microsoft.com/office/drawing/2014/main" id="{8BA2841B-D45D-4C49-AB21-A4D590C7757B}"/>
              </a:ext>
            </a:extLst>
          </p:cNvPr>
          <p:cNvSpPr txBox="1"/>
          <p:nvPr/>
        </p:nvSpPr>
        <p:spPr>
          <a:xfrm>
            <a:off x="5045028" y="6301983"/>
            <a:ext cx="605323" cy="153888"/>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S4</a:t>
            </a:r>
          </a:p>
        </p:txBody>
      </p:sp>
    </p:spTree>
    <p:extLst>
      <p:ext uri="{BB962C8B-B14F-4D97-AF65-F5344CB8AC3E}">
        <p14:creationId xmlns:p14="http://schemas.microsoft.com/office/powerpoint/2010/main" val="3903505898"/>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a:extLst>
              <a:ext uri="{FF2B5EF4-FFF2-40B4-BE49-F238E27FC236}">
                <a16:creationId xmlns:a16="http://schemas.microsoft.com/office/drawing/2014/main" id="{21339890-1BAF-4F3D-A871-8F69B0C1EA8E}"/>
              </a:ext>
            </a:extLst>
          </p:cNvPr>
          <p:cNvPicPr>
            <a:picLocks noChangeAspect="1"/>
          </p:cNvPicPr>
          <p:nvPr/>
        </p:nvPicPr>
        <p:blipFill>
          <a:blip r:embed="rId2"/>
          <a:stretch>
            <a:fillRect/>
          </a:stretch>
        </p:blipFill>
        <p:spPr>
          <a:xfrm>
            <a:off x="2635758" y="5340938"/>
            <a:ext cx="795600" cy="795600"/>
          </a:xfrm>
          <a:prstGeom prst="rect">
            <a:avLst/>
          </a:prstGeom>
        </p:spPr>
      </p:pic>
      <p:sp>
        <p:nvSpPr>
          <p:cNvPr id="13" name="Rectangle: Rounded Corners 12"/>
          <p:cNvSpPr/>
          <p:nvPr/>
        </p:nvSpPr>
        <p:spPr bwMode="gray">
          <a:xfrm>
            <a:off x="234893" y="1104868"/>
            <a:ext cx="11660258" cy="4294063"/>
          </a:xfrm>
          <a:prstGeom prst="roundRect">
            <a:avLst>
              <a:gd name="adj" fmla="val 14992"/>
            </a:avLst>
          </a:prstGeom>
          <a:noFill/>
          <a:ln w="38100" algn="ctr">
            <a:solidFill>
              <a:schemeClr val="bg2">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GB" b="0" dirty="0">
                <a:solidFill>
                  <a:schemeClr val="accent1"/>
                </a:solidFill>
              </a:rPr>
              <a:t>SAP Ariba </a:t>
            </a:r>
            <a:r>
              <a:rPr lang="en-GB" b="0" dirty="0"/>
              <a:t>Supported Processes for non-SAP</a:t>
            </a:r>
          </a:p>
        </p:txBody>
      </p:sp>
      <p:sp>
        <p:nvSpPr>
          <p:cNvPr id="7" name="TextBox 6"/>
          <p:cNvSpPr txBox="1"/>
          <p:nvPr/>
        </p:nvSpPr>
        <p:spPr>
          <a:xfrm>
            <a:off x="3194712" y="2761640"/>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Sourcing</a:t>
            </a:r>
          </a:p>
        </p:txBody>
      </p:sp>
      <p:sp>
        <p:nvSpPr>
          <p:cNvPr id="8" name="TextBox 7"/>
          <p:cNvSpPr txBox="1"/>
          <p:nvPr/>
        </p:nvSpPr>
        <p:spPr>
          <a:xfrm>
            <a:off x="5202236" y="2761640"/>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Contract Management</a:t>
            </a:r>
          </a:p>
        </p:txBody>
      </p:sp>
      <p:sp>
        <p:nvSpPr>
          <p:cNvPr id="9" name="TextBox 8"/>
          <p:cNvSpPr txBox="1"/>
          <p:nvPr/>
        </p:nvSpPr>
        <p:spPr>
          <a:xfrm>
            <a:off x="390835" y="2788032"/>
            <a:ext cx="1389200"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SLP &amp; Risk</a:t>
            </a:r>
          </a:p>
        </p:txBody>
      </p:sp>
      <p:sp>
        <p:nvSpPr>
          <p:cNvPr id="11" name="TextBox 10"/>
          <p:cNvSpPr txBox="1"/>
          <p:nvPr/>
        </p:nvSpPr>
        <p:spPr>
          <a:xfrm>
            <a:off x="7399957" y="2737555"/>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Buying &amp; Invoice Management</a:t>
            </a:r>
          </a:p>
        </p:txBody>
      </p:sp>
      <p:sp>
        <p:nvSpPr>
          <p:cNvPr id="12" name="TextBox 11"/>
          <p:cNvSpPr txBox="1"/>
          <p:nvPr/>
        </p:nvSpPr>
        <p:spPr>
          <a:xfrm>
            <a:off x="9714626" y="2284624"/>
            <a:ext cx="1500855" cy="923330"/>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Commerce Automation &amp; Supply Chain Collaboration</a:t>
            </a:r>
          </a:p>
        </p:txBody>
      </p:sp>
      <p:cxnSp>
        <p:nvCxnSpPr>
          <p:cNvPr id="25" name="Connector: Elbow 24"/>
          <p:cNvCxnSpPr/>
          <p:nvPr/>
        </p:nvCxnSpPr>
        <p:spPr>
          <a:xfrm flipV="1">
            <a:off x="1032635" y="2017884"/>
            <a:ext cx="2988000" cy="756000"/>
          </a:xfrm>
          <a:prstGeom prst="bentConnector3">
            <a:avLst>
              <a:gd name="adj1" fmla="val 43"/>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nector: Elbow 26"/>
          <p:cNvCxnSpPr>
            <a:cxnSpLocks/>
            <a:stCxn id="7" idx="0"/>
          </p:cNvCxnSpPr>
          <p:nvPr/>
        </p:nvCxnSpPr>
        <p:spPr>
          <a:xfrm rot="5400000" flipH="1" flipV="1">
            <a:off x="4229855" y="1809023"/>
            <a:ext cx="741800" cy="116343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11" idx="0"/>
          </p:cNvCxnSpPr>
          <p:nvPr/>
        </p:nvCxnSpPr>
        <p:spPr>
          <a:xfrm rot="16200000" flipV="1">
            <a:off x="7342314" y="1855585"/>
            <a:ext cx="717715" cy="104622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or: Elbow 32"/>
          <p:cNvCxnSpPr>
            <a:cxnSpLocks/>
            <a:stCxn id="12" idx="0"/>
          </p:cNvCxnSpPr>
          <p:nvPr/>
        </p:nvCxnSpPr>
        <p:spPr>
          <a:xfrm rot="16200000" flipV="1">
            <a:off x="8353604" y="173174"/>
            <a:ext cx="264784" cy="3958116"/>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8" idx="0"/>
          </p:cNvCxnSpPr>
          <p:nvPr/>
        </p:nvCxnSpPr>
        <p:spPr>
          <a:xfrm rot="16200000" flipV="1">
            <a:off x="5794424" y="2529501"/>
            <a:ext cx="291312" cy="172965"/>
          </a:xfrm>
          <a:prstGeom prst="bentConnector3">
            <a:avLst>
              <a:gd name="adj1"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nector: Elbow 44"/>
          <p:cNvCxnSpPr/>
          <p:nvPr/>
        </p:nvCxnSpPr>
        <p:spPr>
          <a:xfrm rot="16200000" flipH="1">
            <a:off x="3957110" y="3773108"/>
            <a:ext cx="1692000" cy="1224000"/>
          </a:xfrm>
          <a:prstGeom prst="bentConnector3">
            <a:avLst>
              <a:gd name="adj1" fmla="val 4551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Connector: Elbow 45"/>
          <p:cNvCxnSpPr/>
          <p:nvPr/>
        </p:nvCxnSpPr>
        <p:spPr>
          <a:xfrm rot="5400000">
            <a:off x="5238795" y="4388181"/>
            <a:ext cx="1296000" cy="396000"/>
          </a:xfrm>
          <a:prstGeom prst="bentConnector3">
            <a:avLst>
              <a:gd name="adj1" fmla="val 16887"/>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Connector: Elbow 50"/>
          <p:cNvCxnSpPr/>
          <p:nvPr/>
        </p:nvCxnSpPr>
        <p:spPr>
          <a:xfrm rot="5400000">
            <a:off x="6679350" y="3755108"/>
            <a:ext cx="1404000" cy="1548000"/>
          </a:xfrm>
          <a:prstGeom prst="bentConnector3">
            <a:avLst>
              <a:gd name="adj1" fmla="val 5650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Connector: Elbow 54"/>
          <p:cNvCxnSpPr/>
          <p:nvPr/>
        </p:nvCxnSpPr>
        <p:spPr>
          <a:xfrm rot="5400000">
            <a:off x="8002190" y="3035108"/>
            <a:ext cx="1476000" cy="2916000"/>
          </a:xfrm>
          <a:prstGeom prst="bentConnector3">
            <a:avLst>
              <a:gd name="adj1" fmla="val 9189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nector: Elbow 57"/>
          <p:cNvCxnSpPr/>
          <p:nvPr/>
        </p:nvCxnSpPr>
        <p:spPr>
          <a:xfrm rot="16200000" flipH="1">
            <a:off x="2875395" y="3161108"/>
            <a:ext cx="1512000" cy="2628000"/>
          </a:xfrm>
          <a:prstGeom prst="bentConnector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958898" y="1287953"/>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Ariba Network</a:t>
            </a:r>
          </a:p>
        </p:txBody>
      </p:sp>
      <p:sp>
        <p:nvSpPr>
          <p:cNvPr id="64" name="Isosceles Triangle 63"/>
          <p:cNvSpPr/>
          <p:nvPr/>
        </p:nvSpPr>
        <p:spPr bwMode="gray">
          <a:xfrm>
            <a:off x="8024543" y="3838946"/>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5" name="Isosceles Triangle 64"/>
          <p:cNvSpPr/>
          <p:nvPr/>
        </p:nvSpPr>
        <p:spPr bwMode="gray">
          <a:xfrm rot="10800000">
            <a:off x="8209845" y="483358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6" name="TextBox 65"/>
          <p:cNvSpPr txBox="1"/>
          <p:nvPr/>
        </p:nvSpPr>
        <p:spPr>
          <a:xfrm>
            <a:off x="7282191" y="3938204"/>
            <a:ext cx="849148" cy="5539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Master Data Inventory     SES Response Remittance Adv.</a:t>
            </a:r>
          </a:p>
        </p:txBody>
      </p:sp>
      <p:sp>
        <p:nvSpPr>
          <p:cNvPr id="67" name="TextBox 66"/>
          <p:cNvSpPr txBox="1"/>
          <p:nvPr/>
        </p:nvSpPr>
        <p:spPr>
          <a:xfrm>
            <a:off x="8224284" y="4275541"/>
            <a:ext cx="63415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 (Copy)</a:t>
            </a:r>
          </a:p>
        </p:txBody>
      </p:sp>
      <p:sp>
        <p:nvSpPr>
          <p:cNvPr id="68" name="Isosceles Triangle 67"/>
          <p:cNvSpPr/>
          <p:nvPr/>
        </p:nvSpPr>
        <p:spPr bwMode="gray">
          <a:xfrm>
            <a:off x="8073640" y="212932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9" name="Isosceles Triangle 68"/>
          <p:cNvSpPr/>
          <p:nvPr/>
        </p:nvSpPr>
        <p:spPr bwMode="gray">
          <a:xfrm rot="10800000">
            <a:off x="8283138" y="236822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0" name="TextBox 69"/>
          <p:cNvSpPr txBox="1"/>
          <p:nvPr/>
        </p:nvSpPr>
        <p:spPr>
          <a:xfrm>
            <a:off x="8275277" y="2071744"/>
            <a:ext cx="1697863"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Catalogues, Order Confirmation, Ship Note, Invoice, SES</a:t>
            </a:r>
          </a:p>
        </p:txBody>
      </p:sp>
      <p:sp>
        <p:nvSpPr>
          <p:cNvPr id="71" name="TextBox 70"/>
          <p:cNvSpPr txBox="1"/>
          <p:nvPr/>
        </p:nvSpPr>
        <p:spPr>
          <a:xfrm>
            <a:off x="6975685" y="2241020"/>
            <a:ext cx="1206016" cy="4154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 Service PO, Receipt, Invoice Status, Rem. Advice, </a:t>
            </a:r>
          </a:p>
        </p:txBody>
      </p:sp>
      <p:sp>
        <p:nvSpPr>
          <p:cNvPr id="72" name="Isosceles Triangle 71"/>
          <p:cNvSpPr/>
          <p:nvPr/>
        </p:nvSpPr>
        <p:spPr bwMode="gray">
          <a:xfrm rot="10800000">
            <a:off x="6134874" y="395789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4" name="TextBox 73"/>
          <p:cNvSpPr txBox="1"/>
          <p:nvPr/>
        </p:nvSpPr>
        <p:spPr>
          <a:xfrm>
            <a:off x="6275275" y="3922068"/>
            <a:ext cx="759541"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Outline Agreement</a:t>
            </a:r>
          </a:p>
        </p:txBody>
      </p:sp>
      <p:sp>
        <p:nvSpPr>
          <p:cNvPr id="75" name="TextBox 74"/>
          <p:cNvSpPr txBox="1"/>
          <p:nvPr/>
        </p:nvSpPr>
        <p:spPr>
          <a:xfrm>
            <a:off x="3340978" y="3700264"/>
            <a:ext cx="815489" cy="276999"/>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Material Master &amp; BOM</a:t>
            </a:r>
          </a:p>
        </p:txBody>
      </p:sp>
      <p:sp>
        <p:nvSpPr>
          <p:cNvPr id="76" name="Isosceles Triangle 75"/>
          <p:cNvSpPr/>
          <p:nvPr/>
        </p:nvSpPr>
        <p:spPr bwMode="gray">
          <a:xfrm>
            <a:off x="4058112" y="3617917"/>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7" name="TextBox 76"/>
          <p:cNvSpPr txBox="1"/>
          <p:nvPr/>
        </p:nvSpPr>
        <p:spPr>
          <a:xfrm>
            <a:off x="4251549" y="3759927"/>
            <a:ext cx="734592"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 PIR &amp; Outline Agreement</a:t>
            </a:r>
          </a:p>
        </p:txBody>
      </p:sp>
      <p:sp>
        <p:nvSpPr>
          <p:cNvPr id="78" name="Isosceles Triangle 77"/>
          <p:cNvSpPr/>
          <p:nvPr/>
        </p:nvSpPr>
        <p:spPr bwMode="gray">
          <a:xfrm rot="10800000">
            <a:off x="4249989" y="421296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9" name="TextBox 78"/>
          <p:cNvSpPr txBox="1"/>
          <p:nvPr/>
        </p:nvSpPr>
        <p:spPr>
          <a:xfrm>
            <a:off x="4953575" y="3328984"/>
            <a:ext cx="709976" cy="276999"/>
          </a:xfrm>
          <a:prstGeom prst="rect">
            <a:avLst/>
          </a:prstGeom>
          <a:noFill/>
          <a:ln>
            <a:noFill/>
          </a:ln>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 Contract</a:t>
            </a:r>
          </a:p>
        </p:txBody>
      </p:sp>
      <p:sp>
        <p:nvSpPr>
          <p:cNvPr id="80" name="TextBox 79"/>
          <p:cNvSpPr txBox="1"/>
          <p:nvPr/>
        </p:nvSpPr>
        <p:spPr>
          <a:xfrm>
            <a:off x="6787003" y="3349104"/>
            <a:ext cx="737363"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 Catalogue from Contract</a:t>
            </a:r>
          </a:p>
        </p:txBody>
      </p:sp>
      <p:sp>
        <p:nvSpPr>
          <p:cNvPr id="84" name="Isosceles Triangle 83"/>
          <p:cNvSpPr/>
          <p:nvPr/>
        </p:nvSpPr>
        <p:spPr bwMode="gray">
          <a:xfrm rot="5400000">
            <a:off x="4829628" y="337214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85" name="Isosceles Triangle 84"/>
          <p:cNvSpPr/>
          <p:nvPr/>
        </p:nvSpPr>
        <p:spPr bwMode="gray">
          <a:xfrm rot="5400000">
            <a:off x="6663935" y="338122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86" name="TextBox 85"/>
          <p:cNvSpPr txBox="1"/>
          <p:nvPr/>
        </p:nvSpPr>
        <p:spPr>
          <a:xfrm>
            <a:off x="1143926" y="4033277"/>
            <a:ext cx="902751"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Bi-directional Supplier data</a:t>
            </a:r>
          </a:p>
        </p:txBody>
      </p:sp>
      <p:sp>
        <p:nvSpPr>
          <p:cNvPr id="87" name="Isosceles Triangle 86"/>
          <p:cNvSpPr/>
          <p:nvPr/>
        </p:nvSpPr>
        <p:spPr bwMode="gray">
          <a:xfrm rot="10800000">
            <a:off x="1213138" y="3938181"/>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88" name="Isosceles Triangle 87"/>
          <p:cNvSpPr/>
          <p:nvPr/>
        </p:nvSpPr>
        <p:spPr bwMode="gray">
          <a:xfrm>
            <a:off x="1112925" y="384672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89" name="TextBox 88"/>
          <p:cNvSpPr txBox="1"/>
          <p:nvPr/>
        </p:nvSpPr>
        <p:spPr>
          <a:xfrm>
            <a:off x="3108769" y="2159960"/>
            <a:ext cx="826127" cy="5539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Invite supplier to Sourcing Event / e-auction</a:t>
            </a:r>
          </a:p>
        </p:txBody>
      </p:sp>
      <p:sp>
        <p:nvSpPr>
          <p:cNvPr id="90" name="Isosceles Triangle 89"/>
          <p:cNvSpPr/>
          <p:nvPr/>
        </p:nvSpPr>
        <p:spPr bwMode="gray">
          <a:xfrm>
            <a:off x="3851868" y="207761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91" name="TextBox 90"/>
          <p:cNvSpPr txBox="1"/>
          <p:nvPr/>
        </p:nvSpPr>
        <p:spPr>
          <a:xfrm>
            <a:off x="3954287" y="2169817"/>
            <a:ext cx="107929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Award Business</a:t>
            </a:r>
          </a:p>
        </p:txBody>
      </p:sp>
      <p:sp>
        <p:nvSpPr>
          <p:cNvPr id="92" name="Isosceles Triangle 91"/>
          <p:cNvSpPr/>
          <p:nvPr/>
        </p:nvSpPr>
        <p:spPr bwMode="gray">
          <a:xfrm>
            <a:off x="4083154" y="206223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93" name="TextBox 92"/>
          <p:cNvSpPr txBox="1"/>
          <p:nvPr/>
        </p:nvSpPr>
        <p:spPr>
          <a:xfrm>
            <a:off x="10299799" y="3820653"/>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 to Invoice</a:t>
            </a:r>
          </a:p>
        </p:txBody>
      </p:sp>
      <p:sp>
        <p:nvSpPr>
          <p:cNvPr id="94" name="TextBox 93"/>
          <p:cNvSpPr txBox="1"/>
          <p:nvPr/>
        </p:nvSpPr>
        <p:spPr>
          <a:xfrm>
            <a:off x="10299799" y="4187014"/>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Schedules / Call-offs</a:t>
            </a:r>
          </a:p>
        </p:txBody>
      </p:sp>
      <p:sp>
        <p:nvSpPr>
          <p:cNvPr id="95" name="TextBox 94"/>
          <p:cNvSpPr txBox="1"/>
          <p:nvPr/>
        </p:nvSpPr>
        <p:spPr>
          <a:xfrm>
            <a:off x="10299799" y="4448600"/>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Consignments</a:t>
            </a:r>
          </a:p>
        </p:txBody>
      </p:sp>
      <p:sp>
        <p:nvSpPr>
          <p:cNvPr id="96" name="TextBox 95"/>
          <p:cNvSpPr txBox="1"/>
          <p:nvPr/>
        </p:nvSpPr>
        <p:spPr>
          <a:xfrm>
            <a:off x="203608" y="2432774"/>
            <a:ext cx="786348" cy="138499"/>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Invite supplier</a:t>
            </a:r>
          </a:p>
        </p:txBody>
      </p:sp>
      <p:sp>
        <p:nvSpPr>
          <p:cNvPr id="97" name="Isosceles Triangle 96"/>
          <p:cNvSpPr/>
          <p:nvPr/>
        </p:nvSpPr>
        <p:spPr bwMode="gray">
          <a:xfrm>
            <a:off x="636262" y="2357318"/>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98" name="TextBox 97"/>
          <p:cNvSpPr txBox="1"/>
          <p:nvPr/>
        </p:nvSpPr>
        <p:spPr>
          <a:xfrm>
            <a:off x="1087928" y="2063926"/>
            <a:ext cx="772833"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Supplier Qualification and data sync</a:t>
            </a:r>
          </a:p>
        </p:txBody>
      </p:sp>
      <p:sp>
        <p:nvSpPr>
          <p:cNvPr id="99" name="Isosceles Triangle 98"/>
          <p:cNvSpPr/>
          <p:nvPr/>
        </p:nvSpPr>
        <p:spPr bwMode="gray">
          <a:xfrm>
            <a:off x="1078025" y="2516247"/>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00" name="Isosceles Triangle 99"/>
          <p:cNvSpPr/>
          <p:nvPr/>
        </p:nvSpPr>
        <p:spPr bwMode="gray">
          <a:xfrm rot="10800000">
            <a:off x="1078025" y="2605521"/>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01" name="TextBox 100"/>
          <p:cNvSpPr txBox="1"/>
          <p:nvPr/>
        </p:nvSpPr>
        <p:spPr>
          <a:xfrm>
            <a:off x="10299799" y="4579393"/>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Sub-Contracting</a:t>
            </a:r>
          </a:p>
        </p:txBody>
      </p:sp>
      <p:sp>
        <p:nvSpPr>
          <p:cNvPr id="102" name="TextBox 101"/>
          <p:cNvSpPr txBox="1"/>
          <p:nvPr/>
        </p:nvSpPr>
        <p:spPr>
          <a:xfrm>
            <a:off x="10299799" y="4710186"/>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Quality Assurance</a:t>
            </a:r>
          </a:p>
        </p:txBody>
      </p:sp>
      <p:sp>
        <p:nvSpPr>
          <p:cNvPr id="103" name="TextBox 102"/>
          <p:cNvSpPr txBox="1"/>
          <p:nvPr/>
        </p:nvSpPr>
        <p:spPr>
          <a:xfrm>
            <a:off x="10299799" y="4840979"/>
            <a:ext cx="1660577"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Supplier Managed Inventory</a:t>
            </a:r>
          </a:p>
        </p:txBody>
      </p:sp>
      <p:sp>
        <p:nvSpPr>
          <p:cNvPr id="104" name="Isosceles Triangle 103"/>
          <p:cNvSpPr/>
          <p:nvPr/>
        </p:nvSpPr>
        <p:spPr bwMode="gray">
          <a:xfrm>
            <a:off x="10239049" y="3699828"/>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05" name="Isosceles Triangle 104"/>
          <p:cNvSpPr/>
          <p:nvPr/>
        </p:nvSpPr>
        <p:spPr bwMode="gray">
          <a:xfrm rot="10800000">
            <a:off x="10366473" y="371879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09" name="Isosceles Triangle 108"/>
          <p:cNvSpPr/>
          <p:nvPr/>
        </p:nvSpPr>
        <p:spPr bwMode="gray">
          <a:xfrm rot="5400000">
            <a:off x="5321006" y="335711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0" name="Isosceles Triangle 109"/>
          <p:cNvSpPr/>
          <p:nvPr/>
        </p:nvSpPr>
        <p:spPr bwMode="gray">
          <a:xfrm rot="5400000">
            <a:off x="5448010" y="335885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1" name="Isosceles Triangle 110"/>
          <p:cNvSpPr/>
          <p:nvPr/>
        </p:nvSpPr>
        <p:spPr bwMode="gray">
          <a:xfrm rot="5400000">
            <a:off x="5575013" y="336063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7" name="Isosceles Triangle 116"/>
          <p:cNvSpPr/>
          <p:nvPr/>
        </p:nvSpPr>
        <p:spPr bwMode="gray">
          <a:xfrm rot="5400000">
            <a:off x="7187780" y="338000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8" name="Isosceles Triangle 117"/>
          <p:cNvSpPr/>
          <p:nvPr/>
        </p:nvSpPr>
        <p:spPr bwMode="gray">
          <a:xfrm rot="5400000">
            <a:off x="7314784" y="338173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19" name="Isosceles Triangle 118"/>
          <p:cNvSpPr/>
          <p:nvPr/>
        </p:nvSpPr>
        <p:spPr bwMode="gray">
          <a:xfrm rot="5400000">
            <a:off x="7441787" y="338351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23" name="TextBox 122"/>
          <p:cNvSpPr txBox="1"/>
          <p:nvPr/>
        </p:nvSpPr>
        <p:spPr>
          <a:xfrm>
            <a:off x="6072938" y="2549269"/>
            <a:ext cx="64032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Negotiate </a:t>
            </a:r>
          </a:p>
        </p:txBody>
      </p:sp>
      <p:sp>
        <p:nvSpPr>
          <p:cNvPr id="124" name="TextBox 123"/>
          <p:cNvSpPr txBox="1"/>
          <p:nvPr/>
        </p:nvSpPr>
        <p:spPr>
          <a:xfrm>
            <a:off x="4259117" y="1550460"/>
            <a:ext cx="107929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Trading Partners</a:t>
            </a:r>
          </a:p>
        </p:txBody>
      </p:sp>
      <p:sp>
        <p:nvSpPr>
          <p:cNvPr id="125" name="TextBox 124"/>
          <p:cNvSpPr txBox="1"/>
          <p:nvPr/>
        </p:nvSpPr>
        <p:spPr>
          <a:xfrm>
            <a:off x="6148119" y="1527623"/>
            <a:ext cx="1290388"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Trading Partners</a:t>
            </a:r>
          </a:p>
        </p:txBody>
      </p:sp>
      <p:cxnSp>
        <p:nvCxnSpPr>
          <p:cNvPr id="128" name="Connector: Elbow 127"/>
          <p:cNvCxnSpPr/>
          <p:nvPr/>
        </p:nvCxnSpPr>
        <p:spPr>
          <a:xfrm flipV="1">
            <a:off x="11106423" y="2013344"/>
            <a:ext cx="432000" cy="612000"/>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Isosceles Triangle 128"/>
          <p:cNvSpPr/>
          <p:nvPr/>
        </p:nvSpPr>
        <p:spPr bwMode="gray">
          <a:xfrm>
            <a:off x="11298583" y="205732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30" name="TextBox 129"/>
          <p:cNvSpPr txBox="1"/>
          <p:nvPr/>
        </p:nvSpPr>
        <p:spPr>
          <a:xfrm>
            <a:off x="10933801" y="2156112"/>
            <a:ext cx="642257"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Payments</a:t>
            </a:r>
          </a:p>
        </p:txBody>
      </p:sp>
      <p:sp>
        <p:nvSpPr>
          <p:cNvPr id="131" name="TextBox 130"/>
          <p:cNvSpPr txBox="1"/>
          <p:nvPr/>
        </p:nvSpPr>
        <p:spPr>
          <a:xfrm>
            <a:off x="11310276" y="1316439"/>
            <a:ext cx="35547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Bank</a:t>
            </a:r>
          </a:p>
        </p:txBody>
      </p:sp>
      <p:sp>
        <p:nvSpPr>
          <p:cNvPr id="132" name="TextBox 131"/>
          <p:cNvSpPr txBox="1"/>
          <p:nvPr/>
        </p:nvSpPr>
        <p:spPr>
          <a:xfrm>
            <a:off x="10299799" y="4971769"/>
            <a:ext cx="1321428"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Supply Chain Finance</a:t>
            </a:r>
          </a:p>
        </p:txBody>
      </p:sp>
      <p:sp>
        <p:nvSpPr>
          <p:cNvPr id="133" name="TextBox 132"/>
          <p:cNvSpPr txBox="1"/>
          <p:nvPr/>
        </p:nvSpPr>
        <p:spPr>
          <a:xfrm>
            <a:off x="8224284" y="4532379"/>
            <a:ext cx="86602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Receipt (Copy)</a:t>
            </a:r>
          </a:p>
        </p:txBody>
      </p:sp>
      <p:sp>
        <p:nvSpPr>
          <p:cNvPr id="134" name="TextBox 133"/>
          <p:cNvSpPr txBox="1"/>
          <p:nvPr/>
        </p:nvSpPr>
        <p:spPr>
          <a:xfrm>
            <a:off x="8224284" y="4660799"/>
            <a:ext cx="539933"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OK-to-Pay</a:t>
            </a:r>
          </a:p>
        </p:txBody>
      </p:sp>
      <p:cxnSp>
        <p:nvCxnSpPr>
          <p:cNvPr id="113" name="Connector: Elbow 112"/>
          <p:cNvCxnSpPr/>
          <p:nvPr/>
        </p:nvCxnSpPr>
        <p:spPr>
          <a:xfrm rot="16200000" flipH="1">
            <a:off x="1936095" y="2718802"/>
            <a:ext cx="1656000" cy="3348000"/>
          </a:xfrm>
          <a:prstGeom prst="bentConnector3">
            <a:avLst>
              <a:gd name="adj1" fmla="val 64888"/>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732704" y="2778926"/>
            <a:ext cx="1172136"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Spend Analysis</a:t>
            </a:r>
          </a:p>
        </p:txBody>
      </p:sp>
      <p:sp>
        <p:nvSpPr>
          <p:cNvPr id="151" name="TextBox 150"/>
          <p:cNvSpPr txBox="1"/>
          <p:nvPr/>
        </p:nvSpPr>
        <p:spPr>
          <a:xfrm>
            <a:off x="2357200" y="4310707"/>
            <a:ext cx="786348"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Spend Data</a:t>
            </a:r>
          </a:p>
        </p:txBody>
      </p:sp>
      <p:sp>
        <p:nvSpPr>
          <p:cNvPr id="152" name="Isosceles Triangle 151"/>
          <p:cNvSpPr/>
          <p:nvPr/>
        </p:nvSpPr>
        <p:spPr bwMode="gray">
          <a:xfrm>
            <a:off x="2351323" y="422055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53" name="TextBox 152"/>
          <p:cNvSpPr txBox="1"/>
          <p:nvPr/>
        </p:nvSpPr>
        <p:spPr>
          <a:xfrm>
            <a:off x="2921824" y="3281096"/>
            <a:ext cx="628778"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Initiate Sourcing Event</a:t>
            </a:r>
          </a:p>
        </p:txBody>
      </p:sp>
      <p:sp>
        <p:nvSpPr>
          <p:cNvPr id="154" name="Isosceles Triangle 153"/>
          <p:cNvSpPr/>
          <p:nvPr/>
        </p:nvSpPr>
        <p:spPr bwMode="gray">
          <a:xfrm rot="5400000">
            <a:off x="2776746" y="3431802"/>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55" name="Isosceles Triangle 154"/>
          <p:cNvSpPr/>
          <p:nvPr/>
        </p:nvSpPr>
        <p:spPr bwMode="gray">
          <a:xfrm rot="5400000">
            <a:off x="3399659" y="343400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156" name="TextBox 155"/>
          <p:cNvSpPr txBox="1"/>
          <p:nvPr/>
        </p:nvSpPr>
        <p:spPr>
          <a:xfrm>
            <a:off x="10299799" y="4317807"/>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Dynamic Discounting</a:t>
            </a:r>
          </a:p>
        </p:txBody>
      </p:sp>
      <p:pic>
        <p:nvPicPr>
          <p:cNvPr id="44" name="Picture 43"/>
          <p:cNvPicPr>
            <a:picLocks noChangeAspect="1"/>
          </p:cNvPicPr>
          <p:nvPr/>
        </p:nvPicPr>
        <p:blipFill>
          <a:blip r:embed="rId3">
            <a:duotone>
              <a:schemeClr val="accent1">
                <a:shade val="45000"/>
                <a:satMod val="135000"/>
              </a:schemeClr>
              <a:prstClr val="white"/>
            </a:duotone>
          </a:blip>
          <a:stretch>
            <a:fillRect/>
          </a:stretch>
        </p:blipFill>
        <p:spPr>
          <a:xfrm>
            <a:off x="571728" y="2068870"/>
            <a:ext cx="254585" cy="254585"/>
          </a:xfrm>
          <a:prstGeom prst="rect">
            <a:avLst/>
          </a:prstGeom>
        </p:spPr>
      </p:pic>
      <p:sp>
        <p:nvSpPr>
          <p:cNvPr id="157" name="TextBox 156"/>
          <p:cNvSpPr txBox="1"/>
          <p:nvPr/>
        </p:nvSpPr>
        <p:spPr>
          <a:xfrm>
            <a:off x="10299799" y="4056221"/>
            <a:ext cx="1450000"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Invoice &amp; Payment Status</a:t>
            </a:r>
          </a:p>
        </p:txBody>
      </p:sp>
      <p:pic>
        <p:nvPicPr>
          <p:cNvPr id="159" name="Picture 1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020" y="1166593"/>
            <a:ext cx="874631" cy="170479"/>
          </a:xfrm>
          <a:prstGeom prst="rect">
            <a:avLst/>
          </a:prstGeom>
        </p:spPr>
      </p:pic>
      <p:sp>
        <p:nvSpPr>
          <p:cNvPr id="114" name="TextBox 113"/>
          <p:cNvSpPr txBox="1"/>
          <p:nvPr/>
        </p:nvSpPr>
        <p:spPr>
          <a:xfrm>
            <a:off x="8224284" y="4403960"/>
            <a:ext cx="37904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SES</a:t>
            </a:r>
          </a:p>
        </p:txBody>
      </p:sp>
      <p:sp>
        <p:nvSpPr>
          <p:cNvPr id="115" name="TextBox 114"/>
          <p:cNvSpPr txBox="1"/>
          <p:nvPr/>
        </p:nvSpPr>
        <p:spPr>
          <a:xfrm>
            <a:off x="10299799" y="3941052"/>
            <a:ext cx="1450000"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Service Entry Sheets</a:t>
            </a:r>
          </a:p>
        </p:txBody>
      </p:sp>
      <p:sp>
        <p:nvSpPr>
          <p:cNvPr id="112" name="TextBox 111"/>
          <p:cNvSpPr txBox="1"/>
          <p:nvPr/>
        </p:nvSpPr>
        <p:spPr>
          <a:xfrm>
            <a:off x="8217635" y="3899085"/>
            <a:ext cx="81778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Budget Check </a:t>
            </a:r>
          </a:p>
        </p:txBody>
      </p:sp>
      <p:sp>
        <p:nvSpPr>
          <p:cNvPr id="32" name="Rectangle: Rounded Corners 31"/>
          <p:cNvSpPr/>
          <p:nvPr/>
        </p:nvSpPr>
        <p:spPr bwMode="gray">
          <a:xfrm>
            <a:off x="7974257" y="5311488"/>
            <a:ext cx="1864718" cy="177752"/>
          </a:xfrm>
          <a:prstGeom prst="roundRect">
            <a:avLst>
              <a:gd name="adj" fmla="val 50000"/>
            </a:avLst>
          </a:prstGeom>
          <a:solidFill>
            <a:srgbClr val="0091D6"/>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SSO</a:t>
            </a:r>
          </a:p>
        </p:txBody>
      </p:sp>
      <p:sp>
        <p:nvSpPr>
          <p:cNvPr id="137" name="TextBox 136"/>
          <p:cNvSpPr txBox="1"/>
          <p:nvPr/>
        </p:nvSpPr>
        <p:spPr>
          <a:xfrm>
            <a:off x="2709266" y="5976002"/>
            <a:ext cx="617157"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AD / LDAP</a:t>
            </a:r>
          </a:p>
        </p:txBody>
      </p:sp>
      <p:sp>
        <p:nvSpPr>
          <p:cNvPr id="139" name="Rectangle: Rounded Corners 138"/>
          <p:cNvSpPr/>
          <p:nvPr/>
        </p:nvSpPr>
        <p:spPr bwMode="gray">
          <a:xfrm>
            <a:off x="2323038" y="5321317"/>
            <a:ext cx="1350228" cy="176400"/>
          </a:xfrm>
          <a:prstGeom prst="roundRect">
            <a:avLst>
              <a:gd name="adj" fmla="val 50000"/>
            </a:avLst>
          </a:prstGeom>
          <a:solidFill>
            <a:srgbClr val="0091D6"/>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User Provisioning</a:t>
            </a:r>
          </a:p>
        </p:txBody>
      </p:sp>
      <p:sp>
        <p:nvSpPr>
          <p:cNvPr id="141" name="TextBox 140"/>
          <p:cNvSpPr txBox="1"/>
          <p:nvPr/>
        </p:nvSpPr>
        <p:spPr>
          <a:xfrm>
            <a:off x="8037297" y="6283634"/>
            <a:ext cx="93418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MS Active Directory</a:t>
            </a:r>
          </a:p>
        </p:txBody>
      </p:sp>
      <p:sp>
        <p:nvSpPr>
          <p:cNvPr id="158" name="TextBox 157"/>
          <p:cNvSpPr txBox="1"/>
          <p:nvPr/>
        </p:nvSpPr>
        <p:spPr>
          <a:xfrm>
            <a:off x="8894194" y="6283634"/>
            <a:ext cx="507823"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LDAP etc.</a:t>
            </a:r>
          </a:p>
        </p:txBody>
      </p:sp>
      <p:sp>
        <p:nvSpPr>
          <p:cNvPr id="160" name="Rectangle: Rounded Corners 159"/>
          <p:cNvSpPr/>
          <p:nvPr/>
        </p:nvSpPr>
        <p:spPr bwMode="gray">
          <a:xfrm>
            <a:off x="3836659" y="5318724"/>
            <a:ext cx="3926215" cy="189763"/>
          </a:xfrm>
          <a:prstGeom prst="roundRect">
            <a:avLst>
              <a:gd name="adj" fmla="val 50000"/>
            </a:avLst>
          </a:prstGeom>
          <a:solidFill>
            <a:schemeClr val="accent1"/>
          </a:solidFill>
          <a:ln w="6350" algn="ctr">
            <a:noFill/>
            <a:miter lim="800000"/>
            <a:headEnd/>
            <a:tailEnd/>
          </a:ln>
        </p:spPr>
        <p:txBody>
          <a:bodyPr lIns="90000" tIns="72000" rIns="90000" bIns="72000" rtlCol="0" anchor="ctr"/>
          <a:lstStyle/>
          <a:p>
            <a:pPr lvl="0" algn="ctr" defTabSz="914400" fontAlgn="base">
              <a:spcBef>
                <a:spcPct val="50000"/>
              </a:spcBef>
              <a:spcAft>
                <a:spcPct val="0"/>
              </a:spcAft>
              <a:buClr>
                <a:srgbClr val="F0AB00"/>
              </a:buClr>
              <a:buSzPct val="80000"/>
              <a:defRPr/>
            </a:pPr>
            <a:r>
              <a:rPr lang="en-GB" sz="1000" kern="0" dirty="0">
                <a:solidFill>
                  <a:schemeClr val="bg1"/>
                </a:solidFill>
                <a:ea typeface="Arial Unicode MS" pitchFamily="34" charset="-128"/>
                <a:cs typeface="Arial Unicode MS" pitchFamily="34" charset="-128"/>
              </a:rPr>
              <a:t>SAP Cloud Platform Integration (CPI)</a:t>
            </a:r>
            <a:endPar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35" name="Rectangle: Rounded Corners 134"/>
          <p:cNvSpPr/>
          <p:nvPr/>
        </p:nvSpPr>
        <p:spPr bwMode="gray">
          <a:xfrm>
            <a:off x="818941" y="5316535"/>
            <a:ext cx="1350228" cy="176400"/>
          </a:xfrm>
          <a:prstGeom prst="roundRect">
            <a:avLst>
              <a:gd name="adj" fmla="val 50000"/>
            </a:avLst>
          </a:prstGeom>
          <a:solidFill>
            <a:srgbClr val="0091D6"/>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Extension API’s</a:t>
            </a:r>
          </a:p>
        </p:txBody>
      </p:sp>
      <p:sp>
        <p:nvSpPr>
          <p:cNvPr id="161" name="TextBox 160"/>
          <p:cNvSpPr txBox="1"/>
          <p:nvPr/>
        </p:nvSpPr>
        <p:spPr>
          <a:xfrm>
            <a:off x="5961634" y="6301983"/>
            <a:ext cx="605323" cy="153888"/>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PM / SCM</a:t>
            </a:r>
          </a:p>
        </p:txBody>
      </p:sp>
      <p:sp>
        <p:nvSpPr>
          <p:cNvPr id="162" name="Rectangle: Rounded Corners 161"/>
          <p:cNvSpPr/>
          <p:nvPr/>
        </p:nvSpPr>
        <p:spPr bwMode="gray">
          <a:xfrm>
            <a:off x="10051067" y="5301759"/>
            <a:ext cx="1232529" cy="185342"/>
          </a:xfrm>
          <a:prstGeom prst="roundRect">
            <a:avLst>
              <a:gd name="adj" fmla="val 50000"/>
            </a:avLst>
          </a:prstGeom>
          <a:solidFill>
            <a:srgbClr val="0091D6"/>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Partner API’s</a:t>
            </a:r>
          </a:p>
        </p:txBody>
      </p:sp>
      <p:sp>
        <p:nvSpPr>
          <p:cNvPr id="163" name="TextBox 162"/>
          <p:cNvSpPr txBox="1"/>
          <p:nvPr/>
        </p:nvSpPr>
        <p:spPr>
          <a:xfrm>
            <a:off x="10214485" y="5946283"/>
            <a:ext cx="529531"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Digital Sig.</a:t>
            </a:r>
          </a:p>
        </p:txBody>
      </p:sp>
      <p:sp>
        <p:nvSpPr>
          <p:cNvPr id="164" name="TextBox 163"/>
          <p:cNvSpPr txBox="1"/>
          <p:nvPr/>
        </p:nvSpPr>
        <p:spPr>
          <a:xfrm>
            <a:off x="10600656" y="5926437"/>
            <a:ext cx="63360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Tax Engine</a:t>
            </a:r>
          </a:p>
        </p:txBody>
      </p:sp>
      <p:sp>
        <p:nvSpPr>
          <p:cNvPr id="165" name="TextBox 164">
            <a:extLst>
              <a:ext uri="{FF2B5EF4-FFF2-40B4-BE49-F238E27FC236}">
                <a16:creationId xmlns:a16="http://schemas.microsoft.com/office/drawing/2014/main" id="{88691C18-E713-4C44-A1C9-76759CAF8DC1}"/>
              </a:ext>
            </a:extLst>
          </p:cNvPr>
          <p:cNvSpPr txBox="1"/>
          <p:nvPr/>
        </p:nvSpPr>
        <p:spPr>
          <a:xfrm>
            <a:off x="6783252" y="6321732"/>
            <a:ext cx="68273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Cloud Solutions</a:t>
            </a:r>
          </a:p>
        </p:txBody>
      </p:sp>
      <p:sp>
        <p:nvSpPr>
          <p:cNvPr id="167" name="TextBox 166">
            <a:extLst>
              <a:ext uri="{FF2B5EF4-FFF2-40B4-BE49-F238E27FC236}">
                <a16:creationId xmlns:a16="http://schemas.microsoft.com/office/drawing/2014/main" id="{5D48CD05-5993-4CF3-9AAD-B3F392D50446}"/>
              </a:ext>
            </a:extLst>
          </p:cNvPr>
          <p:cNvSpPr txBox="1"/>
          <p:nvPr/>
        </p:nvSpPr>
        <p:spPr>
          <a:xfrm>
            <a:off x="8176495" y="4033277"/>
            <a:ext cx="93983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*Inventory Check </a:t>
            </a:r>
          </a:p>
        </p:txBody>
      </p:sp>
      <p:sp>
        <p:nvSpPr>
          <p:cNvPr id="168" name="TextBox 167">
            <a:extLst>
              <a:ext uri="{FF2B5EF4-FFF2-40B4-BE49-F238E27FC236}">
                <a16:creationId xmlns:a16="http://schemas.microsoft.com/office/drawing/2014/main" id="{468D0A87-0BC8-49DC-AB57-B18A90B5370B}"/>
              </a:ext>
            </a:extLst>
          </p:cNvPr>
          <p:cNvSpPr txBox="1"/>
          <p:nvPr/>
        </p:nvSpPr>
        <p:spPr>
          <a:xfrm>
            <a:off x="8180620" y="4149714"/>
            <a:ext cx="93983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*Reservations</a:t>
            </a:r>
          </a:p>
        </p:txBody>
      </p:sp>
      <p:sp>
        <p:nvSpPr>
          <p:cNvPr id="169" name="TextBox 168">
            <a:extLst>
              <a:ext uri="{FF2B5EF4-FFF2-40B4-BE49-F238E27FC236}">
                <a16:creationId xmlns:a16="http://schemas.microsoft.com/office/drawing/2014/main" id="{D94B7E91-1E15-4015-8733-ACDA305C39D8}"/>
              </a:ext>
            </a:extLst>
          </p:cNvPr>
          <p:cNvSpPr txBox="1"/>
          <p:nvPr/>
        </p:nvSpPr>
        <p:spPr>
          <a:xfrm>
            <a:off x="11576465" y="6254060"/>
            <a:ext cx="56979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*Planned</a:t>
            </a:r>
          </a:p>
        </p:txBody>
      </p:sp>
      <p:pic>
        <p:nvPicPr>
          <p:cNvPr id="37" name="Picture 36">
            <a:extLst>
              <a:ext uri="{FF2B5EF4-FFF2-40B4-BE49-F238E27FC236}">
                <a16:creationId xmlns:a16="http://schemas.microsoft.com/office/drawing/2014/main" id="{3A1BBC61-8BC0-4D74-9948-B9B18D9F4F3D}"/>
              </a:ext>
            </a:extLst>
          </p:cNvPr>
          <p:cNvPicPr>
            <a:picLocks noChangeAspect="1"/>
          </p:cNvPicPr>
          <p:nvPr/>
        </p:nvPicPr>
        <p:blipFill>
          <a:blip r:embed="rId2"/>
          <a:stretch>
            <a:fillRect/>
          </a:stretch>
        </p:blipFill>
        <p:spPr>
          <a:xfrm>
            <a:off x="4450802" y="1000618"/>
            <a:ext cx="673200" cy="673200"/>
          </a:xfrm>
          <a:prstGeom prst="rect">
            <a:avLst/>
          </a:prstGeom>
        </p:spPr>
      </p:pic>
      <p:pic>
        <p:nvPicPr>
          <p:cNvPr id="170" name="Picture 169">
            <a:extLst>
              <a:ext uri="{FF2B5EF4-FFF2-40B4-BE49-F238E27FC236}">
                <a16:creationId xmlns:a16="http://schemas.microsoft.com/office/drawing/2014/main" id="{A392D11A-8095-40E8-B337-2AEF2CBFC6EC}"/>
              </a:ext>
            </a:extLst>
          </p:cNvPr>
          <p:cNvPicPr>
            <a:picLocks noChangeAspect="1"/>
          </p:cNvPicPr>
          <p:nvPr/>
        </p:nvPicPr>
        <p:blipFill>
          <a:blip r:embed="rId2"/>
          <a:stretch>
            <a:fillRect/>
          </a:stretch>
        </p:blipFill>
        <p:spPr>
          <a:xfrm>
            <a:off x="6475430" y="1007171"/>
            <a:ext cx="673200" cy="673200"/>
          </a:xfrm>
          <a:prstGeom prst="rect">
            <a:avLst/>
          </a:prstGeom>
        </p:spPr>
      </p:pic>
      <p:pic>
        <p:nvPicPr>
          <p:cNvPr id="41" name="Picture 40">
            <a:extLst>
              <a:ext uri="{FF2B5EF4-FFF2-40B4-BE49-F238E27FC236}">
                <a16:creationId xmlns:a16="http://schemas.microsoft.com/office/drawing/2014/main" id="{2D429F6B-22B1-43D5-A3DC-39BDAD7E8456}"/>
              </a:ext>
            </a:extLst>
          </p:cNvPr>
          <p:cNvPicPr>
            <a:picLocks noChangeAspect="1"/>
          </p:cNvPicPr>
          <p:nvPr/>
        </p:nvPicPr>
        <p:blipFill>
          <a:blip r:embed="rId5"/>
          <a:stretch>
            <a:fillRect/>
          </a:stretch>
        </p:blipFill>
        <p:spPr>
          <a:xfrm>
            <a:off x="5155287" y="1368059"/>
            <a:ext cx="1324800" cy="1324800"/>
          </a:xfrm>
          <a:prstGeom prst="rect">
            <a:avLst/>
          </a:prstGeom>
        </p:spPr>
      </p:pic>
      <p:pic>
        <p:nvPicPr>
          <p:cNvPr id="48" name="Picture 47">
            <a:extLst>
              <a:ext uri="{FF2B5EF4-FFF2-40B4-BE49-F238E27FC236}">
                <a16:creationId xmlns:a16="http://schemas.microsoft.com/office/drawing/2014/main" id="{36F7B281-2915-46B3-9B0F-250F613904E7}"/>
              </a:ext>
            </a:extLst>
          </p:cNvPr>
          <p:cNvPicPr>
            <a:picLocks noChangeAspect="1"/>
          </p:cNvPicPr>
          <p:nvPr/>
        </p:nvPicPr>
        <p:blipFill>
          <a:blip r:embed="rId6"/>
          <a:stretch>
            <a:fillRect/>
          </a:stretch>
        </p:blipFill>
        <p:spPr>
          <a:xfrm>
            <a:off x="5864875" y="5516037"/>
            <a:ext cx="820800" cy="820800"/>
          </a:xfrm>
          <a:prstGeom prst="rect">
            <a:avLst/>
          </a:prstGeom>
        </p:spPr>
      </p:pic>
      <p:pic>
        <p:nvPicPr>
          <p:cNvPr id="171" name="Picture 170">
            <a:extLst>
              <a:ext uri="{FF2B5EF4-FFF2-40B4-BE49-F238E27FC236}">
                <a16:creationId xmlns:a16="http://schemas.microsoft.com/office/drawing/2014/main" id="{D01EAF1A-E279-42C9-B786-835BDFB6D4DA}"/>
              </a:ext>
            </a:extLst>
          </p:cNvPr>
          <p:cNvPicPr>
            <a:picLocks noChangeAspect="1"/>
          </p:cNvPicPr>
          <p:nvPr/>
        </p:nvPicPr>
        <p:blipFill>
          <a:blip r:embed="rId6"/>
          <a:stretch>
            <a:fillRect/>
          </a:stretch>
        </p:blipFill>
        <p:spPr>
          <a:xfrm>
            <a:off x="4964226" y="5521787"/>
            <a:ext cx="820800" cy="820800"/>
          </a:xfrm>
          <a:prstGeom prst="rect">
            <a:avLst/>
          </a:prstGeom>
        </p:spPr>
      </p:pic>
      <p:pic>
        <p:nvPicPr>
          <p:cNvPr id="172" name="Picture 171">
            <a:extLst>
              <a:ext uri="{FF2B5EF4-FFF2-40B4-BE49-F238E27FC236}">
                <a16:creationId xmlns:a16="http://schemas.microsoft.com/office/drawing/2014/main" id="{A986A6B8-A0FA-4FF9-B9ED-5890A287C42B}"/>
              </a:ext>
            </a:extLst>
          </p:cNvPr>
          <p:cNvPicPr>
            <a:picLocks noChangeAspect="1"/>
          </p:cNvPicPr>
          <p:nvPr/>
        </p:nvPicPr>
        <p:blipFill>
          <a:blip r:embed="rId6"/>
          <a:stretch>
            <a:fillRect/>
          </a:stretch>
        </p:blipFill>
        <p:spPr>
          <a:xfrm>
            <a:off x="4052339" y="5527348"/>
            <a:ext cx="820800" cy="820800"/>
          </a:xfrm>
          <a:prstGeom prst="rect">
            <a:avLst/>
          </a:prstGeom>
        </p:spPr>
      </p:pic>
      <p:pic>
        <p:nvPicPr>
          <p:cNvPr id="50" name="Picture 49">
            <a:extLst>
              <a:ext uri="{FF2B5EF4-FFF2-40B4-BE49-F238E27FC236}">
                <a16:creationId xmlns:a16="http://schemas.microsoft.com/office/drawing/2014/main" id="{255D7A88-9D87-4D31-9479-925D27A0FCDF}"/>
              </a:ext>
            </a:extLst>
          </p:cNvPr>
          <p:cNvPicPr>
            <a:picLocks noChangeAspect="1"/>
          </p:cNvPicPr>
          <p:nvPr/>
        </p:nvPicPr>
        <p:blipFill>
          <a:blip r:embed="rId7"/>
          <a:stretch>
            <a:fillRect/>
          </a:stretch>
        </p:blipFill>
        <p:spPr>
          <a:xfrm>
            <a:off x="6716203" y="5550008"/>
            <a:ext cx="723600" cy="723600"/>
          </a:xfrm>
          <a:prstGeom prst="rect">
            <a:avLst/>
          </a:prstGeom>
        </p:spPr>
      </p:pic>
      <p:grpSp>
        <p:nvGrpSpPr>
          <p:cNvPr id="174" name="Group 173">
            <a:extLst>
              <a:ext uri="{FF2B5EF4-FFF2-40B4-BE49-F238E27FC236}">
                <a16:creationId xmlns:a16="http://schemas.microsoft.com/office/drawing/2014/main" id="{C8270572-D637-4689-BE76-9AE83C297E9F}"/>
              </a:ext>
            </a:extLst>
          </p:cNvPr>
          <p:cNvGrpSpPr/>
          <p:nvPr/>
        </p:nvGrpSpPr>
        <p:grpSpPr>
          <a:xfrm>
            <a:off x="8165596" y="5465272"/>
            <a:ext cx="640800" cy="869084"/>
            <a:chOff x="7963060" y="5509843"/>
            <a:chExt cx="640800" cy="869084"/>
          </a:xfrm>
        </p:grpSpPr>
        <p:pic>
          <p:nvPicPr>
            <p:cNvPr id="175" name="Picture 174">
              <a:extLst>
                <a:ext uri="{FF2B5EF4-FFF2-40B4-BE49-F238E27FC236}">
                  <a16:creationId xmlns:a16="http://schemas.microsoft.com/office/drawing/2014/main" id="{F8438357-A684-40FB-A34C-57303EAE3287}"/>
                </a:ext>
              </a:extLst>
            </p:cNvPr>
            <p:cNvPicPr>
              <a:picLocks noChangeAspect="1"/>
            </p:cNvPicPr>
            <p:nvPr/>
          </p:nvPicPr>
          <p:blipFill>
            <a:blip r:embed="rId8">
              <a:duotone>
                <a:prstClr val="black"/>
                <a:schemeClr val="accent2">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028339" y="5852418"/>
              <a:ext cx="526509" cy="526509"/>
            </a:xfrm>
            <a:prstGeom prst="rect">
              <a:avLst/>
            </a:prstGeom>
          </p:spPr>
        </p:pic>
        <p:pic>
          <p:nvPicPr>
            <p:cNvPr id="176" name="Picture 175">
              <a:extLst>
                <a:ext uri="{FF2B5EF4-FFF2-40B4-BE49-F238E27FC236}">
                  <a16:creationId xmlns:a16="http://schemas.microsoft.com/office/drawing/2014/main" id="{8BD437A2-8326-4222-8296-61F8FB414D56}"/>
                </a:ext>
              </a:extLst>
            </p:cNvPr>
            <p:cNvPicPr>
              <a:picLocks noChangeAspect="1"/>
            </p:cNvPicPr>
            <p:nvPr/>
          </p:nvPicPr>
          <p:blipFill>
            <a:blip r:embed="rId10"/>
            <a:stretch>
              <a:fillRect/>
            </a:stretch>
          </p:blipFill>
          <p:spPr>
            <a:xfrm>
              <a:off x="7963060" y="5509843"/>
              <a:ext cx="640800" cy="640800"/>
            </a:xfrm>
            <a:prstGeom prst="rect">
              <a:avLst/>
            </a:prstGeom>
          </p:spPr>
        </p:pic>
      </p:grpSp>
      <p:grpSp>
        <p:nvGrpSpPr>
          <p:cNvPr id="177" name="Group 176">
            <a:extLst>
              <a:ext uri="{FF2B5EF4-FFF2-40B4-BE49-F238E27FC236}">
                <a16:creationId xmlns:a16="http://schemas.microsoft.com/office/drawing/2014/main" id="{CF1409B3-153D-4B6A-9407-B376DD1B365B}"/>
              </a:ext>
            </a:extLst>
          </p:cNvPr>
          <p:cNvGrpSpPr/>
          <p:nvPr/>
        </p:nvGrpSpPr>
        <p:grpSpPr>
          <a:xfrm>
            <a:off x="8826094" y="5454225"/>
            <a:ext cx="640800" cy="869084"/>
            <a:chOff x="7963060" y="5509843"/>
            <a:chExt cx="640800" cy="869084"/>
          </a:xfrm>
        </p:grpSpPr>
        <p:pic>
          <p:nvPicPr>
            <p:cNvPr id="178" name="Picture 177">
              <a:extLst>
                <a:ext uri="{FF2B5EF4-FFF2-40B4-BE49-F238E27FC236}">
                  <a16:creationId xmlns:a16="http://schemas.microsoft.com/office/drawing/2014/main" id="{244CB055-5DDA-4279-ADCB-944C9B7AE14B}"/>
                </a:ext>
              </a:extLst>
            </p:cNvPr>
            <p:cNvPicPr>
              <a:picLocks noChangeAspect="1"/>
            </p:cNvPicPr>
            <p:nvPr/>
          </p:nvPicPr>
          <p:blipFill>
            <a:blip r:embed="rId8">
              <a:duotone>
                <a:prstClr val="black"/>
                <a:schemeClr val="accent2">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028339" y="5852418"/>
              <a:ext cx="526509" cy="526509"/>
            </a:xfrm>
            <a:prstGeom prst="rect">
              <a:avLst/>
            </a:prstGeom>
          </p:spPr>
        </p:pic>
        <p:pic>
          <p:nvPicPr>
            <p:cNvPr id="179" name="Picture 178">
              <a:extLst>
                <a:ext uri="{FF2B5EF4-FFF2-40B4-BE49-F238E27FC236}">
                  <a16:creationId xmlns:a16="http://schemas.microsoft.com/office/drawing/2014/main" id="{8FE6988A-535C-460F-AE2A-0CAB7B0AA2FC}"/>
                </a:ext>
              </a:extLst>
            </p:cNvPr>
            <p:cNvPicPr>
              <a:picLocks noChangeAspect="1"/>
            </p:cNvPicPr>
            <p:nvPr/>
          </p:nvPicPr>
          <p:blipFill>
            <a:blip r:embed="rId10"/>
            <a:stretch>
              <a:fillRect/>
            </a:stretch>
          </p:blipFill>
          <p:spPr>
            <a:xfrm>
              <a:off x="7963060" y="5509843"/>
              <a:ext cx="640800" cy="640800"/>
            </a:xfrm>
            <a:prstGeom prst="rect">
              <a:avLst/>
            </a:prstGeom>
          </p:spPr>
        </p:pic>
      </p:grpSp>
      <p:pic>
        <p:nvPicPr>
          <p:cNvPr id="57" name="Picture 56">
            <a:extLst>
              <a:ext uri="{FF2B5EF4-FFF2-40B4-BE49-F238E27FC236}">
                <a16:creationId xmlns:a16="http://schemas.microsoft.com/office/drawing/2014/main" id="{0CCCCB4C-A095-4A73-AEC5-42824ECCF613}"/>
              </a:ext>
            </a:extLst>
          </p:cNvPr>
          <p:cNvPicPr>
            <a:picLocks noChangeAspect="1"/>
          </p:cNvPicPr>
          <p:nvPr/>
        </p:nvPicPr>
        <p:blipFill>
          <a:blip r:embed="rId11"/>
          <a:stretch>
            <a:fillRect/>
          </a:stretch>
        </p:blipFill>
        <p:spPr>
          <a:xfrm>
            <a:off x="7713136" y="2995199"/>
            <a:ext cx="964800" cy="964800"/>
          </a:xfrm>
          <a:prstGeom prst="rect">
            <a:avLst/>
          </a:prstGeom>
        </p:spPr>
      </p:pic>
      <p:pic>
        <p:nvPicPr>
          <p:cNvPr id="60" name="Picture 59">
            <a:extLst>
              <a:ext uri="{FF2B5EF4-FFF2-40B4-BE49-F238E27FC236}">
                <a16:creationId xmlns:a16="http://schemas.microsoft.com/office/drawing/2014/main" id="{D1414356-046F-4D38-840E-480592D3A164}"/>
              </a:ext>
            </a:extLst>
          </p:cNvPr>
          <p:cNvPicPr>
            <a:picLocks noChangeAspect="1"/>
          </p:cNvPicPr>
          <p:nvPr/>
        </p:nvPicPr>
        <p:blipFill>
          <a:blip r:embed="rId12"/>
          <a:stretch>
            <a:fillRect/>
          </a:stretch>
        </p:blipFill>
        <p:spPr>
          <a:xfrm>
            <a:off x="10272873" y="5519330"/>
            <a:ext cx="403200" cy="403200"/>
          </a:xfrm>
          <a:prstGeom prst="rect">
            <a:avLst/>
          </a:prstGeom>
        </p:spPr>
      </p:pic>
      <p:pic>
        <p:nvPicPr>
          <p:cNvPr id="81" name="Picture 80">
            <a:extLst>
              <a:ext uri="{FF2B5EF4-FFF2-40B4-BE49-F238E27FC236}">
                <a16:creationId xmlns:a16="http://schemas.microsoft.com/office/drawing/2014/main" id="{85006A5A-9901-4CDC-ADB5-FFE03E6CD5AE}"/>
              </a:ext>
            </a:extLst>
          </p:cNvPr>
          <p:cNvPicPr>
            <a:picLocks noChangeAspect="1"/>
          </p:cNvPicPr>
          <p:nvPr/>
        </p:nvPicPr>
        <p:blipFill>
          <a:blip r:embed="rId13"/>
          <a:stretch>
            <a:fillRect/>
          </a:stretch>
        </p:blipFill>
        <p:spPr>
          <a:xfrm>
            <a:off x="1314334" y="5509843"/>
            <a:ext cx="511200" cy="511200"/>
          </a:xfrm>
          <a:prstGeom prst="rect">
            <a:avLst/>
          </a:prstGeom>
        </p:spPr>
      </p:pic>
      <p:pic>
        <p:nvPicPr>
          <p:cNvPr id="181" name="Picture 180">
            <a:extLst>
              <a:ext uri="{FF2B5EF4-FFF2-40B4-BE49-F238E27FC236}">
                <a16:creationId xmlns:a16="http://schemas.microsoft.com/office/drawing/2014/main" id="{E9A84D73-03E2-4A30-85B1-CFDB07F1ABEA}"/>
              </a:ext>
            </a:extLst>
          </p:cNvPr>
          <p:cNvPicPr>
            <a:picLocks noChangeAspect="1"/>
          </p:cNvPicPr>
          <p:nvPr/>
        </p:nvPicPr>
        <p:blipFill>
          <a:blip r:embed="rId14">
            <a:duotone>
              <a:srgbClr val="F0AB00">
                <a:shade val="45000"/>
                <a:satMod val="135000"/>
              </a:srgbClr>
              <a:prstClr val="white"/>
            </a:duotone>
            <a:extLst>
              <a:ext uri="{28A0092B-C50C-407E-A947-70E740481C1C}">
                <a14:useLocalDpi xmlns:a14="http://schemas.microsoft.com/office/drawing/2010/main" val="0"/>
              </a:ext>
            </a:extLst>
          </a:blip>
          <a:stretch>
            <a:fillRect/>
          </a:stretch>
        </p:blipFill>
        <p:spPr>
          <a:xfrm>
            <a:off x="3244954" y="5709380"/>
            <a:ext cx="285750" cy="285750"/>
          </a:xfrm>
          <a:prstGeom prst="rect">
            <a:avLst/>
          </a:prstGeom>
        </p:spPr>
      </p:pic>
      <p:pic>
        <p:nvPicPr>
          <p:cNvPr id="107" name="Picture 106">
            <a:extLst>
              <a:ext uri="{FF2B5EF4-FFF2-40B4-BE49-F238E27FC236}">
                <a16:creationId xmlns:a16="http://schemas.microsoft.com/office/drawing/2014/main" id="{50BAE48B-C81A-4B5D-B20F-D0C58CB3AC5B}"/>
              </a:ext>
            </a:extLst>
          </p:cNvPr>
          <p:cNvPicPr>
            <a:picLocks noChangeAspect="1"/>
          </p:cNvPicPr>
          <p:nvPr/>
        </p:nvPicPr>
        <p:blipFill>
          <a:blip r:embed="rId15"/>
          <a:stretch>
            <a:fillRect/>
          </a:stretch>
        </p:blipFill>
        <p:spPr>
          <a:xfrm>
            <a:off x="10744016" y="3103935"/>
            <a:ext cx="604800" cy="604800"/>
          </a:xfrm>
          <a:prstGeom prst="rect">
            <a:avLst/>
          </a:prstGeom>
        </p:spPr>
      </p:pic>
      <p:pic>
        <p:nvPicPr>
          <p:cNvPr id="120" name="Picture 119">
            <a:extLst>
              <a:ext uri="{FF2B5EF4-FFF2-40B4-BE49-F238E27FC236}">
                <a16:creationId xmlns:a16="http://schemas.microsoft.com/office/drawing/2014/main" id="{3395CAC1-636F-46B7-9EF6-8C2049E781A8}"/>
              </a:ext>
            </a:extLst>
          </p:cNvPr>
          <p:cNvPicPr>
            <a:picLocks noChangeAspect="1"/>
          </p:cNvPicPr>
          <p:nvPr/>
        </p:nvPicPr>
        <p:blipFill>
          <a:blip r:embed="rId16"/>
          <a:stretch>
            <a:fillRect/>
          </a:stretch>
        </p:blipFill>
        <p:spPr>
          <a:xfrm>
            <a:off x="2232033" y="3251899"/>
            <a:ext cx="457960" cy="457960"/>
          </a:xfrm>
          <a:prstGeom prst="rect">
            <a:avLst/>
          </a:prstGeom>
        </p:spPr>
      </p:pic>
      <p:pic>
        <p:nvPicPr>
          <p:cNvPr id="186" name="Picture 185">
            <a:extLst>
              <a:ext uri="{FF2B5EF4-FFF2-40B4-BE49-F238E27FC236}">
                <a16:creationId xmlns:a16="http://schemas.microsoft.com/office/drawing/2014/main" id="{41CB5727-CE9B-4309-BEC8-9DE691F3740E}"/>
              </a:ext>
            </a:extLst>
          </p:cNvPr>
          <p:cNvPicPr>
            <a:picLocks noChangeAspect="1"/>
          </p:cNvPicPr>
          <p:nvPr/>
        </p:nvPicPr>
        <p:blipFill>
          <a:blip r:embed="rId17"/>
          <a:stretch>
            <a:fillRect/>
          </a:stretch>
        </p:blipFill>
        <p:spPr>
          <a:xfrm>
            <a:off x="9771603" y="3141835"/>
            <a:ext cx="446400" cy="446400"/>
          </a:xfrm>
          <a:prstGeom prst="rect">
            <a:avLst/>
          </a:prstGeom>
        </p:spPr>
      </p:pic>
      <p:pic>
        <p:nvPicPr>
          <p:cNvPr id="188" name="Picture 187">
            <a:extLst>
              <a:ext uri="{FF2B5EF4-FFF2-40B4-BE49-F238E27FC236}">
                <a16:creationId xmlns:a16="http://schemas.microsoft.com/office/drawing/2014/main" id="{4CC29BA5-5BBF-4EE7-AB80-C982097A056D}"/>
              </a:ext>
            </a:extLst>
          </p:cNvPr>
          <p:cNvPicPr>
            <a:picLocks noChangeAspect="1"/>
          </p:cNvPicPr>
          <p:nvPr/>
        </p:nvPicPr>
        <p:blipFill>
          <a:blip r:embed="rId18"/>
          <a:stretch>
            <a:fillRect/>
          </a:stretch>
        </p:blipFill>
        <p:spPr>
          <a:xfrm>
            <a:off x="10223406" y="3111435"/>
            <a:ext cx="558000" cy="558000"/>
          </a:xfrm>
          <a:prstGeom prst="rect">
            <a:avLst/>
          </a:prstGeom>
        </p:spPr>
      </p:pic>
      <p:pic>
        <p:nvPicPr>
          <p:cNvPr id="190" name="Picture 189">
            <a:extLst>
              <a:ext uri="{FF2B5EF4-FFF2-40B4-BE49-F238E27FC236}">
                <a16:creationId xmlns:a16="http://schemas.microsoft.com/office/drawing/2014/main" id="{15C5825D-8F14-4DCF-AA2D-53C1B421DDA0}"/>
              </a:ext>
            </a:extLst>
          </p:cNvPr>
          <p:cNvPicPr>
            <a:picLocks noChangeAspect="1"/>
          </p:cNvPicPr>
          <p:nvPr/>
        </p:nvPicPr>
        <p:blipFill>
          <a:blip r:embed="rId19"/>
          <a:stretch>
            <a:fillRect/>
          </a:stretch>
        </p:blipFill>
        <p:spPr>
          <a:xfrm>
            <a:off x="11182814" y="1412924"/>
            <a:ext cx="644400" cy="644400"/>
          </a:xfrm>
          <a:prstGeom prst="rect">
            <a:avLst/>
          </a:prstGeom>
        </p:spPr>
      </p:pic>
      <p:pic>
        <p:nvPicPr>
          <p:cNvPr id="192" name="Picture 191">
            <a:extLst>
              <a:ext uri="{FF2B5EF4-FFF2-40B4-BE49-F238E27FC236}">
                <a16:creationId xmlns:a16="http://schemas.microsoft.com/office/drawing/2014/main" id="{EF98D717-C4FE-4ABC-BF98-D7882554D405}"/>
              </a:ext>
            </a:extLst>
          </p:cNvPr>
          <p:cNvPicPr>
            <a:picLocks noChangeAspect="1"/>
          </p:cNvPicPr>
          <p:nvPr/>
        </p:nvPicPr>
        <p:blipFill>
          <a:blip r:embed="rId20"/>
          <a:stretch>
            <a:fillRect/>
          </a:stretch>
        </p:blipFill>
        <p:spPr>
          <a:xfrm>
            <a:off x="5734129" y="3202140"/>
            <a:ext cx="741600" cy="741600"/>
          </a:xfrm>
          <a:prstGeom prst="rect">
            <a:avLst/>
          </a:prstGeom>
        </p:spPr>
      </p:pic>
      <p:pic>
        <p:nvPicPr>
          <p:cNvPr id="194" name="Picture 193">
            <a:extLst>
              <a:ext uri="{FF2B5EF4-FFF2-40B4-BE49-F238E27FC236}">
                <a16:creationId xmlns:a16="http://schemas.microsoft.com/office/drawing/2014/main" id="{E6708CDA-1A32-4731-B7C7-830CA3F49F66}"/>
              </a:ext>
            </a:extLst>
          </p:cNvPr>
          <p:cNvPicPr>
            <a:picLocks noChangeAspect="1"/>
          </p:cNvPicPr>
          <p:nvPr/>
        </p:nvPicPr>
        <p:blipFill>
          <a:blip r:embed="rId21"/>
          <a:stretch>
            <a:fillRect/>
          </a:stretch>
        </p:blipFill>
        <p:spPr>
          <a:xfrm>
            <a:off x="3754943" y="2989432"/>
            <a:ext cx="605663" cy="605663"/>
          </a:xfrm>
          <a:prstGeom prst="rect">
            <a:avLst/>
          </a:prstGeom>
        </p:spPr>
      </p:pic>
      <p:pic>
        <p:nvPicPr>
          <p:cNvPr id="196" name="Picture 195">
            <a:extLst>
              <a:ext uri="{FF2B5EF4-FFF2-40B4-BE49-F238E27FC236}">
                <a16:creationId xmlns:a16="http://schemas.microsoft.com/office/drawing/2014/main" id="{0ADCC921-1B23-4D9A-8EF8-0D9F992C590A}"/>
              </a:ext>
            </a:extLst>
          </p:cNvPr>
          <p:cNvPicPr>
            <a:picLocks noChangeAspect="1"/>
          </p:cNvPicPr>
          <p:nvPr/>
        </p:nvPicPr>
        <p:blipFill>
          <a:blip r:embed="rId22"/>
          <a:stretch>
            <a:fillRect/>
          </a:stretch>
        </p:blipFill>
        <p:spPr>
          <a:xfrm>
            <a:off x="1885134" y="3263442"/>
            <a:ext cx="410400" cy="410400"/>
          </a:xfrm>
          <a:prstGeom prst="rect">
            <a:avLst/>
          </a:prstGeom>
        </p:spPr>
      </p:pic>
      <p:pic>
        <p:nvPicPr>
          <p:cNvPr id="197" name="Picture 196">
            <a:extLst>
              <a:ext uri="{FF2B5EF4-FFF2-40B4-BE49-F238E27FC236}">
                <a16:creationId xmlns:a16="http://schemas.microsoft.com/office/drawing/2014/main" id="{682F0750-F59A-4CE9-A30B-3B8B09C78B92}"/>
              </a:ext>
            </a:extLst>
          </p:cNvPr>
          <p:cNvPicPr>
            <a:picLocks noChangeAspect="1"/>
          </p:cNvPicPr>
          <p:nvPr/>
        </p:nvPicPr>
        <p:blipFill>
          <a:blip r:embed="rId2"/>
          <a:stretch>
            <a:fillRect/>
          </a:stretch>
        </p:blipFill>
        <p:spPr>
          <a:xfrm>
            <a:off x="729121" y="3042226"/>
            <a:ext cx="673200" cy="673200"/>
          </a:xfrm>
          <a:prstGeom prst="rect">
            <a:avLst/>
          </a:prstGeom>
        </p:spPr>
      </p:pic>
      <p:pic>
        <p:nvPicPr>
          <p:cNvPr id="199" name="Picture 198">
            <a:extLst>
              <a:ext uri="{FF2B5EF4-FFF2-40B4-BE49-F238E27FC236}">
                <a16:creationId xmlns:a16="http://schemas.microsoft.com/office/drawing/2014/main" id="{788DC5EA-A080-4EC5-86DB-66127D0E0C85}"/>
              </a:ext>
            </a:extLst>
          </p:cNvPr>
          <p:cNvPicPr>
            <a:picLocks noChangeAspect="1"/>
          </p:cNvPicPr>
          <p:nvPr/>
        </p:nvPicPr>
        <p:blipFill>
          <a:blip r:embed="rId23"/>
          <a:stretch>
            <a:fillRect/>
          </a:stretch>
        </p:blipFill>
        <p:spPr>
          <a:xfrm>
            <a:off x="501253" y="3251899"/>
            <a:ext cx="309600" cy="309600"/>
          </a:xfrm>
          <a:prstGeom prst="rect">
            <a:avLst/>
          </a:prstGeom>
        </p:spPr>
      </p:pic>
      <p:pic>
        <p:nvPicPr>
          <p:cNvPr id="201" name="Picture 200">
            <a:extLst>
              <a:ext uri="{FF2B5EF4-FFF2-40B4-BE49-F238E27FC236}">
                <a16:creationId xmlns:a16="http://schemas.microsoft.com/office/drawing/2014/main" id="{8A263AEB-402F-4923-9A60-DD06E433CFE3}"/>
              </a:ext>
            </a:extLst>
          </p:cNvPr>
          <p:cNvPicPr>
            <a:picLocks noChangeAspect="1"/>
          </p:cNvPicPr>
          <p:nvPr/>
        </p:nvPicPr>
        <p:blipFill>
          <a:blip r:embed="rId24"/>
          <a:stretch>
            <a:fillRect/>
          </a:stretch>
        </p:blipFill>
        <p:spPr>
          <a:xfrm>
            <a:off x="1193319" y="3132207"/>
            <a:ext cx="468000" cy="468000"/>
          </a:xfrm>
          <a:prstGeom prst="rect">
            <a:avLst/>
          </a:prstGeom>
        </p:spPr>
      </p:pic>
      <p:pic>
        <p:nvPicPr>
          <p:cNvPr id="203" name="Picture 202">
            <a:extLst>
              <a:ext uri="{FF2B5EF4-FFF2-40B4-BE49-F238E27FC236}">
                <a16:creationId xmlns:a16="http://schemas.microsoft.com/office/drawing/2014/main" id="{7CC4AD01-80D8-43DC-BBEF-B6981F162388}"/>
              </a:ext>
            </a:extLst>
          </p:cNvPr>
          <p:cNvPicPr>
            <a:picLocks noChangeAspect="1"/>
          </p:cNvPicPr>
          <p:nvPr/>
        </p:nvPicPr>
        <p:blipFill>
          <a:blip r:embed="rId25"/>
          <a:stretch>
            <a:fillRect/>
          </a:stretch>
        </p:blipFill>
        <p:spPr>
          <a:xfrm>
            <a:off x="10676073" y="5501722"/>
            <a:ext cx="440677" cy="440677"/>
          </a:xfrm>
          <a:prstGeom prst="rect">
            <a:avLst/>
          </a:prstGeom>
        </p:spPr>
      </p:pic>
      <p:sp>
        <p:nvSpPr>
          <p:cNvPr id="140" name="TextBox 139">
            <a:extLst>
              <a:ext uri="{FF2B5EF4-FFF2-40B4-BE49-F238E27FC236}">
                <a16:creationId xmlns:a16="http://schemas.microsoft.com/office/drawing/2014/main" id="{BADE4525-9AFF-4B32-B1A0-4C57937ADE7A}"/>
              </a:ext>
            </a:extLst>
          </p:cNvPr>
          <p:cNvSpPr txBox="1"/>
          <p:nvPr/>
        </p:nvSpPr>
        <p:spPr>
          <a:xfrm>
            <a:off x="4149914" y="6292527"/>
            <a:ext cx="605323" cy="153888"/>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HCM</a:t>
            </a:r>
          </a:p>
        </p:txBody>
      </p:sp>
      <p:sp>
        <p:nvSpPr>
          <p:cNvPr id="142" name="TextBox 141">
            <a:extLst>
              <a:ext uri="{FF2B5EF4-FFF2-40B4-BE49-F238E27FC236}">
                <a16:creationId xmlns:a16="http://schemas.microsoft.com/office/drawing/2014/main" id="{18F585A4-E888-4F99-AD79-BC392E9C50EF}"/>
              </a:ext>
            </a:extLst>
          </p:cNvPr>
          <p:cNvSpPr txBox="1"/>
          <p:nvPr/>
        </p:nvSpPr>
        <p:spPr>
          <a:xfrm>
            <a:off x="5078372" y="6301983"/>
            <a:ext cx="605323" cy="153888"/>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ERP</a:t>
            </a:r>
          </a:p>
        </p:txBody>
      </p:sp>
      <p:pic>
        <p:nvPicPr>
          <p:cNvPr id="4" name="Graphic 3" descr="No sign">
            <a:extLst>
              <a:ext uri="{FF2B5EF4-FFF2-40B4-BE49-F238E27FC236}">
                <a16:creationId xmlns:a16="http://schemas.microsoft.com/office/drawing/2014/main" id="{0A817F95-2914-447A-9D60-26BC62D5AE7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0204" y="2691063"/>
            <a:ext cx="914400" cy="914400"/>
          </a:xfrm>
          <a:prstGeom prst="rect">
            <a:avLst/>
          </a:prstGeom>
        </p:spPr>
      </p:pic>
    </p:spTree>
    <p:extLst>
      <p:ext uri="{BB962C8B-B14F-4D97-AF65-F5344CB8AC3E}">
        <p14:creationId xmlns:p14="http://schemas.microsoft.com/office/powerpoint/2010/main" val="3963654904"/>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A32D9-8629-47C4-8EA7-AB3B13F41C04}"/>
              </a:ext>
            </a:extLst>
          </p:cNvPr>
          <p:cNvSpPr>
            <a:spLocks noGrp="1"/>
          </p:cNvSpPr>
          <p:nvPr>
            <p:ph type="title"/>
          </p:nvPr>
        </p:nvSpPr>
        <p:spPr/>
        <p:txBody>
          <a:bodyPr/>
          <a:lstStyle/>
          <a:p>
            <a:r>
              <a:rPr lang="en-GB" b="0" dirty="0">
                <a:solidFill>
                  <a:schemeClr val="accent1"/>
                </a:solidFill>
              </a:rPr>
              <a:t>SAP Ariba </a:t>
            </a:r>
            <a:r>
              <a:rPr lang="en-GB" b="0" dirty="0"/>
              <a:t>Integration Strategy for SAP ERP</a:t>
            </a:r>
          </a:p>
        </p:txBody>
      </p:sp>
      <p:cxnSp>
        <p:nvCxnSpPr>
          <p:cNvPr id="31" name="Straight Arrow Connector 17">
            <a:extLst>
              <a:ext uri="{FF2B5EF4-FFF2-40B4-BE49-F238E27FC236}">
                <a16:creationId xmlns:a16="http://schemas.microsoft.com/office/drawing/2014/main" id="{678A7C84-4017-4734-BA53-B6EE9F6A5DED}"/>
              </a:ext>
            </a:extLst>
          </p:cNvPr>
          <p:cNvCxnSpPr>
            <a:cxnSpLocks/>
          </p:cNvCxnSpPr>
          <p:nvPr/>
        </p:nvCxnSpPr>
        <p:spPr>
          <a:xfrm flipH="1" flipV="1">
            <a:off x="7393731" y="2810521"/>
            <a:ext cx="1501578" cy="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6400EC9-5704-4A82-BB89-D84C58402D3D}"/>
              </a:ext>
            </a:extLst>
          </p:cNvPr>
          <p:cNvSpPr txBox="1"/>
          <p:nvPr/>
        </p:nvSpPr>
        <p:spPr>
          <a:xfrm>
            <a:off x="7996441" y="2601737"/>
            <a:ext cx="400751" cy="1692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effectLst/>
                <a:uLnTx/>
                <a:uFillTx/>
                <a:latin typeface="Arial"/>
                <a:ea typeface="Arial Unicode MS" pitchFamily="34" charset="-128"/>
                <a:cs typeface="Arial Unicode MS" pitchFamily="34" charset="-128"/>
              </a:rPr>
              <a:t>Native</a:t>
            </a:r>
          </a:p>
        </p:txBody>
      </p:sp>
      <p:cxnSp>
        <p:nvCxnSpPr>
          <p:cNvPr id="22" name="Straight Connector 21">
            <a:extLst>
              <a:ext uri="{FF2B5EF4-FFF2-40B4-BE49-F238E27FC236}">
                <a16:creationId xmlns:a16="http://schemas.microsoft.com/office/drawing/2014/main" id="{AEAA6AE4-AFA4-48C1-991C-09CC0BFAF615}"/>
              </a:ext>
            </a:extLst>
          </p:cNvPr>
          <p:cNvCxnSpPr>
            <a:cxnSpLocks/>
          </p:cNvCxnSpPr>
          <p:nvPr/>
        </p:nvCxnSpPr>
        <p:spPr>
          <a:xfrm>
            <a:off x="414861" y="4149080"/>
            <a:ext cx="11377264" cy="0"/>
          </a:xfrm>
          <a:prstGeom prst="line">
            <a:avLst/>
          </a:prstGeom>
          <a:ln w="2540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57645-9074-4430-9B1E-01F97C77A1DC}"/>
              </a:ext>
            </a:extLst>
          </p:cNvPr>
          <p:cNvSpPr txBox="1"/>
          <p:nvPr/>
        </p:nvSpPr>
        <p:spPr>
          <a:xfrm>
            <a:off x="774901" y="4190454"/>
            <a:ext cx="1365758"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Customer environment</a:t>
            </a:r>
          </a:p>
        </p:txBody>
      </p:sp>
      <p:cxnSp>
        <p:nvCxnSpPr>
          <p:cNvPr id="26" name="Straight Arrow Connector 17">
            <a:extLst>
              <a:ext uri="{FF2B5EF4-FFF2-40B4-BE49-F238E27FC236}">
                <a16:creationId xmlns:a16="http://schemas.microsoft.com/office/drawing/2014/main" id="{8E9086E3-A0BD-4F44-BC0E-F34BE02F34BA}"/>
              </a:ext>
            </a:extLst>
          </p:cNvPr>
          <p:cNvCxnSpPr>
            <a:cxnSpLocks/>
          </p:cNvCxnSpPr>
          <p:nvPr/>
        </p:nvCxnSpPr>
        <p:spPr>
          <a:xfrm flipH="1" flipV="1">
            <a:off x="6641834" y="3429136"/>
            <a:ext cx="0" cy="122400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1F2DF0D5-F05A-47BC-B37C-FBB02621A970}"/>
              </a:ext>
            </a:extLst>
          </p:cNvPr>
          <p:cNvCxnSpPr>
            <a:cxnSpLocks/>
          </p:cNvCxnSpPr>
          <p:nvPr/>
        </p:nvCxnSpPr>
        <p:spPr>
          <a:xfrm flipV="1">
            <a:off x="4999753" y="3429136"/>
            <a:ext cx="0" cy="122400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154334D9-AF15-4BF9-8831-8BB41110A0B7}"/>
              </a:ext>
            </a:extLst>
          </p:cNvPr>
          <p:cNvSpPr/>
          <p:nvPr/>
        </p:nvSpPr>
        <p:spPr bwMode="gray">
          <a:xfrm>
            <a:off x="4156205" y="3066545"/>
            <a:ext cx="3120386" cy="299793"/>
          </a:xfrm>
          <a:custGeom>
            <a:avLst/>
            <a:gdLst>
              <a:gd name="connsiteX0" fmla="*/ 2694142 w 3120386"/>
              <a:gd name="connsiteY0" fmla="*/ 0 h 299793"/>
              <a:gd name="connsiteX1" fmla="*/ 3120386 w 3120386"/>
              <a:gd name="connsiteY1" fmla="*/ 0 h 299793"/>
              <a:gd name="connsiteX2" fmla="*/ 3070380 w 3120386"/>
              <a:gd name="connsiteY2" fmla="*/ 73818 h 299793"/>
              <a:gd name="connsiteX3" fmla="*/ 3029898 w 3120386"/>
              <a:gd name="connsiteY3" fmla="*/ 123825 h 299793"/>
              <a:gd name="connsiteX4" fmla="*/ 2975130 w 3120386"/>
              <a:gd name="connsiteY4" fmla="*/ 166687 h 299793"/>
              <a:gd name="connsiteX5" fmla="*/ 2922742 w 3120386"/>
              <a:gd name="connsiteY5" fmla="*/ 204787 h 299793"/>
              <a:gd name="connsiteX6" fmla="*/ 2872736 w 3120386"/>
              <a:gd name="connsiteY6" fmla="*/ 226218 h 299793"/>
              <a:gd name="connsiteX7" fmla="*/ 2822730 w 3120386"/>
              <a:gd name="connsiteY7" fmla="*/ 247650 h 299793"/>
              <a:gd name="connsiteX8" fmla="*/ 2784800 w 3120386"/>
              <a:gd name="connsiteY8" fmla="*/ 258487 h 299793"/>
              <a:gd name="connsiteX9" fmla="*/ 2740960 w 3120386"/>
              <a:gd name="connsiteY9" fmla="*/ 288045 h 299793"/>
              <a:gd name="connsiteX10" fmla="*/ 2682767 w 3120386"/>
              <a:gd name="connsiteY10" fmla="*/ 299793 h 299793"/>
              <a:gd name="connsiteX11" fmla="*/ 443839 w 3120386"/>
              <a:gd name="connsiteY11" fmla="*/ 299793 h 299793"/>
              <a:gd name="connsiteX12" fmla="*/ 385647 w 3120386"/>
              <a:gd name="connsiteY12" fmla="*/ 288045 h 299793"/>
              <a:gd name="connsiteX13" fmla="*/ 355599 w 3120386"/>
              <a:gd name="connsiteY13" fmla="*/ 267786 h 299793"/>
              <a:gd name="connsiteX14" fmla="*/ 347663 w 3120386"/>
              <a:gd name="connsiteY14" fmla="*/ 266733 h 299793"/>
              <a:gd name="connsiteX15" fmla="*/ 297656 w 3120386"/>
              <a:gd name="connsiteY15" fmla="*/ 252206 h 299793"/>
              <a:gd name="connsiteX16" fmla="*/ 247650 w 3120386"/>
              <a:gd name="connsiteY16" fmla="*/ 230414 h 299793"/>
              <a:gd name="connsiteX17" fmla="*/ 197644 w 3120386"/>
              <a:gd name="connsiteY17" fmla="*/ 208623 h 299793"/>
              <a:gd name="connsiteX18" fmla="*/ 145256 w 3120386"/>
              <a:gd name="connsiteY18" fmla="*/ 169884 h 299793"/>
              <a:gd name="connsiteX19" fmla="*/ 90488 w 3120386"/>
              <a:gd name="connsiteY19" fmla="*/ 126302 h 299793"/>
              <a:gd name="connsiteX20" fmla="*/ 50006 w 3120386"/>
              <a:gd name="connsiteY20" fmla="*/ 75455 h 299793"/>
              <a:gd name="connsiteX21" fmla="*/ 0 w 3120386"/>
              <a:gd name="connsiteY21" fmla="*/ 397 h 299793"/>
              <a:gd name="connsiteX22" fmla="*/ 426244 w 3120386"/>
              <a:gd name="connsiteY22" fmla="*/ 397 h 299793"/>
              <a:gd name="connsiteX23" fmla="*/ 425894 w 3120386"/>
              <a:gd name="connsiteY23" fmla="*/ 4416 h 299793"/>
              <a:gd name="connsiteX24" fmla="*/ 443839 w 3120386"/>
              <a:gd name="connsiteY24" fmla="*/ 793 h 299793"/>
              <a:gd name="connsiteX25" fmla="*/ 2682767 w 3120386"/>
              <a:gd name="connsiteY25" fmla="*/ 793 h 299793"/>
              <a:gd name="connsiteX26" fmla="*/ 2694421 w 3120386"/>
              <a:gd name="connsiteY26" fmla="*/ 3146 h 29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20386" h="299793">
                <a:moveTo>
                  <a:pt x="2694142" y="0"/>
                </a:moveTo>
                <a:lnTo>
                  <a:pt x="3120386" y="0"/>
                </a:lnTo>
                <a:lnTo>
                  <a:pt x="3070380" y="73818"/>
                </a:lnTo>
                <a:lnTo>
                  <a:pt x="3029898" y="123825"/>
                </a:lnTo>
                <a:lnTo>
                  <a:pt x="2975130" y="166687"/>
                </a:lnTo>
                <a:lnTo>
                  <a:pt x="2922742" y="204787"/>
                </a:lnTo>
                <a:lnTo>
                  <a:pt x="2872736" y="226218"/>
                </a:lnTo>
                <a:lnTo>
                  <a:pt x="2822730" y="247650"/>
                </a:lnTo>
                <a:lnTo>
                  <a:pt x="2784800" y="258487"/>
                </a:lnTo>
                <a:lnTo>
                  <a:pt x="2740960" y="288045"/>
                </a:lnTo>
                <a:cubicBezTo>
                  <a:pt x="2723074" y="295610"/>
                  <a:pt x="2703409" y="299793"/>
                  <a:pt x="2682767" y="299793"/>
                </a:cubicBezTo>
                <a:lnTo>
                  <a:pt x="443839" y="299793"/>
                </a:lnTo>
                <a:cubicBezTo>
                  <a:pt x="423198" y="299793"/>
                  <a:pt x="403533" y="295610"/>
                  <a:pt x="385647" y="288045"/>
                </a:cubicBezTo>
                <a:lnTo>
                  <a:pt x="355599" y="267786"/>
                </a:lnTo>
                <a:lnTo>
                  <a:pt x="347663" y="266733"/>
                </a:lnTo>
                <a:lnTo>
                  <a:pt x="297656" y="252206"/>
                </a:lnTo>
                <a:lnTo>
                  <a:pt x="247650" y="230414"/>
                </a:lnTo>
                <a:lnTo>
                  <a:pt x="197644" y="208623"/>
                </a:lnTo>
                <a:lnTo>
                  <a:pt x="145256" y="169884"/>
                </a:lnTo>
                <a:lnTo>
                  <a:pt x="90488" y="126302"/>
                </a:lnTo>
                <a:lnTo>
                  <a:pt x="50006" y="75455"/>
                </a:lnTo>
                <a:lnTo>
                  <a:pt x="0" y="397"/>
                </a:lnTo>
                <a:lnTo>
                  <a:pt x="426244" y="397"/>
                </a:lnTo>
                <a:lnTo>
                  <a:pt x="425894" y="4416"/>
                </a:lnTo>
                <a:lnTo>
                  <a:pt x="443839" y="793"/>
                </a:lnTo>
                <a:lnTo>
                  <a:pt x="2682767" y="793"/>
                </a:lnTo>
                <a:lnTo>
                  <a:pt x="2694421" y="3146"/>
                </a:lnTo>
                <a:close/>
              </a:path>
            </a:pathLst>
          </a:custGeom>
          <a:solidFill>
            <a:schemeClr val="accent3"/>
          </a:solidFill>
          <a:ln w="25400" algn="ctr">
            <a:solidFill>
              <a:schemeClr val="accent3"/>
            </a:solidFill>
            <a:miter lim="800000"/>
            <a:headEnd/>
            <a:tailEnd/>
          </a:ln>
        </p:spPr>
        <p:txBody>
          <a:bodyPr wrap="square" lIns="90000" tIns="72000" rIns="90000" bIns="72000" rtlCol="0" anchor="ctr">
            <a:no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Cloud Integration Gateway</a:t>
            </a:r>
          </a:p>
        </p:txBody>
      </p:sp>
      <p:grpSp>
        <p:nvGrpSpPr>
          <p:cNvPr id="24" name="Group 23">
            <a:extLst>
              <a:ext uri="{FF2B5EF4-FFF2-40B4-BE49-F238E27FC236}">
                <a16:creationId xmlns:a16="http://schemas.microsoft.com/office/drawing/2014/main" id="{8E573416-7EB5-4991-B68F-F4D57583ADB4}"/>
              </a:ext>
            </a:extLst>
          </p:cNvPr>
          <p:cNvGrpSpPr/>
          <p:nvPr/>
        </p:nvGrpSpPr>
        <p:grpSpPr>
          <a:xfrm>
            <a:off x="4093030" y="1555643"/>
            <a:ext cx="3239692" cy="1808257"/>
            <a:chOff x="4093030" y="1124744"/>
            <a:chExt cx="3239692" cy="1808257"/>
          </a:xfrm>
        </p:grpSpPr>
        <p:pic>
          <p:nvPicPr>
            <p:cNvPr id="16" name="Picture 15">
              <a:extLst>
                <a:ext uri="{FF2B5EF4-FFF2-40B4-BE49-F238E27FC236}">
                  <a16:creationId xmlns:a16="http://schemas.microsoft.com/office/drawing/2014/main" id="{2B564188-099D-4391-B420-646A913022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5600" y="2068791"/>
              <a:ext cx="1915565" cy="373373"/>
            </a:xfrm>
            <a:prstGeom prst="rect">
              <a:avLst/>
            </a:prstGeom>
            <a:solidFill>
              <a:schemeClr val="bg1"/>
            </a:solidFill>
            <a:ln w="38100">
              <a:noFill/>
            </a:ln>
          </p:spPr>
        </p:pic>
        <p:sp>
          <p:nvSpPr>
            <p:cNvPr id="15" name="Freeform 38">
              <a:extLst>
                <a:ext uri="{FF2B5EF4-FFF2-40B4-BE49-F238E27FC236}">
                  <a16:creationId xmlns:a16="http://schemas.microsoft.com/office/drawing/2014/main" id="{60DF66F3-CD4D-420B-A188-F49EE30753B5}"/>
                </a:ext>
              </a:extLst>
            </p:cNvPr>
            <p:cNvSpPr/>
            <p:nvPr/>
          </p:nvSpPr>
          <p:spPr>
            <a:xfrm>
              <a:off x="4093030" y="1124744"/>
              <a:ext cx="3239692" cy="1808257"/>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38100"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grpSp>
      <p:sp>
        <p:nvSpPr>
          <p:cNvPr id="25" name="TextBox 24">
            <a:extLst>
              <a:ext uri="{FF2B5EF4-FFF2-40B4-BE49-F238E27FC236}">
                <a16:creationId xmlns:a16="http://schemas.microsoft.com/office/drawing/2014/main" id="{129BB84C-DD9C-4CA3-A795-F8A7BDA1B6EF}"/>
              </a:ext>
            </a:extLst>
          </p:cNvPr>
          <p:cNvSpPr txBox="1"/>
          <p:nvPr/>
        </p:nvSpPr>
        <p:spPr>
          <a:xfrm>
            <a:off x="10151735" y="3879465"/>
            <a:ext cx="1477969"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50" kern="0" dirty="0">
                <a:solidFill>
                  <a:schemeClr val="bg2">
                    <a:lumMod val="75000"/>
                  </a:schemeClr>
                </a:solidFill>
                <a:ea typeface="Arial Unicode MS" pitchFamily="34" charset="-128"/>
                <a:cs typeface="Arial Unicode MS" pitchFamily="34" charset="-128"/>
              </a:rPr>
              <a:t>SAP Cloud environment</a:t>
            </a:r>
          </a:p>
        </p:txBody>
      </p:sp>
      <p:grpSp>
        <p:nvGrpSpPr>
          <p:cNvPr id="18" name="Group 17">
            <a:extLst>
              <a:ext uri="{FF2B5EF4-FFF2-40B4-BE49-F238E27FC236}">
                <a16:creationId xmlns:a16="http://schemas.microsoft.com/office/drawing/2014/main" id="{EBCBE465-1CE7-4747-8652-0E863364D858}"/>
              </a:ext>
            </a:extLst>
          </p:cNvPr>
          <p:cNvGrpSpPr/>
          <p:nvPr/>
        </p:nvGrpSpPr>
        <p:grpSpPr>
          <a:xfrm>
            <a:off x="8513245" y="930561"/>
            <a:ext cx="2711277" cy="2711277"/>
            <a:chOff x="8513245" y="930561"/>
            <a:chExt cx="2711277" cy="2711277"/>
          </a:xfrm>
        </p:grpSpPr>
        <p:pic>
          <p:nvPicPr>
            <p:cNvPr id="4" name="Picture 3">
              <a:extLst>
                <a:ext uri="{FF2B5EF4-FFF2-40B4-BE49-F238E27FC236}">
                  <a16:creationId xmlns:a16="http://schemas.microsoft.com/office/drawing/2014/main" id="{D6EC8CB9-95E5-4B7D-BA6E-67C73D6DB2A7}"/>
                </a:ext>
              </a:extLst>
            </p:cNvPr>
            <p:cNvPicPr>
              <a:picLocks noChangeAspect="1"/>
            </p:cNvPicPr>
            <p:nvPr/>
          </p:nvPicPr>
          <p:blipFill>
            <a:blip r:embed="rId3"/>
            <a:stretch>
              <a:fillRect/>
            </a:stretch>
          </p:blipFill>
          <p:spPr>
            <a:xfrm>
              <a:off x="8513245" y="930561"/>
              <a:ext cx="2711277" cy="2711277"/>
            </a:xfrm>
            <a:prstGeom prst="rect">
              <a:avLst/>
            </a:prstGeom>
          </p:spPr>
        </p:pic>
        <p:pic>
          <p:nvPicPr>
            <p:cNvPr id="17" name="Picture 16">
              <a:extLst>
                <a:ext uri="{FF2B5EF4-FFF2-40B4-BE49-F238E27FC236}">
                  <a16:creationId xmlns:a16="http://schemas.microsoft.com/office/drawing/2014/main" id="{D895EF64-1C24-4A7B-9BF4-91E6F46183C4}"/>
                </a:ext>
              </a:extLst>
            </p:cNvPr>
            <p:cNvPicPr>
              <a:picLocks noChangeAspect="1"/>
            </p:cNvPicPr>
            <p:nvPr/>
          </p:nvPicPr>
          <p:blipFill>
            <a:blip r:embed="rId4"/>
            <a:stretch>
              <a:fillRect/>
            </a:stretch>
          </p:blipFill>
          <p:spPr>
            <a:xfrm>
              <a:off x="9592663" y="2194345"/>
              <a:ext cx="814783" cy="814783"/>
            </a:xfrm>
            <a:prstGeom prst="rect">
              <a:avLst/>
            </a:prstGeom>
          </p:spPr>
        </p:pic>
        <p:sp>
          <p:nvSpPr>
            <p:cNvPr id="29" name="TextBox 28">
              <a:extLst>
                <a:ext uri="{FF2B5EF4-FFF2-40B4-BE49-F238E27FC236}">
                  <a16:creationId xmlns:a16="http://schemas.microsoft.com/office/drawing/2014/main" id="{0DF4230C-F05E-476E-8506-F50E9B3E24C4}"/>
                </a:ext>
              </a:extLst>
            </p:cNvPr>
            <p:cNvSpPr txBox="1"/>
            <p:nvPr/>
          </p:nvSpPr>
          <p:spPr>
            <a:xfrm>
              <a:off x="8833891" y="3077941"/>
              <a:ext cx="2180084"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effectLst/>
                  <a:uLnTx/>
                  <a:uFillTx/>
                  <a:latin typeface="Arial"/>
                  <a:ea typeface="Arial Unicode MS" pitchFamily="34" charset="-128"/>
                  <a:cs typeface="Arial Unicode MS" pitchFamily="34" charset="-128"/>
                </a:rPr>
                <a:t>SAP S4HANA Cloud</a:t>
              </a:r>
            </a:p>
          </p:txBody>
        </p:sp>
      </p:grpSp>
      <p:pic>
        <p:nvPicPr>
          <p:cNvPr id="21" name="Picture 20">
            <a:extLst>
              <a:ext uri="{FF2B5EF4-FFF2-40B4-BE49-F238E27FC236}">
                <a16:creationId xmlns:a16="http://schemas.microsoft.com/office/drawing/2014/main" id="{E4F115A5-4A98-41A5-A2D8-0D50638BF941}"/>
              </a:ext>
            </a:extLst>
          </p:cNvPr>
          <p:cNvPicPr>
            <a:picLocks noChangeAspect="1"/>
          </p:cNvPicPr>
          <p:nvPr/>
        </p:nvPicPr>
        <p:blipFill>
          <a:blip r:embed="rId4"/>
          <a:stretch>
            <a:fillRect/>
          </a:stretch>
        </p:blipFill>
        <p:spPr>
          <a:xfrm>
            <a:off x="4394083" y="4554708"/>
            <a:ext cx="1211339" cy="1211339"/>
          </a:xfrm>
          <a:prstGeom prst="rect">
            <a:avLst/>
          </a:prstGeom>
        </p:spPr>
      </p:pic>
      <p:pic>
        <p:nvPicPr>
          <p:cNvPr id="33" name="Picture 32">
            <a:extLst>
              <a:ext uri="{FF2B5EF4-FFF2-40B4-BE49-F238E27FC236}">
                <a16:creationId xmlns:a16="http://schemas.microsoft.com/office/drawing/2014/main" id="{06D357DA-8F2B-4510-8D91-CA63793EB18A}"/>
              </a:ext>
            </a:extLst>
          </p:cNvPr>
          <p:cNvPicPr>
            <a:picLocks noChangeAspect="1"/>
          </p:cNvPicPr>
          <p:nvPr/>
        </p:nvPicPr>
        <p:blipFill>
          <a:blip r:embed="rId4"/>
          <a:stretch>
            <a:fillRect/>
          </a:stretch>
        </p:blipFill>
        <p:spPr>
          <a:xfrm>
            <a:off x="6036164" y="4581128"/>
            <a:ext cx="1211339" cy="1211339"/>
          </a:xfrm>
          <a:prstGeom prst="rect">
            <a:avLst/>
          </a:prstGeom>
        </p:spPr>
      </p:pic>
      <p:sp>
        <p:nvSpPr>
          <p:cNvPr id="34" name="TextBox 33">
            <a:extLst>
              <a:ext uri="{FF2B5EF4-FFF2-40B4-BE49-F238E27FC236}">
                <a16:creationId xmlns:a16="http://schemas.microsoft.com/office/drawing/2014/main" id="{5E2BF1AA-DF68-491A-BEBE-3C9AEB060A6A}"/>
              </a:ext>
            </a:extLst>
          </p:cNvPr>
          <p:cNvSpPr txBox="1"/>
          <p:nvPr/>
        </p:nvSpPr>
        <p:spPr>
          <a:xfrm>
            <a:off x="4499615" y="5704239"/>
            <a:ext cx="1000274"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effectLst/>
                <a:uLnTx/>
                <a:uFillTx/>
                <a:latin typeface="Arial"/>
                <a:ea typeface="Arial Unicode MS" pitchFamily="34" charset="-128"/>
                <a:cs typeface="Arial Unicode MS" pitchFamily="34" charset="-128"/>
              </a:rPr>
              <a:t>SAP ERP</a:t>
            </a:r>
          </a:p>
        </p:txBody>
      </p:sp>
      <p:sp>
        <p:nvSpPr>
          <p:cNvPr id="36" name="TextBox 35">
            <a:extLst>
              <a:ext uri="{FF2B5EF4-FFF2-40B4-BE49-F238E27FC236}">
                <a16:creationId xmlns:a16="http://schemas.microsoft.com/office/drawing/2014/main" id="{E5494CB0-1B59-4D10-84E5-82A16DEAEECF}"/>
              </a:ext>
            </a:extLst>
          </p:cNvPr>
          <p:cNvSpPr txBox="1"/>
          <p:nvPr/>
        </p:nvSpPr>
        <p:spPr>
          <a:xfrm>
            <a:off x="5917275" y="5704238"/>
            <a:ext cx="144911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effectLst/>
                <a:uLnTx/>
                <a:uFillTx/>
                <a:latin typeface="Arial"/>
                <a:ea typeface="Arial Unicode MS" pitchFamily="34" charset="-128"/>
                <a:cs typeface="Arial Unicode MS" pitchFamily="34" charset="-128"/>
              </a:rPr>
              <a:t>SAP S4HANA</a:t>
            </a:r>
          </a:p>
        </p:txBody>
      </p:sp>
    </p:spTree>
    <p:extLst>
      <p:ext uri="{BB962C8B-B14F-4D97-AF65-F5344CB8AC3E}">
        <p14:creationId xmlns:p14="http://schemas.microsoft.com/office/powerpoint/2010/main" val="195689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outVertical)">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38">
            <a:extLst>
              <a:ext uri="{FF2B5EF4-FFF2-40B4-BE49-F238E27FC236}">
                <a16:creationId xmlns:a16="http://schemas.microsoft.com/office/drawing/2014/main" id="{BA55E38A-BC16-44CF-8BC9-090D2E58DA9C}"/>
              </a:ext>
            </a:extLst>
          </p:cNvPr>
          <p:cNvSpPr/>
          <p:nvPr/>
        </p:nvSpPr>
        <p:spPr>
          <a:xfrm>
            <a:off x="4050426" y="1766112"/>
            <a:ext cx="3797465" cy="2119582"/>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38100" cap="flat" cmpd="sng" algn="ctr">
            <a:solidFill>
              <a:schemeClr val="accent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effectLst/>
              <a:uLnTx/>
              <a:uFillTx/>
              <a:latin typeface="Arial"/>
              <a:ea typeface="+mn-ea"/>
              <a:cs typeface="+mn-cs"/>
            </a:endParaRPr>
          </a:p>
        </p:txBody>
      </p:sp>
      <p:sp>
        <p:nvSpPr>
          <p:cNvPr id="3" name="Title 2">
            <a:extLst>
              <a:ext uri="{FF2B5EF4-FFF2-40B4-BE49-F238E27FC236}">
                <a16:creationId xmlns:a16="http://schemas.microsoft.com/office/drawing/2014/main" id="{A5FA32D9-8629-47C4-8EA7-AB3B13F41C04}"/>
              </a:ext>
            </a:extLst>
          </p:cNvPr>
          <p:cNvSpPr>
            <a:spLocks noGrp="1"/>
          </p:cNvSpPr>
          <p:nvPr>
            <p:ph type="title"/>
          </p:nvPr>
        </p:nvSpPr>
        <p:spPr/>
        <p:txBody>
          <a:bodyPr/>
          <a:lstStyle/>
          <a:p>
            <a:r>
              <a:rPr lang="en-GB" b="0" dirty="0">
                <a:solidFill>
                  <a:schemeClr val="accent1"/>
                </a:solidFill>
              </a:rPr>
              <a:t>SAP Ariba </a:t>
            </a:r>
            <a:r>
              <a:rPr lang="en-GB" b="0" dirty="0"/>
              <a:t>Integration Strategy for Non-SAP ERP / Systems</a:t>
            </a:r>
          </a:p>
        </p:txBody>
      </p:sp>
      <p:cxnSp>
        <p:nvCxnSpPr>
          <p:cNvPr id="31" name="Straight Arrow Connector 17">
            <a:extLst>
              <a:ext uri="{FF2B5EF4-FFF2-40B4-BE49-F238E27FC236}">
                <a16:creationId xmlns:a16="http://schemas.microsoft.com/office/drawing/2014/main" id="{678A7C84-4017-4734-BA53-B6EE9F6A5DED}"/>
              </a:ext>
            </a:extLst>
          </p:cNvPr>
          <p:cNvCxnSpPr>
            <a:cxnSpLocks/>
          </p:cNvCxnSpPr>
          <p:nvPr/>
        </p:nvCxnSpPr>
        <p:spPr>
          <a:xfrm flipH="1">
            <a:off x="7897787" y="3054162"/>
            <a:ext cx="643914" cy="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AA6AE4-AFA4-48C1-991C-09CC0BFAF615}"/>
              </a:ext>
            </a:extLst>
          </p:cNvPr>
          <p:cNvCxnSpPr>
            <a:cxnSpLocks/>
          </p:cNvCxnSpPr>
          <p:nvPr/>
        </p:nvCxnSpPr>
        <p:spPr>
          <a:xfrm>
            <a:off x="414861" y="4149080"/>
            <a:ext cx="11377264" cy="0"/>
          </a:xfrm>
          <a:prstGeom prst="line">
            <a:avLst/>
          </a:prstGeom>
          <a:ln w="2540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57645-9074-4430-9B1E-01F97C77A1DC}"/>
              </a:ext>
            </a:extLst>
          </p:cNvPr>
          <p:cNvSpPr txBox="1"/>
          <p:nvPr/>
        </p:nvSpPr>
        <p:spPr>
          <a:xfrm>
            <a:off x="774901" y="4190454"/>
            <a:ext cx="1365758"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Customer environment</a:t>
            </a:r>
          </a:p>
        </p:txBody>
      </p:sp>
      <p:sp>
        <p:nvSpPr>
          <p:cNvPr id="15" name="Freeform 38">
            <a:extLst>
              <a:ext uri="{FF2B5EF4-FFF2-40B4-BE49-F238E27FC236}">
                <a16:creationId xmlns:a16="http://schemas.microsoft.com/office/drawing/2014/main" id="{60DF66F3-CD4D-420B-A188-F49EE30753B5}"/>
              </a:ext>
            </a:extLst>
          </p:cNvPr>
          <p:cNvSpPr/>
          <p:nvPr/>
        </p:nvSpPr>
        <p:spPr>
          <a:xfrm>
            <a:off x="3305100" y="1555643"/>
            <a:ext cx="3239692" cy="1808257"/>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solidFill>
            <a:schemeClr val="bg1"/>
          </a:solidFill>
          <a:ln w="38100"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effectLst/>
              <a:uLnTx/>
              <a:uFillTx/>
              <a:latin typeface="Arial"/>
              <a:ea typeface="+mn-ea"/>
              <a:cs typeface="+mn-cs"/>
            </a:endParaRPr>
          </a:p>
        </p:txBody>
      </p:sp>
      <p:sp>
        <p:nvSpPr>
          <p:cNvPr id="25" name="TextBox 24">
            <a:extLst>
              <a:ext uri="{FF2B5EF4-FFF2-40B4-BE49-F238E27FC236}">
                <a16:creationId xmlns:a16="http://schemas.microsoft.com/office/drawing/2014/main" id="{129BB84C-DD9C-4CA3-A795-F8A7BDA1B6EF}"/>
              </a:ext>
            </a:extLst>
          </p:cNvPr>
          <p:cNvSpPr txBox="1"/>
          <p:nvPr/>
        </p:nvSpPr>
        <p:spPr>
          <a:xfrm>
            <a:off x="10151735" y="3879465"/>
            <a:ext cx="1134926"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50" kern="0" dirty="0">
                <a:solidFill>
                  <a:schemeClr val="bg2">
                    <a:lumMod val="75000"/>
                  </a:schemeClr>
                </a:solidFill>
                <a:ea typeface="Arial Unicode MS" pitchFamily="34" charset="-128"/>
                <a:cs typeface="Arial Unicode MS" pitchFamily="34" charset="-128"/>
              </a:rPr>
              <a:t>Cloud environment</a:t>
            </a:r>
          </a:p>
        </p:txBody>
      </p:sp>
      <p:grpSp>
        <p:nvGrpSpPr>
          <p:cNvPr id="5" name="Group 4">
            <a:extLst>
              <a:ext uri="{FF2B5EF4-FFF2-40B4-BE49-F238E27FC236}">
                <a16:creationId xmlns:a16="http://schemas.microsoft.com/office/drawing/2014/main" id="{6C868FF8-09F5-4752-B933-70A32165AC71}"/>
              </a:ext>
            </a:extLst>
          </p:cNvPr>
          <p:cNvGrpSpPr/>
          <p:nvPr/>
        </p:nvGrpSpPr>
        <p:grpSpPr>
          <a:xfrm>
            <a:off x="8675302" y="2730519"/>
            <a:ext cx="797645" cy="445211"/>
            <a:chOff x="9150990" y="2995282"/>
            <a:chExt cx="797645" cy="445211"/>
          </a:xfrm>
        </p:grpSpPr>
        <p:sp>
          <p:nvSpPr>
            <p:cNvPr id="47" name="Freeform 38">
              <a:extLst>
                <a:ext uri="{FF2B5EF4-FFF2-40B4-BE49-F238E27FC236}">
                  <a16:creationId xmlns:a16="http://schemas.microsoft.com/office/drawing/2014/main" id="{6ABDAFE8-C57F-4152-A82D-97E79D8CD06E}"/>
                </a:ext>
              </a:extLst>
            </p:cNvPr>
            <p:cNvSpPr/>
            <p:nvPr/>
          </p:nvSpPr>
          <p:spPr>
            <a:xfrm>
              <a:off x="9150990" y="2995282"/>
              <a:ext cx="797645" cy="445211"/>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accent3"/>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effectLst/>
                <a:uLnTx/>
                <a:uFillTx/>
                <a:latin typeface="Arial"/>
                <a:ea typeface="+mn-ea"/>
                <a:cs typeface="+mn-cs"/>
              </a:endParaRPr>
            </a:p>
          </p:txBody>
        </p:sp>
        <p:sp>
          <p:nvSpPr>
            <p:cNvPr id="48" name="TextBox 47">
              <a:extLst>
                <a:ext uri="{FF2B5EF4-FFF2-40B4-BE49-F238E27FC236}">
                  <a16:creationId xmlns:a16="http://schemas.microsoft.com/office/drawing/2014/main" id="{3B7F1D97-075F-4621-B394-327EBC80CE86}"/>
                </a:ext>
              </a:extLst>
            </p:cNvPr>
            <p:cNvSpPr txBox="1"/>
            <p:nvPr/>
          </p:nvSpPr>
          <p:spPr>
            <a:xfrm>
              <a:off x="9275698" y="3276513"/>
              <a:ext cx="54822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effectLst/>
                  <a:uLnTx/>
                  <a:uFillTx/>
                  <a:latin typeface="Arial"/>
                  <a:ea typeface="Arial Unicode MS" pitchFamily="34" charset="-128"/>
                  <a:cs typeface="Arial Unicode MS" pitchFamily="34" charset="-128"/>
                </a:rPr>
                <a:t>ServiceNow</a:t>
              </a:r>
            </a:p>
          </p:txBody>
        </p:sp>
      </p:grpSp>
      <p:grpSp>
        <p:nvGrpSpPr>
          <p:cNvPr id="6" name="Group 5">
            <a:extLst>
              <a:ext uri="{FF2B5EF4-FFF2-40B4-BE49-F238E27FC236}">
                <a16:creationId xmlns:a16="http://schemas.microsoft.com/office/drawing/2014/main" id="{81117557-FC26-4032-B9CB-49A26AF06C07}"/>
              </a:ext>
            </a:extLst>
          </p:cNvPr>
          <p:cNvGrpSpPr/>
          <p:nvPr/>
        </p:nvGrpSpPr>
        <p:grpSpPr>
          <a:xfrm>
            <a:off x="9664632" y="2730519"/>
            <a:ext cx="797645" cy="445211"/>
            <a:chOff x="10140320" y="2995282"/>
            <a:chExt cx="797645" cy="445211"/>
          </a:xfrm>
        </p:grpSpPr>
        <p:sp>
          <p:nvSpPr>
            <p:cNvPr id="45" name="Freeform 38">
              <a:extLst>
                <a:ext uri="{FF2B5EF4-FFF2-40B4-BE49-F238E27FC236}">
                  <a16:creationId xmlns:a16="http://schemas.microsoft.com/office/drawing/2014/main" id="{318A95B8-1F9F-4BFE-BAEA-91E48FC18704}"/>
                </a:ext>
              </a:extLst>
            </p:cNvPr>
            <p:cNvSpPr/>
            <p:nvPr/>
          </p:nvSpPr>
          <p:spPr>
            <a:xfrm>
              <a:off x="10140320" y="2995282"/>
              <a:ext cx="797645" cy="445211"/>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accent3"/>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effectLst/>
                <a:uLnTx/>
                <a:uFillTx/>
                <a:latin typeface="Arial"/>
                <a:ea typeface="+mn-ea"/>
                <a:cs typeface="+mn-cs"/>
              </a:endParaRPr>
            </a:p>
          </p:txBody>
        </p:sp>
        <p:sp>
          <p:nvSpPr>
            <p:cNvPr id="49" name="TextBox 48">
              <a:extLst>
                <a:ext uri="{FF2B5EF4-FFF2-40B4-BE49-F238E27FC236}">
                  <a16:creationId xmlns:a16="http://schemas.microsoft.com/office/drawing/2014/main" id="{86EC03E9-1BF8-4F40-9ED5-7DE50143B0EE}"/>
                </a:ext>
              </a:extLst>
            </p:cNvPr>
            <p:cNvSpPr txBox="1"/>
            <p:nvPr/>
          </p:nvSpPr>
          <p:spPr>
            <a:xfrm>
              <a:off x="10342705" y="3259252"/>
              <a:ext cx="40556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effectLst/>
                  <a:uLnTx/>
                  <a:uFillTx/>
                  <a:latin typeface="Arial"/>
                  <a:ea typeface="Arial Unicode MS" pitchFamily="34" charset="-128"/>
                  <a:cs typeface="Arial Unicode MS" pitchFamily="34" charset="-128"/>
                </a:rPr>
                <a:t>Workday</a:t>
              </a:r>
            </a:p>
          </p:txBody>
        </p:sp>
      </p:grpSp>
      <p:grpSp>
        <p:nvGrpSpPr>
          <p:cNvPr id="4" name="Group 3">
            <a:extLst>
              <a:ext uri="{FF2B5EF4-FFF2-40B4-BE49-F238E27FC236}">
                <a16:creationId xmlns:a16="http://schemas.microsoft.com/office/drawing/2014/main" id="{03E3C934-372A-4465-BD40-68C15D34890E}"/>
              </a:ext>
            </a:extLst>
          </p:cNvPr>
          <p:cNvGrpSpPr/>
          <p:nvPr/>
        </p:nvGrpSpPr>
        <p:grpSpPr>
          <a:xfrm>
            <a:off x="9150990" y="2195347"/>
            <a:ext cx="797645" cy="445211"/>
            <a:chOff x="9636264" y="2389779"/>
            <a:chExt cx="797645" cy="445211"/>
          </a:xfrm>
        </p:grpSpPr>
        <p:sp>
          <p:nvSpPr>
            <p:cNvPr id="46" name="Freeform 38">
              <a:extLst>
                <a:ext uri="{FF2B5EF4-FFF2-40B4-BE49-F238E27FC236}">
                  <a16:creationId xmlns:a16="http://schemas.microsoft.com/office/drawing/2014/main" id="{51A46214-8F4A-4F96-B63C-B859B75E16D5}"/>
                </a:ext>
              </a:extLst>
            </p:cNvPr>
            <p:cNvSpPr/>
            <p:nvPr/>
          </p:nvSpPr>
          <p:spPr>
            <a:xfrm>
              <a:off x="9636264" y="2389779"/>
              <a:ext cx="797645" cy="445211"/>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accent3"/>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effectLst/>
                <a:uLnTx/>
                <a:uFillTx/>
                <a:latin typeface="Arial"/>
                <a:ea typeface="+mn-ea"/>
                <a:cs typeface="+mn-cs"/>
              </a:endParaRPr>
            </a:p>
          </p:txBody>
        </p:sp>
        <p:sp>
          <p:nvSpPr>
            <p:cNvPr id="50" name="TextBox 49">
              <a:extLst>
                <a:ext uri="{FF2B5EF4-FFF2-40B4-BE49-F238E27FC236}">
                  <a16:creationId xmlns:a16="http://schemas.microsoft.com/office/drawing/2014/main" id="{825B6052-90F9-4148-863A-D38C27FE3F6A}"/>
                </a:ext>
              </a:extLst>
            </p:cNvPr>
            <p:cNvSpPr txBox="1"/>
            <p:nvPr/>
          </p:nvSpPr>
          <p:spPr>
            <a:xfrm>
              <a:off x="9780208" y="2632068"/>
              <a:ext cx="509755"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effectLst/>
                  <a:uLnTx/>
                  <a:uFillTx/>
                  <a:latin typeface="Arial"/>
                  <a:ea typeface="Arial Unicode MS" pitchFamily="34" charset="-128"/>
                  <a:cs typeface="Arial Unicode MS" pitchFamily="34" charset="-128"/>
                </a:rPr>
                <a:t>Cloud ERP</a:t>
              </a:r>
            </a:p>
          </p:txBody>
        </p:sp>
      </p:grpSp>
      <p:sp>
        <p:nvSpPr>
          <p:cNvPr id="52" name="TextBox 51">
            <a:extLst>
              <a:ext uri="{FF2B5EF4-FFF2-40B4-BE49-F238E27FC236}">
                <a16:creationId xmlns:a16="http://schemas.microsoft.com/office/drawing/2014/main" id="{9673CF4A-9E13-4CEF-A4F6-24540F505390}"/>
              </a:ext>
            </a:extLst>
          </p:cNvPr>
          <p:cNvSpPr txBox="1"/>
          <p:nvPr/>
        </p:nvSpPr>
        <p:spPr>
          <a:xfrm>
            <a:off x="4345888" y="3529782"/>
            <a:ext cx="3286319"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effectLst/>
                <a:uLnTx/>
                <a:uFillTx/>
                <a:latin typeface="Arial"/>
                <a:ea typeface="Arial Unicode MS" pitchFamily="34" charset="-128"/>
                <a:cs typeface="Arial Unicode MS" pitchFamily="34" charset="-128"/>
              </a:rPr>
              <a:t>SAP Cloud Platform Integration (</a:t>
            </a:r>
            <a:r>
              <a:rPr kumimoji="0" lang="en-GB" sz="1400" b="0" i="0" u="none" strike="noStrike" kern="0" cap="none" spc="0" normalizeH="0" baseline="0" noProof="0" dirty="0" err="1">
                <a:ln>
                  <a:noFill/>
                </a:ln>
                <a:effectLst/>
                <a:uLnTx/>
                <a:uFillTx/>
                <a:latin typeface="Arial"/>
                <a:ea typeface="Arial Unicode MS" pitchFamily="34" charset="-128"/>
                <a:cs typeface="Arial Unicode MS" pitchFamily="34" charset="-128"/>
              </a:rPr>
              <a:t>iPaaS</a:t>
            </a:r>
            <a:r>
              <a:rPr kumimoji="0" lang="en-GB" sz="1400" b="0" i="0" u="none" strike="noStrike" kern="0" cap="none" spc="0" normalizeH="0" baseline="0" noProof="0" dirty="0">
                <a:ln>
                  <a:noFill/>
                </a:ln>
                <a:effectLst/>
                <a:uLnTx/>
                <a:uFillTx/>
                <a:latin typeface="Arial"/>
                <a:ea typeface="Arial Unicode MS" pitchFamily="34" charset="-128"/>
                <a:cs typeface="Arial Unicode MS" pitchFamily="34" charset="-128"/>
              </a:rPr>
              <a:t>)</a:t>
            </a:r>
          </a:p>
        </p:txBody>
      </p:sp>
      <p:sp>
        <p:nvSpPr>
          <p:cNvPr id="42" name="TextBox 41">
            <a:extLst>
              <a:ext uri="{FF2B5EF4-FFF2-40B4-BE49-F238E27FC236}">
                <a16:creationId xmlns:a16="http://schemas.microsoft.com/office/drawing/2014/main" id="{4A08907A-36FE-4301-BC81-C4435F9537B9}"/>
              </a:ext>
            </a:extLst>
          </p:cNvPr>
          <p:cNvSpPr txBox="1"/>
          <p:nvPr/>
        </p:nvSpPr>
        <p:spPr>
          <a:xfrm>
            <a:off x="4315986" y="5733836"/>
            <a:ext cx="370294"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cxnSp>
        <p:nvCxnSpPr>
          <p:cNvPr id="43" name="Straight Arrow Connector 17">
            <a:extLst>
              <a:ext uri="{FF2B5EF4-FFF2-40B4-BE49-F238E27FC236}">
                <a16:creationId xmlns:a16="http://schemas.microsoft.com/office/drawing/2014/main" id="{349BF865-250E-45F7-A695-28B8D1713FCD}"/>
              </a:ext>
            </a:extLst>
          </p:cNvPr>
          <p:cNvCxnSpPr>
            <a:cxnSpLocks/>
          </p:cNvCxnSpPr>
          <p:nvPr/>
        </p:nvCxnSpPr>
        <p:spPr>
          <a:xfrm flipV="1">
            <a:off x="4544607" y="3933177"/>
            <a:ext cx="0" cy="122400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EB0CFCA-B536-4F73-B539-0E10F6E1A4BA}"/>
              </a:ext>
            </a:extLst>
          </p:cNvPr>
          <p:cNvSpPr txBox="1"/>
          <p:nvPr/>
        </p:nvSpPr>
        <p:spPr>
          <a:xfrm>
            <a:off x="5072182" y="5733836"/>
            <a:ext cx="578203"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PM</a:t>
            </a:r>
          </a:p>
        </p:txBody>
      </p:sp>
      <p:cxnSp>
        <p:nvCxnSpPr>
          <p:cNvPr id="55" name="Straight Arrow Connector 17">
            <a:extLst>
              <a:ext uri="{FF2B5EF4-FFF2-40B4-BE49-F238E27FC236}">
                <a16:creationId xmlns:a16="http://schemas.microsoft.com/office/drawing/2014/main" id="{0B1FA183-9C47-417E-9C5F-A59C9F003823}"/>
              </a:ext>
            </a:extLst>
          </p:cNvPr>
          <p:cNvCxnSpPr>
            <a:cxnSpLocks/>
          </p:cNvCxnSpPr>
          <p:nvPr/>
        </p:nvCxnSpPr>
        <p:spPr>
          <a:xfrm flipV="1">
            <a:off x="5345952" y="3916786"/>
            <a:ext cx="0" cy="122400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771E154-B30C-41CB-8E2B-ED06FD73BD94}"/>
              </a:ext>
            </a:extLst>
          </p:cNvPr>
          <p:cNvSpPr txBox="1"/>
          <p:nvPr/>
        </p:nvSpPr>
        <p:spPr>
          <a:xfrm>
            <a:off x="5989048" y="5733836"/>
            <a:ext cx="755040"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HCM</a:t>
            </a:r>
          </a:p>
        </p:txBody>
      </p:sp>
      <p:sp>
        <p:nvSpPr>
          <p:cNvPr id="60" name="TextBox 59">
            <a:extLst>
              <a:ext uri="{FF2B5EF4-FFF2-40B4-BE49-F238E27FC236}">
                <a16:creationId xmlns:a16="http://schemas.microsoft.com/office/drawing/2014/main" id="{72DC4F32-A15D-453E-AF30-B11E51B2B855}"/>
              </a:ext>
            </a:extLst>
          </p:cNvPr>
          <p:cNvSpPr txBox="1"/>
          <p:nvPr/>
        </p:nvSpPr>
        <p:spPr>
          <a:xfrm>
            <a:off x="6947806" y="5733836"/>
            <a:ext cx="755040"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cxnSp>
        <p:nvCxnSpPr>
          <p:cNvPr id="61" name="Straight Arrow Connector 17">
            <a:extLst>
              <a:ext uri="{FF2B5EF4-FFF2-40B4-BE49-F238E27FC236}">
                <a16:creationId xmlns:a16="http://schemas.microsoft.com/office/drawing/2014/main" id="{F7DE91FB-132F-4A95-89B8-3E4A2041C1A1}"/>
              </a:ext>
            </a:extLst>
          </p:cNvPr>
          <p:cNvCxnSpPr>
            <a:cxnSpLocks/>
          </p:cNvCxnSpPr>
          <p:nvPr/>
        </p:nvCxnSpPr>
        <p:spPr>
          <a:xfrm flipV="1">
            <a:off x="6309453" y="3933177"/>
            <a:ext cx="0" cy="122400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17">
            <a:extLst>
              <a:ext uri="{FF2B5EF4-FFF2-40B4-BE49-F238E27FC236}">
                <a16:creationId xmlns:a16="http://schemas.microsoft.com/office/drawing/2014/main" id="{15FA36F0-8126-47E3-B1E4-E398F3E71B5C}"/>
              </a:ext>
            </a:extLst>
          </p:cNvPr>
          <p:cNvCxnSpPr>
            <a:cxnSpLocks/>
          </p:cNvCxnSpPr>
          <p:nvPr/>
        </p:nvCxnSpPr>
        <p:spPr>
          <a:xfrm flipV="1">
            <a:off x="7291430" y="3916786"/>
            <a:ext cx="0" cy="122400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B564188-099D-4391-B420-646A913022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2567" y="2608951"/>
            <a:ext cx="1915565" cy="373373"/>
          </a:xfrm>
          <a:prstGeom prst="rect">
            <a:avLst/>
          </a:prstGeom>
          <a:solidFill>
            <a:schemeClr val="bg1"/>
          </a:solidFill>
        </p:spPr>
      </p:pic>
      <p:grpSp>
        <p:nvGrpSpPr>
          <p:cNvPr id="2" name="Group 1">
            <a:extLst>
              <a:ext uri="{FF2B5EF4-FFF2-40B4-BE49-F238E27FC236}">
                <a16:creationId xmlns:a16="http://schemas.microsoft.com/office/drawing/2014/main" id="{2E09430F-B51D-47F8-A2AE-07C1F3AE658A}"/>
              </a:ext>
            </a:extLst>
          </p:cNvPr>
          <p:cNvGrpSpPr/>
          <p:nvPr/>
        </p:nvGrpSpPr>
        <p:grpSpPr>
          <a:xfrm>
            <a:off x="9155819" y="3300015"/>
            <a:ext cx="797645" cy="445211"/>
            <a:chOff x="8797630" y="3546349"/>
            <a:chExt cx="797645" cy="445211"/>
          </a:xfrm>
        </p:grpSpPr>
        <p:sp>
          <p:nvSpPr>
            <p:cNvPr id="63" name="Freeform 38">
              <a:extLst>
                <a:ext uri="{FF2B5EF4-FFF2-40B4-BE49-F238E27FC236}">
                  <a16:creationId xmlns:a16="http://schemas.microsoft.com/office/drawing/2014/main" id="{CF0C0372-EE46-426D-B90F-FA695E31D6E0}"/>
                </a:ext>
              </a:extLst>
            </p:cNvPr>
            <p:cNvSpPr/>
            <p:nvPr/>
          </p:nvSpPr>
          <p:spPr>
            <a:xfrm>
              <a:off x="8797630" y="3546349"/>
              <a:ext cx="797645" cy="445211"/>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accent3"/>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effectLst/>
                <a:uLnTx/>
                <a:uFillTx/>
                <a:latin typeface="Arial"/>
                <a:ea typeface="+mn-ea"/>
                <a:cs typeface="+mn-cs"/>
              </a:endParaRPr>
            </a:p>
          </p:txBody>
        </p:sp>
        <p:sp>
          <p:nvSpPr>
            <p:cNvPr id="64" name="TextBox 63">
              <a:extLst>
                <a:ext uri="{FF2B5EF4-FFF2-40B4-BE49-F238E27FC236}">
                  <a16:creationId xmlns:a16="http://schemas.microsoft.com/office/drawing/2014/main" id="{2906D694-3ECB-45F7-84CA-6A79A7541AA5}"/>
                </a:ext>
              </a:extLst>
            </p:cNvPr>
            <p:cNvSpPr txBox="1"/>
            <p:nvPr/>
          </p:nvSpPr>
          <p:spPr>
            <a:xfrm>
              <a:off x="9130604" y="3805821"/>
              <a:ext cx="20518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effectLst/>
                  <a:uLnTx/>
                  <a:uFillTx/>
                  <a:latin typeface="Arial"/>
                  <a:ea typeface="Arial Unicode MS" pitchFamily="34" charset="-128"/>
                  <a:cs typeface="Arial Unicode MS" pitchFamily="34" charset="-128"/>
                </a:rPr>
                <a:t>……</a:t>
              </a:r>
            </a:p>
          </p:txBody>
        </p:sp>
      </p:grpSp>
      <p:cxnSp>
        <p:nvCxnSpPr>
          <p:cNvPr id="65" name="Straight Arrow Connector 17">
            <a:extLst>
              <a:ext uri="{FF2B5EF4-FFF2-40B4-BE49-F238E27FC236}">
                <a16:creationId xmlns:a16="http://schemas.microsoft.com/office/drawing/2014/main" id="{E64603BD-C212-45B9-A464-205F9E1912E8}"/>
              </a:ext>
            </a:extLst>
          </p:cNvPr>
          <p:cNvCxnSpPr>
            <a:cxnSpLocks/>
          </p:cNvCxnSpPr>
          <p:nvPr/>
        </p:nvCxnSpPr>
        <p:spPr>
          <a:xfrm flipH="1">
            <a:off x="10258564" y="6558795"/>
            <a:ext cx="864944" cy="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807E048-76E0-4BEA-8951-E743849F61EC}"/>
              </a:ext>
            </a:extLst>
          </p:cNvPr>
          <p:cNvSpPr txBox="1"/>
          <p:nvPr/>
        </p:nvSpPr>
        <p:spPr>
          <a:xfrm>
            <a:off x="10260404" y="6331792"/>
            <a:ext cx="838371"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Integration Project</a:t>
            </a:r>
          </a:p>
        </p:txBody>
      </p:sp>
      <p:pic>
        <p:nvPicPr>
          <p:cNvPr id="38" name="Picture 37">
            <a:extLst>
              <a:ext uri="{FF2B5EF4-FFF2-40B4-BE49-F238E27FC236}">
                <a16:creationId xmlns:a16="http://schemas.microsoft.com/office/drawing/2014/main" id="{90F18A9D-983D-496E-8654-C340A1637744}"/>
              </a:ext>
            </a:extLst>
          </p:cNvPr>
          <p:cNvPicPr>
            <a:picLocks noChangeAspect="1"/>
          </p:cNvPicPr>
          <p:nvPr/>
        </p:nvPicPr>
        <p:blipFill>
          <a:blip r:embed="rId4"/>
          <a:stretch>
            <a:fillRect/>
          </a:stretch>
        </p:blipFill>
        <p:spPr>
          <a:xfrm>
            <a:off x="6607565" y="2780929"/>
            <a:ext cx="717762" cy="717762"/>
          </a:xfrm>
          <a:prstGeom prst="rect">
            <a:avLst/>
          </a:prstGeom>
        </p:spPr>
      </p:pic>
      <p:pic>
        <p:nvPicPr>
          <p:cNvPr id="11" name="Picture 10">
            <a:extLst>
              <a:ext uri="{FF2B5EF4-FFF2-40B4-BE49-F238E27FC236}">
                <a16:creationId xmlns:a16="http://schemas.microsoft.com/office/drawing/2014/main" id="{E44B90DD-8E42-45A9-ABA5-5A7E5D55F0D0}"/>
              </a:ext>
            </a:extLst>
          </p:cNvPr>
          <p:cNvPicPr>
            <a:picLocks noChangeAspect="1"/>
          </p:cNvPicPr>
          <p:nvPr/>
        </p:nvPicPr>
        <p:blipFill>
          <a:blip r:embed="rId5"/>
          <a:stretch>
            <a:fillRect/>
          </a:stretch>
        </p:blipFill>
        <p:spPr>
          <a:xfrm>
            <a:off x="4120493" y="5116611"/>
            <a:ext cx="832669" cy="832669"/>
          </a:xfrm>
          <a:prstGeom prst="rect">
            <a:avLst/>
          </a:prstGeom>
        </p:spPr>
      </p:pic>
      <p:pic>
        <p:nvPicPr>
          <p:cNvPr id="51" name="Picture 50">
            <a:extLst>
              <a:ext uri="{FF2B5EF4-FFF2-40B4-BE49-F238E27FC236}">
                <a16:creationId xmlns:a16="http://schemas.microsoft.com/office/drawing/2014/main" id="{C97BD2E1-DE4C-424F-A6C2-6FC6ECCE796E}"/>
              </a:ext>
            </a:extLst>
          </p:cNvPr>
          <p:cNvPicPr>
            <a:picLocks noChangeAspect="1"/>
          </p:cNvPicPr>
          <p:nvPr/>
        </p:nvPicPr>
        <p:blipFill>
          <a:blip r:embed="rId5"/>
          <a:stretch>
            <a:fillRect/>
          </a:stretch>
        </p:blipFill>
        <p:spPr>
          <a:xfrm>
            <a:off x="4911142" y="5116611"/>
            <a:ext cx="832669" cy="832669"/>
          </a:xfrm>
          <a:prstGeom prst="rect">
            <a:avLst/>
          </a:prstGeom>
        </p:spPr>
      </p:pic>
      <p:pic>
        <p:nvPicPr>
          <p:cNvPr id="67" name="Picture 66">
            <a:extLst>
              <a:ext uri="{FF2B5EF4-FFF2-40B4-BE49-F238E27FC236}">
                <a16:creationId xmlns:a16="http://schemas.microsoft.com/office/drawing/2014/main" id="{3B9BBC7D-F4A1-4F4D-87D4-B3B9E5D3FC10}"/>
              </a:ext>
            </a:extLst>
          </p:cNvPr>
          <p:cNvPicPr>
            <a:picLocks noChangeAspect="1"/>
          </p:cNvPicPr>
          <p:nvPr/>
        </p:nvPicPr>
        <p:blipFill>
          <a:blip r:embed="rId5"/>
          <a:stretch>
            <a:fillRect/>
          </a:stretch>
        </p:blipFill>
        <p:spPr>
          <a:xfrm>
            <a:off x="5880459" y="5116611"/>
            <a:ext cx="832669" cy="832669"/>
          </a:xfrm>
          <a:prstGeom prst="rect">
            <a:avLst/>
          </a:prstGeom>
        </p:spPr>
      </p:pic>
      <p:pic>
        <p:nvPicPr>
          <p:cNvPr id="68" name="Picture 67">
            <a:extLst>
              <a:ext uri="{FF2B5EF4-FFF2-40B4-BE49-F238E27FC236}">
                <a16:creationId xmlns:a16="http://schemas.microsoft.com/office/drawing/2014/main" id="{3F334665-DC45-4670-A323-8AA04A294A89}"/>
              </a:ext>
            </a:extLst>
          </p:cNvPr>
          <p:cNvPicPr>
            <a:picLocks noChangeAspect="1"/>
          </p:cNvPicPr>
          <p:nvPr/>
        </p:nvPicPr>
        <p:blipFill>
          <a:blip r:embed="rId5"/>
          <a:stretch>
            <a:fillRect/>
          </a:stretch>
        </p:blipFill>
        <p:spPr>
          <a:xfrm>
            <a:off x="6893432" y="5116611"/>
            <a:ext cx="832669" cy="832669"/>
          </a:xfrm>
          <a:prstGeom prst="rect">
            <a:avLst/>
          </a:prstGeom>
        </p:spPr>
      </p:pic>
      <p:sp>
        <p:nvSpPr>
          <p:cNvPr id="69" name="TextBox 68">
            <a:extLst>
              <a:ext uri="{FF2B5EF4-FFF2-40B4-BE49-F238E27FC236}">
                <a16:creationId xmlns:a16="http://schemas.microsoft.com/office/drawing/2014/main" id="{04031ADC-9E69-4533-83C4-DA9DC947B186}"/>
              </a:ext>
            </a:extLst>
          </p:cNvPr>
          <p:cNvSpPr txBox="1"/>
          <p:nvPr/>
        </p:nvSpPr>
        <p:spPr>
          <a:xfrm>
            <a:off x="4349103" y="5925966"/>
            <a:ext cx="370294"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effectLst/>
                <a:uLnTx/>
                <a:uFillTx/>
                <a:latin typeface="Arial"/>
                <a:ea typeface="Arial Unicode MS" pitchFamily="34" charset="-128"/>
                <a:cs typeface="Arial Unicode MS" pitchFamily="34" charset="-128"/>
              </a:rPr>
              <a:t>ERP</a:t>
            </a:r>
          </a:p>
        </p:txBody>
      </p:sp>
      <p:sp>
        <p:nvSpPr>
          <p:cNvPr id="70" name="TextBox 69">
            <a:extLst>
              <a:ext uri="{FF2B5EF4-FFF2-40B4-BE49-F238E27FC236}">
                <a16:creationId xmlns:a16="http://schemas.microsoft.com/office/drawing/2014/main" id="{D3C55EBD-A2B1-4914-B887-85257AD0731B}"/>
              </a:ext>
            </a:extLst>
          </p:cNvPr>
          <p:cNvSpPr txBox="1"/>
          <p:nvPr/>
        </p:nvSpPr>
        <p:spPr>
          <a:xfrm>
            <a:off x="5009784" y="5925966"/>
            <a:ext cx="578203"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effectLst/>
                <a:uLnTx/>
                <a:uFillTx/>
                <a:latin typeface="Arial"/>
                <a:ea typeface="Arial Unicode MS" pitchFamily="34" charset="-128"/>
                <a:cs typeface="Arial Unicode MS" pitchFamily="34" charset="-128"/>
              </a:rPr>
              <a:t>PM</a:t>
            </a:r>
          </a:p>
        </p:txBody>
      </p:sp>
      <p:sp>
        <p:nvSpPr>
          <p:cNvPr id="71" name="TextBox 70">
            <a:extLst>
              <a:ext uri="{FF2B5EF4-FFF2-40B4-BE49-F238E27FC236}">
                <a16:creationId xmlns:a16="http://schemas.microsoft.com/office/drawing/2014/main" id="{28CA6FD7-876D-4183-B981-64735C049E32}"/>
              </a:ext>
            </a:extLst>
          </p:cNvPr>
          <p:cNvSpPr txBox="1"/>
          <p:nvPr/>
        </p:nvSpPr>
        <p:spPr>
          <a:xfrm>
            <a:off x="5919273" y="5925966"/>
            <a:ext cx="755040"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effectLst/>
                <a:uLnTx/>
                <a:uFillTx/>
                <a:latin typeface="Arial"/>
                <a:ea typeface="Arial Unicode MS" pitchFamily="34" charset="-128"/>
                <a:cs typeface="Arial Unicode MS" pitchFamily="34" charset="-128"/>
              </a:rPr>
              <a:t>HCM</a:t>
            </a:r>
          </a:p>
        </p:txBody>
      </p:sp>
      <p:sp>
        <p:nvSpPr>
          <p:cNvPr id="72" name="TextBox 71">
            <a:extLst>
              <a:ext uri="{FF2B5EF4-FFF2-40B4-BE49-F238E27FC236}">
                <a16:creationId xmlns:a16="http://schemas.microsoft.com/office/drawing/2014/main" id="{73F445F8-4259-44CD-9E75-ED2878191393}"/>
              </a:ext>
            </a:extLst>
          </p:cNvPr>
          <p:cNvSpPr txBox="1"/>
          <p:nvPr/>
        </p:nvSpPr>
        <p:spPr>
          <a:xfrm>
            <a:off x="6980923" y="5925966"/>
            <a:ext cx="755040"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effectLst/>
                <a:uLnTx/>
                <a:uFillTx/>
                <a:latin typeface="Arial"/>
                <a:ea typeface="Arial Unicode MS" pitchFamily="34" charset="-128"/>
                <a:cs typeface="Arial Unicode MS" pitchFamily="34" charset="-128"/>
              </a:rPr>
              <a:t>….</a:t>
            </a:r>
          </a:p>
        </p:txBody>
      </p:sp>
      <p:sp>
        <p:nvSpPr>
          <p:cNvPr id="73" name="TextBox 72">
            <a:extLst>
              <a:ext uri="{FF2B5EF4-FFF2-40B4-BE49-F238E27FC236}">
                <a16:creationId xmlns:a16="http://schemas.microsoft.com/office/drawing/2014/main" id="{81894572-DDF6-4BA8-AB78-EDA265F28491}"/>
              </a:ext>
            </a:extLst>
          </p:cNvPr>
          <p:cNvSpPr txBox="1"/>
          <p:nvPr/>
        </p:nvSpPr>
        <p:spPr>
          <a:xfrm>
            <a:off x="7478601" y="4509734"/>
            <a:ext cx="1728037"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Any data format / connectivity method</a:t>
            </a:r>
          </a:p>
        </p:txBody>
      </p:sp>
    </p:spTree>
    <p:extLst>
      <p:ext uri="{BB962C8B-B14F-4D97-AF65-F5344CB8AC3E}">
        <p14:creationId xmlns:p14="http://schemas.microsoft.com/office/powerpoint/2010/main" val="262762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outHorizont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arn(outHorizontal)">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barn(outHorizontal)">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barn(outHorizontal)">
                                      <p:cBhvr>
                                        <p:cTn id="2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646331"/>
          </a:xfrm>
        </p:spPr>
        <p:txBody>
          <a:bodyPr/>
          <a:lstStyle/>
          <a:p>
            <a:r>
              <a:rPr lang="en-GB" b="0" dirty="0">
                <a:solidFill>
                  <a:schemeClr val="accent1"/>
                </a:solidFill>
              </a:rPr>
              <a:t>SAP Ariba </a:t>
            </a:r>
            <a:r>
              <a:rPr lang="en-GB" b="0" dirty="0"/>
              <a:t>Spend Analysis</a:t>
            </a:r>
            <a:br>
              <a:rPr lang="en-GB" b="0" dirty="0"/>
            </a:br>
            <a:r>
              <a:rPr lang="en-GB" sz="1800" b="0" dirty="0"/>
              <a:t>Cleanse, Enrich, Report, Find opportunities and Reduce Cost</a:t>
            </a:r>
            <a:endParaRPr lang="en-GB" b="0" dirty="0"/>
          </a:p>
        </p:txBody>
      </p:sp>
      <p:cxnSp>
        <p:nvCxnSpPr>
          <p:cNvPr id="49" name="Straight Connector 48"/>
          <p:cNvCxnSpPr/>
          <p:nvPr/>
        </p:nvCxnSpPr>
        <p:spPr>
          <a:xfrm>
            <a:off x="178016" y="4918868"/>
            <a:ext cx="1170000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1372" y="3074920"/>
            <a:ext cx="1170000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431079" y="4973865"/>
            <a:ext cx="802373" cy="802373"/>
          </a:xfrm>
          <a:prstGeom prst="rect">
            <a:avLst/>
          </a:prstGeom>
        </p:spPr>
      </p:pic>
      <p:sp>
        <p:nvSpPr>
          <p:cNvPr id="113" name="TextBox 112"/>
          <p:cNvSpPr txBox="1"/>
          <p:nvPr/>
        </p:nvSpPr>
        <p:spPr>
          <a:xfrm>
            <a:off x="443823" y="5753501"/>
            <a:ext cx="776874"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sp>
        <p:nvSpPr>
          <p:cNvPr id="114" name="TextBox 113"/>
          <p:cNvSpPr txBox="1"/>
          <p:nvPr/>
        </p:nvSpPr>
        <p:spPr>
          <a:xfrm>
            <a:off x="129602" y="2131104"/>
            <a:ext cx="1311320"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Enrichment</a:t>
            </a:r>
            <a:r>
              <a:rPr kumimoji="0" lang="en-GB" sz="18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 Partners</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20" name="TextBox 119"/>
          <p:cNvSpPr txBox="1"/>
          <p:nvPr/>
        </p:nvSpPr>
        <p:spPr>
          <a:xfrm>
            <a:off x="-21849" y="3512885"/>
            <a:ext cx="1493050" cy="83099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Spend Analysis</a:t>
            </a:r>
          </a:p>
        </p:txBody>
      </p:sp>
      <p:cxnSp>
        <p:nvCxnSpPr>
          <p:cNvPr id="142" name="Straight Connector 141"/>
          <p:cNvCxnSpPr/>
          <p:nvPr/>
        </p:nvCxnSpPr>
        <p:spPr>
          <a:xfrm>
            <a:off x="1471201"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3"/>
          <a:stretch>
            <a:fillRect/>
          </a:stretch>
        </p:blipFill>
        <p:spPr>
          <a:xfrm>
            <a:off x="3006957" y="3405322"/>
            <a:ext cx="1162374" cy="1162374"/>
          </a:xfrm>
          <a:prstGeom prst="rect">
            <a:avLst/>
          </a:prstGeom>
        </p:spPr>
      </p:pic>
      <p:pic>
        <p:nvPicPr>
          <p:cNvPr id="90" name="Picture 89"/>
          <p:cNvPicPr>
            <a:picLocks noChangeAspect="1"/>
          </p:cNvPicPr>
          <p:nvPr/>
        </p:nvPicPr>
        <p:blipFill>
          <a:blip r:embed="rId4"/>
          <a:stretch>
            <a:fillRect/>
          </a:stretch>
        </p:blipFill>
        <p:spPr>
          <a:xfrm>
            <a:off x="3006957" y="5030771"/>
            <a:ext cx="1162800" cy="1162800"/>
          </a:xfrm>
          <a:prstGeom prst="rect">
            <a:avLst/>
          </a:prstGeom>
        </p:spPr>
      </p:pic>
      <p:sp>
        <p:nvSpPr>
          <p:cNvPr id="3" name="TextBox 2"/>
          <p:cNvSpPr txBox="1"/>
          <p:nvPr/>
        </p:nvSpPr>
        <p:spPr>
          <a:xfrm>
            <a:off x="3125236" y="2168034"/>
            <a:ext cx="1000274"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3600" b="1" kern="0" dirty="0">
                <a:ea typeface="Arial Unicode MS" pitchFamily="34" charset="-128"/>
                <a:cs typeface="Arial Unicode MS" pitchFamily="34" charset="-128"/>
              </a:rPr>
              <a:t>D&amp;B</a:t>
            </a:r>
          </a:p>
        </p:txBody>
      </p:sp>
      <p:sp>
        <p:nvSpPr>
          <p:cNvPr id="99" name="TextBox 98"/>
          <p:cNvSpPr txBox="1"/>
          <p:nvPr/>
        </p:nvSpPr>
        <p:spPr>
          <a:xfrm>
            <a:off x="3252314" y="6116627"/>
            <a:ext cx="671659"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Spend Data</a:t>
            </a:r>
          </a:p>
        </p:txBody>
      </p:sp>
      <p:grpSp>
        <p:nvGrpSpPr>
          <p:cNvPr id="38" name="Group 37"/>
          <p:cNvGrpSpPr/>
          <p:nvPr/>
        </p:nvGrpSpPr>
        <p:grpSpPr>
          <a:xfrm>
            <a:off x="4041884" y="5021848"/>
            <a:ext cx="2391416" cy="1397746"/>
            <a:chOff x="4041884" y="5021848"/>
            <a:chExt cx="2391416" cy="1397746"/>
          </a:xfrm>
        </p:grpSpPr>
        <p:pic>
          <p:nvPicPr>
            <p:cNvPr id="95" name="Picture 94"/>
            <p:cNvPicPr>
              <a:picLocks noChangeAspect="1"/>
            </p:cNvPicPr>
            <p:nvPr/>
          </p:nvPicPr>
          <p:blipFill>
            <a:blip r:embed="rId5"/>
            <a:stretch>
              <a:fillRect/>
            </a:stretch>
          </p:blipFill>
          <p:spPr>
            <a:xfrm>
              <a:off x="4442505" y="5021848"/>
              <a:ext cx="508320" cy="508320"/>
            </a:xfrm>
            <a:prstGeom prst="rect">
              <a:avLst/>
            </a:prstGeom>
          </p:spPr>
        </p:pic>
        <p:pic>
          <p:nvPicPr>
            <p:cNvPr id="96" name="Picture 95"/>
            <p:cNvPicPr>
              <a:picLocks noChangeAspect="1"/>
            </p:cNvPicPr>
            <p:nvPr/>
          </p:nvPicPr>
          <p:blipFill>
            <a:blip r:embed="rId5"/>
            <a:stretch>
              <a:fillRect/>
            </a:stretch>
          </p:blipFill>
          <p:spPr>
            <a:xfrm>
              <a:off x="4950825" y="5458859"/>
              <a:ext cx="508320" cy="508320"/>
            </a:xfrm>
            <a:prstGeom prst="rect">
              <a:avLst/>
            </a:prstGeom>
          </p:spPr>
        </p:pic>
        <p:pic>
          <p:nvPicPr>
            <p:cNvPr id="97" name="Picture 96"/>
            <p:cNvPicPr>
              <a:picLocks noChangeAspect="1"/>
            </p:cNvPicPr>
            <p:nvPr/>
          </p:nvPicPr>
          <p:blipFill>
            <a:blip r:embed="rId5"/>
            <a:stretch>
              <a:fillRect/>
            </a:stretch>
          </p:blipFill>
          <p:spPr>
            <a:xfrm>
              <a:off x="4442505" y="5911274"/>
              <a:ext cx="508320" cy="508320"/>
            </a:xfrm>
            <a:prstGeom prst="rect">
              <a:avLst/>
            </a:prstGeom>
          </p:spPr>
        </p:pic>
        <p:sp>
          <p:nvSpPr>
            <p:cNvPr id="4" name="TextBox 3"/>
            <p:cNvSpPr txBox="1"/>
            <p:nvPr/>
          </p:nvSpPr>
          <p:spPr>
            <a:xfrm>
              <a:off x="4950825" y="5166178"/>
              <a:ext cx="468077"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Invoices</a:t>
              </a:r>
            </a:p>
          </p:txBody>
        </p:sp>
        <p:sp>
          <p:nvSpPr>
            <p:cNvPr id="98" name="TextBox 97"/>
            <p:cNvSpPr txBox="1"/>
            <p:nvPr/>
          </p:nvSpPr>
          <p:spPr>
            <a:xfrm>
              <a:off x="5468292" y="5636075"/>
              <a:ext cx="965008"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Purchase Orders</a:t>
              </a:r>
            </a:p>
          </p:txBody>
        </p:sp>
        <p:sp>
          <p:nvSpPr>
            <p:cNvPr id="100" name="TextBox 99"/>
            <p:cNvSpPr txBox="1"/>
            <p:nvPr/>
          </p:nvSpPr>
          <p:spPr>
            <a:xfrm>
              <a:off x="4950825" y="6108209"/>
              <a:ext cx="601127"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Other data</a:t>
              </a:r>
            </a:p>
          </p:txBody>
        </p:sp>
        <p:cxnSp>
          <p:nvCxnSpPr>
            <p:cNvPr id="6" name="Straight Connector 5"/>
            <p:cNvCxnSpPr>
              <a:endCxn id="95" idx="1"/>
            </p:cNvCxnSpPr>
            <p:nvPr/>
          </p:nvCxnSpPr>
          <p:spPr>
            <a:xfrm flipV="1">
              <a:off x="4088281" y="5276008"/>
              <a:ext cx="354224" cy="23633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endCxn id="96" idx="1"/>
            </p:cNvCxnSpPr>
            <p:nvPr/>
          </p:nvCxnSpPr>
          <p:spPr>
            <a:xfrm>
              <a:off x="4041884" y="5701172"/>
              <a:ext cx="908941" cy="11847"/>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endCxn id="97" idx="1"/>
            </p:cNvCxnSpPr>
            <p:nvPr/>
          </p:nvCxnSpPr>
          <p:spPr>
            <a:xfrm>
              <a:off x="4041884" y="5810426"/>
              <a:ext cx="400621" cy="355008"/>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p:nvPr/>
        </p:nvCxnSpPr>
        <p:spPr>
          <a:xfrm flipH="1" flipV="1">
            <a:off x="3600691" y="4456795"/>
            <a:ext cx="3578" cy="675407"/>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2007039" y="3133299"/>
            <a:ext cx="999917" cy="474388"/>
            <a:chOff x="2007039" y="3133299"/>
            <a:chExt cx="999917" cy="474388"/>
          </a:xfrm>
        </p:grpSpPr>
        <p:pic>
          <p:nvPicPr>
            <p:cNvPr id="122" name="Picture 121"/>
            <p:cNvPicPr>
              <a:picLocks noChangeAspect="1"/>
            </p:cNvPicPr>
            <p:nvPr/>
          </p:nvPicPr>
          <p:blipFill>
            <a:blip r:embed="rId6"/>
            <a:stretch>
              <a:fillRect/>
            </a:stretch>
          </p:blipFill>
          <p:spPr>
            <a:xfrm>
              <a:off x="2532568" y="3133299"/>
              <a:ext cx="474388" cy="474388"/>
            </a:xfrm>
            <a:prstGeom prst="rect">
              <a:avLst/>
            </a:prstGeom>
          </p:spPr>
        </p:pic>
        <p:sp>
          <p:nvSpPr>
            <p:cNvPr id="154" name="TextBox 153"/>
            <p:cNvSpPr txBox="1"/>
            <p:nvPr/>
          </p:nvSpPr>
          <p:spPr>
            <a:xfrm>
              <a:off x="2007039" y="3293549"/>
              <a:ext cx="468077"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Cleanse</a:t>
              </a:r>
            </a:p>
          </p:txBody>
        </p:sp>
      </p:grpSp>
      <p:grpSp>
        <p:nvGrpSpPr>
          <p:cNvPr id="41" name="Group 40"/>
          <p:cNvGrpSpPr/>
          <p:nvPr/>
        </p:nvGrpSpPr>
        <p:grpSpPr>
          <a:xfrm>
            <a:off x="1773837" y="3662210"/>
            <a:ext cx="967416" cy="532274"/>
            <a:chOff x="1773837" y="3662210"/>
            <a:chExt cx="967416" cy="532274"/>
          </a:xfrm>
        </p:grpSpPr>
        <p:pic>
          <p:nvPicPr>
            <p:cNvPr id="151" name="Picture 150"/>
            <p:cNvPicPr>
              <a:picLocks noChangeAspect="1"/>
            </p:cNvPicPr>
            <p:nvPr/>
          </p:nvPicPr>
          <p:blipFill>
            <a:blip r:embed="rId7"/>
            <a:stretch>
              <a:fillRect/>
            </a:stretch>
          </p:blipFill>
          <p:spPr>
            <a:xfrm>
              <a:off x="2208979" y="3662210"/>
              <a:ext cx="532274" cy="532274"/>
            </a:xfrm>
            <a:prstGeom prst="rect">
              <a:avLst/>
            </a:prstGeom>
          </p:spPr>
        </p:pic>
        <p:sp>
          <p:nvSpPr>
            <p:cNvPr id="156" name="TextBox 155"/>
            <p:cNvSpPr txBox="1"/>
            <p:nvPr/>
          </p:nvSpPr>
          <p:spPr>
            <a:xfrm>
              <a:off x="1773837" y="3851403"/>
              <a:ext cx="362279"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Enrich</a:t>
              </a:r>
            </a:p>
          </p:txBody>
        </p:sp>
      </p:grpSp>
      <p:grpSp>
        <p:nvGrpSpPr>
          <p:cNvPr id="42" name="Group 41"/>
          <p:cNvGrpSpPr/>
          <p:nvPr/>
        </p:nvGrpSpPr>
        <p:grpSpPr>
          <a:xfrm>
            <a:off x="1928206" y="4232834"/>
            <a:ext cx="1048003" cy="640506"/>
            <a:chOff x="1928206" y="4232834"/>
            <a:chExt cx="1048003" cy="640506"/>
          </a:xfrm>
        </p:grpSpPr>
        <p:pic>
          <p:nvPicPr>
            <p:cNvPr id="139" name="Picture 138"/>
            <p:cNvPicPr>
              <a:picLocks noChangeAspect="1"/>
            </p:cNvPicPr>
            <p:nvPr/>
          </p:nvPicPr>
          <p:blipFill>
            <a:blip r:embed="rId8"/>
            <a:stretch>
              <a:fillRect/>
            </a:stretch>
          </p:blipFill>
          <p:spPr>
            <a:xfrm>
              <a:off x="2335703" y="4232834"/>
              <a:ext cx="640506" cy="640506"/>
            </a:xfrm>
            <a:prstGeom prst="rect">
              <a:avLst/>
            </a:prstGeom>
          </p:spPr>
        </p:pic>
        <p:sp>
          <p:nvSpPr>
            <p:cNvPr id="157" name="TextBox 156"/>
            <p:cNvSpPr txBox="1"/>
            <p:nvPr/>
          </p:nvSpPr>
          <p:spPr>
            <a:xfrm>
              <a:off x="1928206" y="4458931"/>
              <a:ext cx="383118"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Report</a:t>
              </a:r>
            </a:p>
          </p:txBody>
        </p:sp>
      </p:grpSp>
      <p:cxnSp>
        <p:nvCxnSpPr>
          <p:cNvPr id="158" name="Straight Connector 157"/>
          <p:cNvCxnSpPr/>
          <p:nvPr/>
        </p:nvCxnSpPr>
        <p:spPr>
          <a:xfrm flipH="1">
            <a:off x="3601020" y="2837478"/>
            <a:ext cx="3578" cy="675407"/>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4113302" y="3370493"/>
            <a:ext cx="1610530" cy="475331"/>
            <a:chOff x="4113302" y="3370493"/>
            <a:chExt cx="1610530" cy="475331"/>
          </a:xfrm>
        </p:grpSpPr>
        <p:pic>
          <p:nvPicPr>
            <p:cNvPr id="145" name="Picture 144"/>
            <p:cNvPicPr>
              <a:picLocks noChangeAspect="1"/>
            </p:cNvPicPr>
            <p:nvPr/>
          </p:nvPicPr>
          <p:blipFill>
            <a:blip r:embed="rId9"/>
            <a:stretch>
              <a:fillRect/>
            </a:stretch>
          </p:blipFill>
          <p:spPr>
            <a:xfrm>
              <a:off x="4113302" y="3370493"/>
              <a:ext cx="475331" cy="475331"/>
            </a:xfrm>
            <a:prstGeom prst="rect">
              <a:avLst/>
            </a:prstGeom>
          </p:spPr>
        </p:pic>
        <p:sp>
          <p:nvSpPr>
            <p:cNvPr id="160" name="TextBox 159"/>
            <p:cNvSpPr txBox="1"/>
            <p:nvPr/>
          </p:nvSpPr>
          <p:spPr>
            <a:xfrm>
              <a:off x="4681880" y="3504329"/>
              <a:ext cx="1041952"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Find Opportunities</a:t>
              </a:r>
            </a:p>
          </p:txBody>
        </p:sp>
      </p:grpSp>
      <p:grpSp>
        <p:nvGrpSpPr>
          <p:cNvPr id="44" name="Group 43"/>
          <p:cNvGrpSpPr/>
          <p:nvPr/>
        </p:nvGrpSpPr>
        <p:grpSpPr>
          <a:xfrm>
            <a:off x="4159243" y="4192195"/>
            <a:ext cx="1232889" cy="495508"/>
            <a:chOff x="4159243" y="4192195"/>
            <a:chExt cx="1232889" cy="495508"/>
          </a:xfrm>
        </p:grpSpPr>
        <p:pic>
          <p:nvPicPr>
            <p:cNvPr id="129" name="Picture 128"/>
            <p:cNvPicPr>
              <a:picLocks noChangeAspect="1"/>
            </p:cNvPicPr>
            <p:nvPr/>
          </p:nvPicPr>
          <p:blipFill>
            <a:blip r:embed="rId10"/>
            <a:stretch>
              <a:fillRect/>
            </a:stretch>
          </p:blipFill>
          <p:spPr>
            <a:xfrm>
              <a:off x="4159243" y="4192195"/>
              <a:ext cx="495508" cy="495508"/>
            </a:xfrm>
            <a:prstGeom prst="rect">
              <a:avLst/>
            </a:prstGeom>
          </p:spPr>
        </p:pic>
        <p:sp>
          <p:nvSpPr>
            <p:cNvPr id="161" name="TextBox 160"/>
            <p:cNvSpPr txBox="1"/>
            <p:nvPr/>
          </p:nvSpPr>
          <p:spPr>
            <a:xfrm>
              <a:off x="4654751" y="4345244"/>
              <a:ext cx="737381"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Reduce Cost</a:t>
              </a:r>
            </a:p>
          </p:txBody>
        </p:sp>
      </p:grpSp>
      <p:grpSp>
        <p:nvGrpSpPr>
          <p:cNvPr id="39" name="Group 38"/>
          <p:cNvGrpSpPr/>
          <p:nvPr/>
        </p:nvGrpSpPr>
        <p:grpSpPr>
          <a:xfrm>
            <a:off x="1785767" y="5435438"/>
            <a:ext cx="1382696" cy="397008"/>
            <a:chOff x="1785767" y="5435438"/>
            <a:chExt cx="1382696" cy="397008"/>
          </a:xfrm>
        </p:grpSpPr>
        <p:sp>
          <p:nvSpPr>
            <p:cNvPr id="163" name="TextBox 162"/>
            <p:cNvSpPr txBox="1"/>
            <p:nvPr/>
          </p:nvSpPr>
          <p:spPr>
            <a:xfrm>
              <a:off x="1785767" y="5501888"/>
              <a:ext cx="933005" cy="3077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Quarterly / Monthly refresh</a:t>
              </a:r>
            </a:p>
          </p:txBody>
        </p:sp>
        <p:pic>
          <p:nvPicPr>
            <p:cNvPr id="168" name="Picture 167"/>
            <p:cNvPicPr>
              <a:picLocks noChangeAspect="1"/>
            </p:cNvPicPr>
            <p:nvPr/>
          </p:nvPicPr>
          <p:blipFill>
            <a:blip r:embed="rId11"/>
            <a:stretch>
              <a:fillRect/>
            </a:stretch>
          </p:blipFill>
          <p:spPr>
            <a:xfrm>
              <a:off x="2771455" y="5435438"/>
              <a:ext cx="397008" cy="397008"/>
            </a:xfrm>
            <a:prstGeom prst="rect">
              <a:avLst/>
            </a:prstGeom>
          </p:spPr>
        </p:pic>
      </p:grpSp>
      <p:cxnSp>
        <p:nvCxnSpPr>
          <p:cNvPr id="169" name="Straight Connector 168"/>
          <p:cNvCxnSpPr/>
          <p:nvPr/>
        </p:nvCxnSpPr>
        <p:spPr>
          <a:xfrm>
            <a:off x="7076446" y="1565830"/>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593028" y="3745056"/>
            <a:ext cx="1674780" cy="553998"/>
          </a:xfrm>
          <a:prstGeom prst="rect">
            <a:avLst/>
          </a:prstGeom>
          <a:noFill/>
        </p:spPr>
        <p:txBody>
          <a:bodyPr wrap="square" lIns="0" tIns="0" rIns="0" bIns="0" rtlCol="0">
            <a:spAutoFit/>
          </a:bodyPr>
          <a:lstStyle/>
          <a:p>
            <a:pPr marL="0" marR="0" lvl="0" indent="0"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Sourcing</a:t>
            </a:r>
          </a:p>
        </p:txBody>
      </p:sp>
      <p:grpSp>
        <p:nvGrpSpPr>
          <p:cNvPr id="45" name="Group 44"/>
          <p:cNvGrpSpPr/>
          <p:nvPr/>
        </p:nvGrpSpPr>
        <p:grpSpPr>
          <a:xfrm>
            <a:off x="4169331" y="3986509"/>
            <a:ext cx="3288482" cy="180015"/>
            <a:chOff x="4169331" y="3986509"/>
            <a:chExt cx="3288482" cy="180015"/>
          </a:xfrm>
        </p:grpSpPr>
        <p:cxnSp>
          <p:nvCxnSpPr>
            <p:cNvPr id="173" name="Straight Connector 172"/>
            <p:cNvCxnSpPr>
              <a:stCxn id="87" idx="3"/>
            </p:cNvCxnSpPr>
            <p:nvPr/>
          </p:nvCxnSpPr>
          <p:spPr>
            <a:xfrm>
              <a:off x="4169331" y="3986509"/>
              <a:ext cx="3288482" cy="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5771281" y="4012636"/>
              <a:ext cx="1274388"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Initiate Sourcing Event</a:t>
              </a:r>
            </a:p>
          </p:txBody>
        </p:sp>
      </p:grpSp>
      <p:sp>
        <p:nvSpPr>
          <p:cNvPr id="5" name="Rectangle 4">
            <a:hlinkClick r:id="rId12"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2805904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10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10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52"/>
                                        </p:tgtEl>
                                        <p:attrNameLst>
                                          <p:attrName>style.visibility</p:attrName>
                                        </p:attrNameLst>
                                      </p:cBhvr>
                                      <p:to>
                                        <p:strVal val="visible"/>
                                      </p:to>
                                    </p:set>
                                    <p:animEffect transition="in" filter="wipe(down)">
                                      <p:cBhvr>
                                        <p:cTn id="25" dur="500"/>
                                        <p:tgtEl>
                                          <p:spTgt spid="1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1000"/>
                                        <p:tgtEl>
                                          <p:spTgt spid="8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wipe(up)">
                                      <p:cBhvr>
                                        <p:cTn id="40" dur="500"/>
                                        <p:tgtEl>
                                          <p:spTgt spid="15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1000"/>
                                        <p:tgtEl>
                                          <p:spTgt spid="42"/>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72"/>
                                        </p:tgtEl>
                                        <p:attrNameLst>
                                          <p:attrName>style.visibility</p:attrName>
                                        </p:attrNameLst>
                                      </p:cBhvr>
                                      <p:to>
                                        <p:strVal val="visible"/>
                                      </p:to>
                                    </p:set>
                                    <p:animEffect transition="in" filter="fade">
                                      <p:cBhvr>
                                        <p:cTn id="69"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9" grpId="0"/>
      <p:bldP spid="1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646331"/>
          </a:xfrm>
        </p:spPr>
        <p:txBody>
          <a:bodyPr/>
          <a:lstStyle/>
          <a:p>
            <a:r>
              <a:rPr lang="en-GB" b="0" dirty="0">
                <a:solidFill>
                  <a:schemeClr val="accent1"/>
                </a:solidFill>
              </a:rPr>
              <a:t>SAP Ariba </a:t>
            </a:r>
            <a:r>
              <a:rPr lang="en-GB" b="0" dirty="0"/>
              <a:t>Supplier Lifecycle &amp; Performance (SLP)</a:t>
            </a:r>
            <a:br>
              <a:rPr lang="en-GB" b="0" dirty="0"/>
            </a:br>
            <a:r>
              <a:rPr lang="en-GB" sz="1800" b="0" dirty="0"/>
              <a:t>Load and invite existing vendors flow</a:t>
            </a:r>
            <a:endParaRPr lang="en-GB" b="0" dirty="0"/>
          </a:p>
        </p:txBody>
      </p:sp>
      <p:cxnSp>
        <p:nvCxnSpPr>
          <p:cNvPr id="49" name="Straight Connector 48"/>
          <p:cNvCxnSpPr/>
          <p:nvPr/>
        </p:nvCxnSpPr>
        <p:spPr>
          <a:xfrm>
            <a:off x="178016" y="4918868"/>
            <a:ext cx="1170000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1372" y="3074920"/>
            <a:ext cx="1170000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431079" y="4973865"/>
            <a:ext cx="802373" cy="802373"/>
          </a:xfrm>
          <a:prstGeom prst="rect">
            <a:avLst/>
          </a:prstGeom>
        </p:spPr>
      </p:pic>
      <p:sp>
        <p:nvSpPr>
          <p:cNvPr id="113" name="TextBox 112"/>
          <p:cNvSpPr txBox="1"/>
          <p:nvPr/>
        </p:nvSpPr>
        <p:spPr>
          <a:xfrm>
            <a:off x="443823" y="5753501"/>
            <a:ext cx="776874"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sp>
        <p:nvSpPr>
          <p:cNvPr id="114" name="TextBox 113"/>
          <p:cNvSpPr txBox="1"/>
          <p:nvPr/>
        </p:nvSpPr>
        <p:spPr>
          <a:xfrm>
            <a:off x="267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534951" y="1844697"/>
            <a:ext cx="828753" cy="828753"/>
          </a:xfrm>
          <a:prstGeom prst="rect">
            <a:avLst/>
          </a:prstGeom>
        </p:spPr>
      </p:pic>
      <p:sp>
        <p:nvSpPr>
          <p:cNvPr id="120" name="TextBox 119"/>
          <p:cNvSpPr txBox="1"/>
          <p:nvPr/>
        </p:nvSpPr>
        <p:spPr>
          <a:xfrm>
            <a:off x="-52128" y="3470395"/>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Lifecycle &amp; Performance</a:t>
            </a:r>
          </a:p>
        </p:txBody>
      </p:sp>
      <p:cxnSp>
        <p:nvCxnSpPr>
          <p:cNvPr id="142" name="Straight Connector 141"/>
          <p:cNvCxnSpPr/>
          <p:nvPr/>
        </p:nvCxnSpPr>
        <p:spPr>
          <a:xfrm>
            <a:off x="1471201"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3527296" y="1680774"/>
            <a:ext cx="1080238" cy="2842546"/>
            <a:chOff x="4701703" y="1680774"/>
            <a:chExt cx="1080238" cy="2842546"/>
          </a:xfrm>
        </p:grpSpPr>
        <p:grpSp>
          <p:nvGrpSpPr>
            <p:cNvPr id="24" name="Group 23"/>
            <p:cNvGrpSpPr/>
            <p:nvPr/>
          </p:nvGrpSpPr>
          <p:grpSpPr>
            <a:xfrm>
              <a:off x="4701703" y="1680774"/>
              <a:ext cx="999452" cy="2842546"/>
              <a:chOff x="4701703" y="1680774"/>
              <a:chExt cx="999452" cy="2842546"/>
            </a:xfrm>
          </p:grpSpPr>
          <p:cxnSp>
            <p:nvCxnSpPr>
              <p:cNvPr id="117" name="Straight Connector 116"/>
              <p:cNvCxnSpPr/>
              <p:nvPr/>
            </p:nvCxnSpPr>
            <p:spPr>
              <a:xfrm>
                <a:off x="5193124" y="2882569"/>
                <a:ext cx="0" cy="651711"/>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duotone>
                  <a:schemeClr val="accent1">
                    <a:shade val="45000"/>
                    <a:satMod val="135000"/>
                  </a:schemeClr>
                  <a:prstClr val="white"/>
                </a:duotone>
              </a:blip>
              <a:stretch>
                <a:fillRect/>
              </a:stretch>
            </p:blipFill>
            <p:spPr>
              <a:xfrm>
                <a:off x="4881054" y="2233604"/>
                <a:ext cx="631666" cy="631666"/>
              </a:xfrm>
              <a:prstGeom prst="rect">
                <a:avLst/>
              </a:prstGeom>
            </p:spPr>
          </p:pic>
          <p:pic>
            <p:nvPicPr>
              <p:cNvPr id="130" name="Picture 129"/>
              <p:cNvPicPr>
                <a:picLocks noChangeAspect="1"/>
              </p:cNvPicPr>
              <p:nvPr/>
            </p:nvPicPr>
            <p:blipFill>
              <a:blip r:embed="rId5"/>
              <a:stretch>
                <a:fillRect/>
              </a:stretch>
            </p:blipFill>
            <p:spPr>
              <a:xfrm>
                <a:off x="4909433" y="3578015"/>
                <a:ext cx="652878" cy="652878"/>
              </a:xfrm>
              <a:prstGeom prst="rect">
                <a:avLst/>
              </a:prstGeom>
            </p:spPr>
          </p:pic>
          <p:sp>
            <p:nvSpPr>
              <p:cNvPr id="132" name="TextBox 131"/>
              <p:cNvSpPr txBox="1"/>
              <p:nvPr/>
            </p:nvSpPr>
            <p:spPr>
              <a:xfrm>
                <a:off x="4770590" y="4215543"/>
                <a:ext cx="930565"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Sync Public Profile </a:t>
                </a:r>
              </a:p>
            </p:txBody>
          </p:sp>
          <p:sp>
            <p:nvSpPr>
              <p:cNvPr id="147" name="TextBox 146"/>
              <p:cNvSpPr txBox="1"/>
              <p:nvPr/>
            </p:nvSpPr>
            <p:spPr>
              <a:xfrm>
                <a:off x="4701703" y="1680774"/>
                <a:ext cx="930565"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Registers on the Ariba Network</a:t>
                </a:r>
              </a:p>
            </p:txBody>
          </p:sp>
        </p:grpSp>
        <p:pic>
          <p:nvPicPr>
            <p:cNvPr id="165" name="Picture 164"/>
            <p:cNvPicPr>
              <a:picLocks noChangeAspect="1"/>
            </p:cNvPicPr>
            <p:nvPr/>
          </p:nvPicPr>
          <p:blipFill>
            <a:blip r:embed="rId6"/>
            <a:stretch>
              <a:fillRect/>
            </a:stretch>
          </p:blipFill>
          <p:spPr>
            <a:xfrm>
              <a:off x="5306135" y="3338499"/>
              <a:ext cx="475806" cy="475806"/>
            </a:xfrm>
            <a:prstGeom prst="rect">
              <a:avLst/>
            </a:prstGeom>
          </p:spPr>
        </p:pic>
      </p:grpSp>
      <p:grpSp>
        <p:nvGrpSpPr>
          <p:cNvPr id="27" name="Group 26"/>
          <p:cNvGrpSpPr/>
          <p:nvPr/>
        </p:nvGrpSpPr>
        <p:grpSpPr>
          <a:xfrm>
            <a:off x="4657427" y="3264968"/>
            <a:ext cx="720080" cy="2931232"/>
            <a:chOff x="8019064" y="3264968"/>
            <a:chExt cx="720080" cy="2931232"/>
          </a:xfrm>
        </p:grpSpPr>
        <p:pic>
          <p:nvPicPr>
            <p:cNvPr id="124" name="Picture 123"/>
            <p:cNvPicPr>
              <a:picLocks noChangeAspect="1"/>
            </p:cNvPicPr>
            <p:nvPr/>
          </p:nvPicPr>
          <p:blipFill>
            <a:blip r:embed="rId5"/>
            <a:stretch>
              <a:fillRect/>
            </a:stretch>
          </p:blipFill>
          <p:spPr>
            <a:xfrm>
              <a:off x="8019064" y="3578015"/>
              <a:ext cx="652878" cy="652878"/>
            </a:xfrm>
            <a:prstGeom prst="rect">
              <a:avLst/>
            </a:prstGeom>
          </p:spPr>
        </p:pic>
        <p:pic>
          <p:nvPicPr>
            <p:cNvPr id="125" name="Picture 124"/>
            <p:cNvPicPr>
              <a:picLocks noChangeAspect="1"/>
            </p:cNvPicPr>
            <p:nvPr/>
          </p:nvPicPr>
          <p:blipFill>
            <a:blip r:embed="rId7"/>
            <a:stretch>
              <a:fillRect/>
            </a:stretch>
          </p:blipFill>
          <p:spPr>
            <a:xfrm>
              <a:off x="8020342" y="5226508"/>
              <a:ext cx="651600" cy="651600"/>
            </a:xfrm>
            <a:prstGeom prst="rect">
              <a:avLst/>
            </a:prstGeom>
          </p:spPr>
        </p:pic>
        <p:cxnSp>
          <p:nvCxnSpPr>
            <p:cNvPr id="126" name="Straight Connector 125"/>
            <p:cNvCxnSpPr/>
            <p:nvPr/>
          </p:nvCxnSpPr>
          <p:spPr>
            <a:xfrm flipH="1">
              <a:off x="8202628" y="4324075"/>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8019064" y="3264968"/>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Update ERP</a:t>
              </a:r>
            </a:p>
          </p:txBody>
        </p:sp>
        <p:sp>
          <p:nvSpPr>
            <p:cNvPr id="128" name="TextBox 127"/>
            <p:cNvSpPr txBox="1"/>
            <p:nvPr/>
          </p:nvSpPr>
          <p:spPr>
            <a:xfrm>
              <a:off x="8037035" y="5888423"/>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Update Supplier</a:t>
              </a:r>
            </a:p>
          </p:txBody>
        </p:sp>
        <p:cxnSp>
          <p:nvCxnSpPr>
            <p:cNvPr id="180" name="Straight Connector 179"/>
            <p:cNvCxnSpPr/>
            <p:nvPr/>
          </p:nvCxnSpPr>
          <p:spPr>
            <a:xfrm flipH="1" flipV="1">
              <a:off x="8421531" y="4290536"/>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rot="16200000">
              <a:off x="8322954" y="4652571"/>
              <a:ext cx="616936"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 Vendor Status</a:t>
              </a:r>
            </a:p>
          </p:txBody>
        </p:sp>
      </p:grpSp>
      <p:cxnSp>
        <p:nvCxnSpPr>
          <p:cNvPr id="182" name="Straight Connector 181"/>
          <p:cNvCxnSpPr/>
          <p:nvPr/>
        </p:nvCxnSpPr>
        <p:spPr>
          <a:xfrm flipV="1">
            <a:off x="4357363" y="3938230"/>
            <a:ext cx="297196"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2497187" y="2126981"/>
            <a:ext cx="930565" cy="2183421"/>
            <a:chOff x="3671594" y="2126981"/>
            <a:chExt cx="930565" cy="2183421"/>
          </a:xfrm>
        </p:grpSpPr>
        <p:pic>
          <p:nvPicPr>
            <p:cNvPr id="110" name="Picture 109"/>
            <p:cNvPicPr>
              <a:picLocks noChangeAspect="1"/>
            </p:cNvPicPr>
            <p:nvPr/>
          </p:nvPicPr>
          <p:blipFill>
            <a:blip r:embed="rId8">
              <a:duotone>
                <a:schemeClr val="accent1">
                  <a:shade val="45000"/>
                  <a:satMod val="135000"/>
                </a:schemeClr>
                <a:prstClr val="white"/>
              </a:duotone>
            </a:blip>
            <a:stretch>
              <a:fillRect/>
            </a:stretch>
          </p:blipFill>
          <p:spPr>
            <a:xfrm>
              <a:off x="3909286" y="2336631"/>
              <a:ext cx="528639" cy="528639"/>
            </a:xfrm>
            <a:prstGeom prst="rect">
              <a:avLst/>
            </a:prstGeom>
          </p:spPr>
        </p:pic>
        <p:pic>
          <p:nvPicPr>
            <p:cNvPr id="115" name="Picture 114"/>
            <p:cNvPicPr>
              <a:picLocks noChangeAspect="1"/>
            </p:cNvPicPr>
            <p:nvPr/>
          </p:nvPicPr>
          <p:blipFill>
            <a:blip r:embed="rId9"/>
            <a:stretch>
              <a:fillRect/>
            </a:stretch>
          </p:blipFill>
          <p:spPr>
            <a:xfrm>
              <a:off x="3820989" y="3499893"/>
              <a:ext cx="671564" cy="671564"/>
            </a:xfrm>
            <a:prstGeom prst="rect">
              <a:avLst/>
            </a:prstGeom>
          </p:spPr>
        </p:pic>
        <p:sp>
          <p:nvSpPr>
            <p:cNvPr id="116" name="TextBox 115"/>
            <p:cNvSpPr txBox="1"/>
            <p:nvPr/>
          </p:nvSpPr>
          <p:spPr>
            <a:xfrm>
              <a:off x="3671594" y="4156514"/>
              <a:ext cx="930565"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Invite Supplier</a:t>
              </a:r>
            </a:p>
          </p:txBody>
        </p:sp>
        <p:cxnSp>
          <p:nvCxnSpPr>
            <p:cNvPr id="131" name="Straight Connector 130"/>
            <p:cNvCxnSpPr/>
            <p:nvPr/>
          </p:nvCxnSpPr>
          <p:spPr>
            <a:xfrm flipV="1">
              <a:off x="4168915" y="2846577"/>
              <a:ext cx="0" cy="651711"/>
            </a:xfrm>
            <a:prstGeom prst="line">
              <a:avLst/>
            </a:prstGeom>
            <a:ln w="9525">
              <a:solidFill>
                <a:schemeClr val="tx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9" name="TextBox 188"/>
            <p:cNvSpPr txBox="1"/>
            <p:nvPr/>
          </p:nvSpPr>
          <p:spPr>
            <a:xfrm>
              <a:off x="3865017" y="2126981"/>
              <a:ext cx="60779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Email</a:t>
              </a:r>
            </a:p>
          </p:txBody>
        </p:sp>
      </p:grpSp>
      <p:cxnSp>
        <p:nvCxnSpPr>
          <p:cNvPr id="191" name="Straight Connector 190"/>
          <p:cNvCxnSpPr/>
          <p:nvPr/>
        </p:nvCxnSpPr>
        <p:spPr>
          <a:xfrm flipV="1">
            <a:off x="3364914" y="3933110"/>
            <a:ext cx="297196"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532239" y="3470395"/>
            <a:ext cx="861454" cy="2662320"/>
            <a:chOff x="1532239" y="3470395"/>
            <a:chExt cx="861454" cy="2662320"/>
          </a:xfrm>
        </p:grpSpPr>
        <p:pic>
          <p:nvPicPr>
            <p:cNvPr id="87" name="Picture 86"/>
            <p:cNvPicPr>
              <a:picLocks noChangeAspect="1"/>
            </p:cNvPicPr>
            <p:nvPr/>
          </p:nvPicPr>
          <p:blipFill>
            <a:blip r:embed="rId10"/>
            <a:stretch>
              <a:fillRect/>
            </a:stretch>
          </p:blipFill>
          <p:spPr>
            <a:xfrm>
              <a:off x="1544847" y="3470395"/>
              <a:ext cx="848846" cy="848846"/>
            </a:xfrm>
            <a:prstGeom prst="rect">
              <a:avLst/>
            </a:prstGeom>
          </p:spPr>
        </p:pic>
        <p:cxnSp>
          <p:nvCxnSpPr>
            <p:cNvPr id="88" name="Straight Connector 87"/>
            <p:cNvCxnSpPr/>
            <p:nvPr/>
          </p:nvCxnSpPr>
          <p:spPr>
            <a:xfrm flipH="1" flipV="1">
              <a:off x="1951057"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595231" y="5824938"/>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Initial import of vendors</a:t>
              </a:r>
            </a:p>
          </p:txBody>
        </p:sp>
        <p:pic>
          <p:nvPicPr>
            <p:cNvPr id="90" name="Picture 89"/>
            <p:cNvPicPr>
              <a:picLocks noChangeAspect="1"/>
            </p:cNvPicPr>
            <p:nvPr/>
          </p:nvPicPr>
          <p:blipFill>
            <a:blip r:embed="rId11"/>
            <a:stretch>
              <a:fillRect/>
            </a:stretch>
          </p:blipFill>
          <p:spPr>
            <a:xfrm>
              <a:off x="1532239" y="5055600"/>
              <a:ext cx="842536" cy="842536"/>
            </a:xfrm>
            <a:prstGeom prst="rect">
              <a:avLst/>
            </a:prstGeom>
          </p:spPr>
        </p:pic>
        <p:sp>
          <p:nvSpPr>
            <p:cNvPr id="91" name="TextBox 90"/>
            <p:cNvSpPr txBox="1"/>
            <p:nvPr/>
          </p:nvSpPr>
          <p:spPr>
            <a:xfrm>
              <a:off x="1603426" y="425574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Vendors</a:t>
              </a:r>
            </a:p>
          </p:txBody>
        </p:sp>
      </p:grpSp>
      <p:sp>
        <p:nvSpPr>
          <p:cNvPr id="81" name="Rectangle 80">
            <a:hlinkClick r:id="rId12"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Home</a:t>
            </a:r>
          </a:p>
        </p:txBody>
      </p:sp>
    </p:spTree>
    <p:extLst>
      <p:ext uri="{BB962C8B-B14F-4D97-AF65-F5344CB8AC3E}">
        <p14:creationId xmlns:p14="http://schemas.microsoft.com/office/powerpoint/2010/main" val="1202021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wipe(left)">
                                      <p:cBhvr>
                                        <p:cTn id="17" dur="500"/>
                                        <p:tgtEl>
                                          <p:spTgt spid="1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up)">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wipe(left)">
                                      <p:cBhvr>
                                        <p:cTn id="25" dur="500"/>
                                        <p:tgtEl>
                                          <p:spTgt spid="18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646331"/>
          </a:xfrm>
        </p:spPr>
        <p:txBody>
          <a:bodyPr/>
          <a:lstStyle/>
          <a:p>
            <a:r>
              <a:rPr lang="en-GB" b="0" dirty="0">
                <a:solidFill>
                  <a:schemeClr val="accent1"/>
                </a:solidFill>
              </a:rPr>
              <a:t>SAP Ariba </a:t>
            </a:r>
            <a:r>
              <a:rPr lang="en-GB" b="0" dirty="0"/>
              <a:t>Supplier Lifecycle &amp; Performance (SLP)</a:t>
            </a:r>
            <a:br>
              <a:rPr lang="en-GB" b="0" dirty="0"/>
            </a:br>
            <a:r>
              <a:rPr lang="en-GB" sz="1800" b="0" dirty="0"/>
              <a:t>Create New Vendor Flow</a:t>
            </a:r>
            <a:endParaRPr lang="en-GB" b="0" dirty="0"/>
          </a:p>
        </p:txBody>
      </p:sp>
      <p:cxnSp>
        <p:nvCxnSpPr>
          <p:cNvPr id="49" name="Straight Connector 48"/>
          <p:cNvCxnSpPr/>
          <p:nvPr/>
        </p:nvCxnSpPr>
        <p:spPr>
          <a:xfrm>
            <a:off x="178016" y="4918868"/>
            <a:ext cx="1170000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1372" y="3074920"/>
            <a:ext cx="1170000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431079" y="4973865"/>
            <a:ext cx="802373" cy="802373"/>
          </a:xfrm>
          <a:prstGeom prst="rect">
            <a:avLst/>
          </a:prstGeom>
        </p:spPr>
      </p:pic>
      <p:sp>
        <p:nvSpPr>
          <p:cNvPr id="113" name="TextBox 112"/>
          <p:cNvSpPr txBox="1"/>
          <p:nvPr/>
        </p:nvSpPr>
        <p:spPr>
          <a:xfrm>
            <a:off x="443823" y="5753501"/>
            <a:ext cx="776874"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sp>
        <p:nvSpPr>
          <p:cNvPr id="114" name="TextBox 113"/>
          <p:cNvSpPr txBox="1"/>
          <p:nvPr/>
        </p:nvSpPr>
        <p:spPr>
          <a:xfrm>
            <a:off x="267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534951" y="1844697"/>
            <a:ext cx="828753" cy="828753"/>
          </a:xfrm>
          <a:prstGeom prst="rect">
            <a:avLst/>
          </a:prstGeom>
        </p:spPr>
      </p:pic>
      <p:sp>
        <p:nvSpPr>
          <p:cNvPr id="120" name="TextBox 119"/>
          <p:cNvSpPr txBox="1"/>
          <p:nvPr/>
        </p:nvSpPr>
        <p:spPr>
          <a:xfrm>
            <a:off x="-52128" y="3470395"/>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Lifecycle</a:t>
            </a:r>
            <a:r>
              <a:rPr kumimoji="0" lang="en-GB" sz="18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 &amp; Performance</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142" name="Straight Connector 141"/>
          <p:cNvCxnSpPr/>
          <p:nvPr/>
        </p:nvCxnSpPr>
        <p:spPr>
          <a:xfrm>
            <a:off x="1471201"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544500" y="4140470"/>
            <a:ext cx="61693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Approval</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pic>
        <p:nvPicPr>
          <p:cNvPr id="108" name="Picture 107"/>
          <p:cNvPicPr>
            <a:picLocks noChangeAspect="1"/>
          </p:cNvPicPr>
          <p:nvPr/>
        </p:nvPicPr>
        <p:blipFill>
          <a:blip r:embed="rId4"/>
          <a:stretch>
            <a:fillRect/>
          </a:stretch>
        </p:blipFill>
        <p:spPr>
          <a:xfrm>
            <a:off x="2586802" y="3471857"/>
            <a:ext cx="745557" cy="745557"/>
          </a:xfrm>
          <a:prstGeom prst="rect">
            <a:avLst/>
          </a:prstGeom>
        </p:spPr>
      </p:pic>
      <p:grpSp>
        <p:nvGrpSpPr>
          <p:cNvPr id="33" name="Group 32"/>
          <p:cNvGrpSpPr/>
          <p:nvPr/>
        </p:nvGrpSpPr>
        <p:grpSpPr>
          <a:xfrm>
            <a:off x="5323958" y="1526886"/>
            <a:ext cx="1051475" cy="3000923"/>
            <a:chOff x="5663193" y="1526886"/>
            <a:chExt cx="1051475" cy="3000923"/>
          </a:xfrm>
        </p:grpSpPr>
        <p:grpSp>
          <p:nvGrpSpPr>
            <p:cNvPr id="25" name="Group 24"/>
            <p:cNvGrpSpPr/>
            <p:nvPr/>
          </p:nvGrpSpPr>
          <p:grpSpPr>
            <a:xfrm>
              <a:off x="5663193" y="1526886"/>
              <a:ext cx="958546" cy="3000923"/>
              <a:chOff x="5663193" y="1526886"/>
              <a:chExt cx="958546" cy="3000923"/>
            </a:xfrm>
          </p:grpSpPr>
          <p:pic>
            <p:nvPicPr>
              <p:cNvPr id="15" name="Picture 14"/>
              <p:cNvPicPr>
                <a:picLocks noChangeAspect="1"/>
              </p:cNvPicPr>
              <p:nvPr/>
            </p:nvPicPr>
            <p:blipFill>
              <a:blip r:embed="rId5"/>
              <a:stretch>
                <a:fillRect/>
              </a:stretch>
            </p:blipFill>
            <p:spPr>
              <a:xfrm>
                <a:off x="5777406" y="2246407"/>
                <a:ext cx="714113" cy="714113"/>
              </a:xfrm>
              <a:prstGeom prst="rect">
                <a:avLst/>
              </a:prstGeom>
            </p:spPr>
          </p:pic>
          <p:pic>
            <p:nvPicPr>
              <p:cNvPr id="133" name="Picture 132"/>
              <p:cNvPicPr>
                <a:picLocks noChangeAspect="1"/>
              </p:cNvPicPr>
              <p:nvPr/>
            </p:nvPicPr>
            <p:blipFill>
              <a:blip r:embed="rId6"/>
              <a:stretch>
                <a:fillRect/>
              </a:stretch>
            </p:blipFill>
            <p:spPr>
              <a:xfrm>
                <a:off x="5840899" y="3578015"/>
                <a:ext cx="652878" cy="652878"/>
              </a:xfrm>
              <a:prstGeom prst="rect">
                <a:avLst/>
              </a:prstGeom>
            </p:spPr>
          </p:pic>
          <p:cxnSp>
            <p:nvCxnSpPr>
              <p:cNvPr id="134" name="Straight Connector 133"/>
              <p:cNvCxnSpPr/>
              <p:nvPr/>
            </p:nvCxnSpPr>
            <p:spPr>
              <a:xfrm>
                <a:off x="6128475" y="2887208"/>
                <a:ext cx="0" cy="651711"/>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5691174" y="4220032"/>
                <a:ext cx="930565"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Qualification Response</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48" name="TextBox 147"/>
              <p:cNvSpPr txBox="1"/>
              <p:nvPr/>
            </p:nvSpPr>
            <p:spPr>
              <a:xfrm>
                <a:off x="5663193" y="1526886"/>
                <a:ext cx="930565"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Supplier completes qualification questionnaire</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pic>
          <p:nvPicPr>
            <p:cNvPr id="164" name="Picture 163"/>
            <p:cNvPicPr>
              <a:picLocks noChangeAspect="1"/>
            </p:cNvPicPr>
            <p:nvPr/>
          </p:nvPicPr>
          <p:blipFill>
            <a:blip r:embed="rId4"/>
            <a:stretch>
              <a:fillRect/>
            </a:stretch>
          </p:blipFill>
          <p:spPr>
            <a:xfrm>
              <a:off x="6238862" y="3338499"/>
              <a:ext cx="475806" cy="475806"/>
            </a:xfrm>
            <a:prstGeom prst="rect">
              <a:avLst/>
            </a:prstGeom>
          </p:spPr>
        </p:pic>
      </p:grpSp>
      <p:grpSp>
        <p:nvGrpSpPr>
          <p:cNvPr id="32" name="Group 31"/>
          <p:cNvGrpSpPr/>
          <p:nvPr/>
        </p:nvGrpSpPr>
        <p:grpSpPr>
          <a:xfrm>
            <a:off x="4362468" y="1680774"/>
            <a:ext cx="1080238" cy="2842546"/>
            <a:chOff x="4701703" y="1680774"/>
            <a:chExt cx="1080238" cy="2842546"/>
          </a:xfrm>
        </p:grpSpPr>
        <p:grpSp>
          <p:nvGrpSpPr>
            <p:cNvPr id="24" name="Group 23"/>
            <p:cNvGrpSpPr/>
            <p:nvPr/>
          </p:nvGrpSpPr>
          <p:grpSpPr>
            <a:xfrm>
              <a:off x="4701703" y="1680774"/>
              <a:ext cx="999452" cy="2842546"/>
              <a:chOff x="4701703" y="1680774"/>
              <a:chExt cx="999452" cy="2842546"/>
            </a:xfrm>
          </p:grpSpPr>
          <p:cxnSp>
            <p:nvCxnSpPr>
              <p:cNvPr id="117" name="Straight Connector 116"/>
              <p:cNvCxnSpPr/>
              <p:nvPr/>
            </p:nvCxnSpPr>
            <p:spPr>
              <a:xfrm>
                <a:off x="5193124" y="2882569"/>
                <a:ext cx="0" cy="651711"/>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duotone>
                  <a:schemeClr val="accent1">
                    <a:shade val="45000"/>
                    <a:satMod val="135000"/>
                  </a:schemeClr>
                  <a:prstClr val="white"/>
                </a:duotone>
              </a:blip>
              <a:stretch>
                <a:fillRect/>
              </a:stretch>
            </p:blipFill>
            <p:spPr>
              <a:xfrm>
                <a:off x="4881054" y="2233604"/>
                <a:ext cx="631666" cy="631666"/>
              </a:xfrm>
              <a:prstGeom prst="rect">
                <a:avLst/>
              </a:prstGeom>
            </p:spPr>
          </p:pic>
          <p:pic>
            <p:nvPicPr>
              <p:cNvPr id="130" name="Picture 129"/>
              <p:cNvPicPr>
                <a:picLocks noChangeAspect="1"/>
              </p:cNvPicPr>
              <p:nvPr/>
            </p:nvPicPr>
            <p:blipFill>
              <a:blip r:embed="rId6"/>
              <a:stretch>
                <a:fillRect/>
              </a:stretch>
            </p:blipFill>
            <p:spPr>
              <a:xfrm>
                <a:off x="4909433" y="3578015"/>
                <a:ext cx="652878" cy="652878"/>
              </a:xfrm>
              <a:prstGeom prst="rect">
                <a:avLst/>
              </a:prstGeom>
            </p:spPr>
          </p:pic>
          <p:sp>
            <p:nvSpPr>
              <p:cNvPr id="132" name="TextBox 131"/>
              <p:cNvSpPr txBox="1"/>
              <p:nvPr/>
            </p:nvSpPr>
            <p:spPr>
              <a:xfrm>
                <a:off x="4770590" y="4215543"/>
                <a:ext cx="930565"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Sync Public Profile </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47" name="TextBox 146"/>
              <p:cNvSpPr txBox="1"/>
              <p:nvPr/>
            </p:nvSpPr>
            <p:spPr>
              <a:xfrm>
                <a:off x="4701703" y="1680774"/>
                <a:ext cx="930565"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Supplier Registers on the Ariba Network</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pic>
          <p:nvPicPr>
            <p:cNvPr id="165" name="Picture 164"/>
            <p:cNvPicPr>
              <a:picLocks noChangeAspect="1"/>
            </p:cNvPicPr>
            <p:nvPr/>
          </p:nvPicPr>
          <p:blipFill>
            <a:blip r:embed="rId4"/>
            <a:stretch>
              <a:fillRect/>
            </a:stretch>
          </p:blipFill>
          <p:spPr>
            <a:xfrm>
              <a:off x="5306135" y="3338499"/>
              <a:ext cx="475806" cy="475806"/>
            </a:xfrm>
            <a:prstGeom prst="rect">
              <a:avLst/>
            </a:prstGeom>
          </p:spPr>
        </p:pic>
      </p:grpSp>
      <p:cxnSp>
        <p:nvCxnSpPr>
          <p:cNvPr id="182" name="Straight Connector 181"/>
          <p:cNvCxnSpPr/>
          <p:nvPr/>
        </p:nvCxnSpPr>
        <p:spPr>
          <a:xfrm flipV="1">
            <a:off x="5192535" y="3938230"/>
            <a:ext cx="297196"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1705099" y="3131337"/>
            <a:ext cx="652878" cy="1575570"/>
            <a:chOff x="2044334" y="3131337"/>
            <a:chExt cx="652878" cy="1575570"/>
          </a:xfrm>
        </p:grpSpPr>
        <p:pic>
          <p:nvPicPr>
            <p:cNvPr id="103" name="Picture 102"/>
            <p:cNvPicPr>
              <a:picLocks noChangeAspect="1"/>
            </p:cNvPicPr>
            <p:nvPr/>
          </p:nvPicPr>
          <p:blipFill>
            <a:blip r:embed="rId6"/>
            <a:stretch>
              <a:fillRect/>
            </a:stretch>
          </p:blipFill>
          <p:spPr>
            <a:xfrm>
              <a:off x="2044334" y="3578015"/>
              <a:ext cx="652878" cy="652878"/>
            </a:xfrm>
            <a:prstGeom prst="rect">
              <a:avLst/>
            </a:prstGeom>
          </p:spPr>
        </p:pic>
        <p:pic>
          <p:nvPicPr>
            <p:cNvPr id="107" name="Picture 106"/>
            <p:cNvPicPr>
              <a:picLocks noChangeAspect="1"/>
            </p:cNvPicPr>
            <p:nvPr/>
          </p:nvPicPr>
          <p:blipFill>
            <a:blip r:embed="rId8"/>
            <a:stretch>
              <a:fillRect/>
            </a:stretch>
          </p:blipFill>
          <p:spPr>
            <a:xfrm>
              <a:off x="2172350" y="3131337"/>
              <a:ext cx="396845" cy="396845"/>
            </a:xfrm>
            <a:prstGeom prst="rect">
              <a:avLst/>
            </a:prstGeom>
          </p:spPr>
        </p:pic>
        <p:sp>
          <p:nvSpPr>
            <p:cNvPr id="109" name="TextBox 108"/>
            <p:cNvSpPr txBox="1"/>
            <p:nvPr/>
          </p:nvSpPr>
          <p:spPr>
            <a:xfrm>
              <a:off x="2044334" y="424524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Supplier Request</a:t>
              </a:r>
            </a:p>
          </p:txBody>
        </p:sp>
      </p:grpSp>
      <p:cxnSp>
        <p:nvCxnSpPr>
          <p:cNvPr id="187" name="Straight Connector 186"/>
          <p:cNvCxnSpPr/>
          <p:nvPr/>
        </p:nvCxnSpPr>
        <p:spPr>
          <a:xfrm flipV="1">
            <a:off x="2322035" y="3933110"/>
            <a:ext cx="297196"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3184558" y="3933110"/>
            <a:ext cx="297196"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3332359" y="2126981"/>
            <a:ext cx="930565" cy="2183421"/>
            <a:chOff x="3671594" y="2126981"/>
            <a:chExt cx="930565" cy="2183421"/>
          </a:xfrm>
        </p:grpSpPr>
        <p:pic>
          <p:nvPicPr>
            <p:cNvPr id="110" name="Picture 109"/>
            <p:cNvPicPr>
              <a:picLocks noChangeAspect="1"/>
            </p:cNvPicPr>
            <p:nvPr/>
          </p:nvPicPr>
          <p:blipFill>
            <a:blip r:embed="rId9">
              <a:duotone>
                <a:schemeClr val="accent1">
                  <a:shade val="45000"/>
                  <a:satMod val="135000"/>
                </a:schemeClr>
                <a:prstClr val="white"/>
              </a:duotone>
            </a:blip>
            <a:stretch>
              <a:fillRect/>
            </a:stretch>
          </p:blipFill>
          <p:spPr>
            <a:xfrm>
              <a:off x="3909286" y="2336631"/>
              <a:ext cx="528639" cy="528639"/>
            </a:xfrm>
            <a:prstGeom prst="rect">
              <a:avLst/>
            </a:prstGeom>
          </p:spPr>
        </p:pic>
        <p:pic>
          <p:nvPicPr>
            <p:cNvPr id="115" name="Picture 114"/>
            <p:cNvPicPr>
              <a:picLocks noChangeAspect="1"/>
            </p:cNvPicPr>
            <p:nvPr/>
          </p:nvPicPr>
          <p:blipFill>
            <a:blip r:embed="rId8"/>
            <a:stretch>
              <a:fillRect/>
            </a:stretch>
          </p:blipFill>
          <p:spPr>
            <a:xfrm>
              <a:off x="3820989" y="3499893"/>
              <a:ext cx="671564" cy="671564"/>
            </a:xfrm>
            <a:prstGeom prst="rect">
              <a:avLst/>
            </a:prstGeom>
          </p:spPr>
        </p:pic>
        <p:sp>
          <p:nvSpPr>
            <p:cNvPr id="116" name="TextBox 115"/>
            <p:cNvSpPr txBox="1"/>
            <p:nvPr/>
          </p:nvSpPr>
          <p:spPr>
            <a:xfrm>
              <a:off x="3671594" y="4156514"/>
              <a:ext cx="930565"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Invite Supplier</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131" name="Straight Connector 130"/>
            <p:cNvCxnSpPr/>
            <p:nvPr/>
          </p:nvCxnSpPr>
          <p:spPr>
            <a:xfrm flipV="1">
              <a:off x="4168915" y="2846577"/>
              <a:ext cx="0" cy="651711"/>
            </a:xfrm>
            <a:prstGeom prst="line">
              <a:avLst/>
            </a:prstGeom>
            <a:ln w="9525">
              <a:solidFill>
                <a:schemeClr val="tx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9" name="TextBox 188"/>
            <p:cNvSpPr txBox="1"/>
            <p:nvPr/>
          </p:nvSpPr>
          <p:spPr>
            <a:xfrm>
              <a:off x="3865017" y="2126981"/>
              <a:ext cx="60779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noProof="0" dirty="0">
                  <a:solidFill>
                    <a:srgbClr val="FFFFFF"/>
                  </a:solidFill>
                  <a:ea typeface="Arial Unicode MS" pitchFamily="34" charset="-128"/>
                  <a:cs typeface="Arial Unicode MS" pitchFamily="34" charset="-128"/>
                </a:rPr>
                <a:t>Email</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cxnSp>
        <p:nvCxnSpPr>
          <p:cNvPr id="191" name="Straight Connector 190"/>
          <p:cNvCxnSpPr/>
          <p:nvPr/>
        </p:nvCxnSpPr>
        <p:spPr>
          <a:xfrm flipV="1">
            <a:off x="4200086" y="3933110"/>
            <a:ext cx="297196"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hlinkClick r:id="rId10"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grpSp>
        <p:nvGrpSpPr>
          <p:cNvPr id="44" name="Group 43">
            <a:extLst>
              <a:ext uri="{FF2B5EF4-FFF2-40B4-BE49-F238E27FC236}">
                <a16:creationId xmlns:a16="http://schemas.microsoft.com/office/drawing/2014/main" id="{54D19EDF-BD22-41E4-8D75-01E2D8F68C5C}"/>
              </a:ext>
            </a:extLst>
          </p:cNvPr>
          <p:cNvGrpSpPr/>
          <p:nvPr/>
        </p:nvGrpSpPr>
        <p:grpSpPr>
          <a:xfrm>
            <a:off x="6428038" y="3274041"/>
            <a:ext cx="720080" cy="2931232"/>
            <a:chOff x="8019064" y="3264968"/>
            <a:chExt cx="720080" cy="2931232"/>
          </a:xfrm>
        </p:grpSpPr>
        <p:pic>
          <p:nvPicPr>
            <p:cNvPr id="45" name="Picture 44">
              <a:extLst>
                <a:ext uri="{FF2B5EF4-FFF2-40B4-BE49-F238E27FC236}">
                  <a16:creationId xmlns:a16="http://schemas.microsoft.com/office/drawing/2014/main" id="{DC65F21B-3B57-4690-A1B5-073FAB692AC6}"/>
                </a:ext>
              </a:extLst>
            </p:cNvPr>
            <p:cNvPicPr>
              <a:picLocks noChangeAspect="1"/>
            </p:cNvPicPr>
            <p:nvPr/>
          </p:nvPicPr>
          <p:blipFill>
            <a:blip r:embed="rId6"/>
            <a:stretch>
              <a:fillRect/>
            </a:stretch>
          </p:blipFill>
          <p:spPr>
            <a:xfrm>
              <a:off x="8019064" y="3578015"/>
              <a:ext cx="652878" cy="652878"/>
            </a:xfrm>
            <a:prstGeom prst="rect">
              <a:avLst/>
            </a:prstGeom>
          </p:spPr>
        </p:pic>
        <p:pic>
          <p:nvPicPr>
            <p:cNvPr id="46" name="Picture 45">
              <a:extLst>
                <a:ext uri="{FF2B5EF4-FFF2-40B4-BE49-F238E27FC236}">
                  <a16:creationId xmlns:a16="http://schemas.microsoft.com/office/drawing/2014/main" id="{4098C8AD-15F8-4B60-BEAA-7590E9C9A343}"/>
                </a:ext>
              </a:extLst>
            </p:cNvPr>
            <p:cNvPicPr>
              <a:picLocks noChangeAspect="1"/>
            </p:cNvPicPr>
            <p:nvPr/>
          </p:nvPicPr>
          <p:blipFill>
            <a:blip r:embed="rId11"/>
            <a:stretch>
              <a:fillRect/>
            </a:stretch>
          </p:blipFill>
          <p:spPr>
            <a:xfrm>
              <a:off x="8020342" y="5226508"/>
              <a:ext cx="651600" cy="651600"/>
            </a:xfrm>
            <a:prstGeom prst="rect">
              <a:avLst/>
            </a:prstGeom>
          </p:spPr>
        </p:pic>
        <p:cxnSp>
          <p:nvCxnSpPr>
            <p:cNvPr id="47" name="Straight Connector 46">
              <a:extLst>
                <a:ext uri="{FF2B5EF4-FFF2-40B4-BE49-F238E27FC236}">
                  <a16:creationId xmlns:a16="http://schemas.microsoft.com/office/drawing/2014/main" id="{8F038D1B-3CDE-43A9-8234-8DC728407E05}"/>
                </a:ext>
              </a:extLst>
            </p:cNvPr>
            <p:cNvCxnSpPr/>
            <p:nvPr/>
          </p:nvCxnSpPr>
          <p:spPr>
            <a:xfrm flipH="1">
              <a:off x="8202628" y="4324075"/>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633C522-EE1F-46FD-A6E2-081889E08C12}"/>
                </a:ext>
              </a:extLst>
            </p:cNvPr>
            <p:cNvSpPr txBox="1"/>
            <p:nvPr/>
          </p:nvSpPr>
          <p:spPr>
            <a:xfrm>
              <a:off x="8019064" y="3264968"/>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Supplier</a:t>
              </a:r>
            </a:p>
          </p:txBody>
        </p:sp>
        <p:sp>
          <p:nvSpPr>
            <p:cNvPr id="50" name="TextBox 49">
              <a:extLst>
                <a:ext uri="{FF2B5EF4-FFF2-40B4-BE49-F238E27FC236}">
                  <a16:creationId xmlns:a16="http://schemas.microsoft.com/office/drawing/2014/main" id="{D58EEDC2-B5ED-49D4-8406-B344D85D6407}"/>
                </a:ext>
              </a:extLst>
            </p:cNvPr>
            <p:cNvSpPr txBox="1"/>
            <p:nvPr/>
          </p:nvSpPr>
          <p:spPr>
            <a:xfrm>
              <a:off x="8037035" y="5888423"/>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Supplier</a:t>
              </a:r>
            </a:p>
          </p:txBody>
        </p:sp>
        <p:cxnSp>
          <p:nvCxnSpPr>
            <p:cNvPr id="51" name="Straight Connector 50">
              <a:extLst>
                <a:ext uri="{FF2B5EF4-FFF2-40B4-BE49-F238E27FC236}">
                  <a16:creationId xmlns:a16="http://schemas.microsoft.com/office/drawing/2014/main" id="{61997158-296F-4B06-B967-3E3D69E2C336}"/>
                </a:ext>
              </a:extLst>
            </p:cNvPr>
            <p:cNvCxnSpPr/>
            <p:nvPr/>
          </p:nvCxnSpPr>
          <p:spPr>
            <a:xfrm flipH="1" flipV="1">
              <a:off x="8421531" y="4290536"/>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BDBB5C3-A3FF-4853-A58C-1E6F0C3109A0}"/>
                </a:ext>
              </a:extLst>
            </p:cNvPr>
            <p:cNvSpPr txBox="1"/>
            <p:nvPr/>
          </p:nvSpPr>
          <p:spPr>
            <a:xfrm rot="16200000">
              <a:off x="8322954" y="4652571"/>
              <a:ext cx="616936"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 Vendor Status</a:t>
              </a:r>
            </a:p>
          </p:txBody>
        </p:sp>
      </p:grpSp>
      <p:cxnSp>
        <p:nvCxnSpPr>
          <p:cNvPr id="53" name="Straight Connector 52">
            <a:extLst>
              <a:ext uri="{FF2B5EF4-FFF2-40B4-BE49-F238E27FC236}">
                <a16:creationId xmlns:a16="http://schemas.microsoft.com/office/drawing/2014/main" id="{80FE948D-8BB3-4D16-A732-7335846AA318}"/>
              </a:ext>
            </a:extLst>
          </p:cNvPr>
          <p:cNvCxnSpPr/>
          <p:nvPr/>
        </p:nvCxnSpPr>
        <p:spPr>
          <a:xfrm flipV="1">
            <a:off x="6127974" y="3947303"/>
            <a:ext cx="297196"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713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87"/>
                                        </p:tgtEl>
                                        <p:attrNameLst>
                                          <p:attrName>style.visibility</p:attrName>
                                        </p:attrNameLst>
                                      </p:cBhvr>
                                      <p:to>
                                        <p:strVal val="visible"/>
                                      </p:to>
                                    </p:set>
                                    <p:animEffect transition="in" filter="wipe(left)">
                                      <p:cBhvr>
                                        <p:cTn id="14" dur="500"/>
                                        <p:tgtEl>
                                          <p:spTgt spid="18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p:cTn id="19" dur="500" fill="hold"/>
                                        <p:tgtEl>
                                          <p:spTgt spid="106"/>
                                        </p:tgtEl>
                                        <p:attrNameLst>
                                          <p:attrName>ppt_w</p:attrName>
                                        </p:attrNameLst>
                                      </p:cBhvr>
                                      <p:tavLst>
                                        <p:tav tm="0">
                                          <p:val>
                                            <p:fltVal val="0"/>
                                          </p:val>
                                        </p:tav>
                                        <p:tav tm="100000">
                                          <p:val>
                                            <p:strVal val="#ppt_w"/>
                                          </p:val>
                                        </p:tav>
                                      </p:tavLst>
                                    </p:anim>
                                    <p:anim calcmode="lin" valueType="num">
                                      <p:cBhvr>
                                        <p:cTn id="20" dur="500" fill="hold"/>
                                        <p:tgtEl>
                                          <p:spTgt spid="106"/>
                                        </p:tgtEl>
                                        <p:attrNameLst>
                                          <p:attrName>ppt_h</p:attrName>
                                        </p:attrNameLst>
                                      </p:cBhvr>
                                      <p:tavLst>
                                        <p:tav tm="0">
                                          <p:val>
                                            <p:fltVal val="0"/>
                                          </p:val>
                                        </p:tav>
                                        <p:tav tm="100000">
                                          <p:val>
                                            <p:strVal val="#ppt_h"/>
                                          </p:val>
                                        </p:tav>
                                      </p:tavLst>
                                    </p:anim>
                                    <p:animEffect transition="in" filter="fade">
                                      <p:cBhvr>
                                        <p:cTn id="21" dur="500"/>
                                        <p:tgtEl>
                                          <p:spTgt spid="106"/>
                                        </p:tgtEl>
                                      </p:cBhvr>
                                    </p:animEffect>
                                  </p:childTnLst>
                                </p:cTn>
                              </p:par>
                              <p:par>
                                <p:cTn id="22" presetID="53" presetClass="entr" presetSubtype="16" fill="hold" nodeType="withEffect">
                                  <p:stCondLst>
                                    <p:cond delay="0"/>
                                  </p:stCondLst>
                                  <p:childTnLst>
                                    <p:set>
                                      <p:cBhvr>
                                        <p:cTn id="23" dur="1" fill="hold">
                                          <p:stCondLst>
                                            <p:cond delay="0"/>
                                          </p:stCondLst>
                                        </p:cTn>
                                        <p:tgtEl>
                                          <p:spTgt spid="108"/>
                                        </p:tgtEl>
                                        <p:attrNameLst>
                                          <p:attrName>style.visibility</p:attrName>
                                        </p:attrNameLst>
                                      </p:cBhvr>
                                      <p:to>
                                        <p:strVal val="visible"/>
                                      </p:to>
                                    </p:set>
                                    <p:anim calcmode="lin" valueType="num">
                                      <p:cBhvr>
                                        <p:cTn id="24" dur="500" fill="hold"/>
                                        <p:tgtEl>
                                          <p:spTgt spid="108"/>
                                        </p:tgtEl>
                                        <p:attrNameLst>
                                          <p:attrName>ppt_w</p:attrName>
                                        </p:attrNameLst>
                                      </p:cBhvr>
                                      <p:tavLst>
                                        <p:tav tm="0">
                                          <p:val>
                                            <p:fltVal val="0"/>
                                          </p:val>
                                        </p:tav>
                                        <p:tav tm="100000">
                                          <p:val>
                                            <p:strVal val="#ppt_w"/>
                                          </p:val>
                                        </p:tav>
                                      </p:tavLst>
                                    </p:anim>
                                    <p:anim calcmode="lin" valueType="num">
                                      <p:cBhvr>
                                        <p:cTn id="25" dur="500" fill="hold"/>
                                        <p:tgtEl>
                                          <p:spTgt spid="108"/>
                                        </p:tgtEl>
                                        <p:attrNameLst>
                                          <p:attrName>ppt_h</p:attrName>
                                        </p:attrNameLst>
                                      </p:cBhvr>
                                      <p:tavLst>
                                        <p:tav tm="0">
                                          <p:val>
                                            <p:fltVal val="0"/>
                                          </p:val>
                                        </p:tav>
                                        <p:tav tm="100000">
                                          <p:val>
                                            <p:strVal val="#ppt_h"/>
                                          </p:val>
                                        </p:tav>
                                      </p:tavLst>
                                    </p:anim>
                                    <p:animEffect transition="in" filter="fade">
                                      <p:cBhvr>
                                        <p:cTn id="26" dur="500"/>
                                        <p:tgtEl>
                                          <p:spTgt spid="10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par>
                                <p:cTn id="32" presetID="22" presetClass="entr" presetSubtype="8" fill="hold" nodeType="with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up)">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up)">
                                      <p:cBhvr>
                                        <p:cTn id="49" dur="500"/>
                                        <p:tgtEl>
                                          <p:spTgt spid="33"/>
                                        </p:tgtEl>
                                      </p:cBhvr>
                                    </p:animEffect>
                                  </p:childTnLst>
                                </p:cTn>
                              </p:par>
                              <p:par>
                                <p:cTn id="50" presetID="22" presetClass="entr" presetSubtype="8" fill="hold" nodeType="withEffect">
                                  <p:stCondLst>
                                    <p:cond delay="0"/>
                                  </p:stCondLst>
                                  <p:childTnLst>
                                    <p:set>
                                      <p:cBhvr>
                                        <p:cTn id="51" dur="1" fill="hold">
                                          <p:stCondLst>
                                            <p:cond delay="0"/>
                                          </p:stCondLst>
                                        </p:cTn>
                                        <p:tgtEl>
                                          <p:spTgt spid="182"/>
                                        </p:tgtEl>
                                        <p:attrNameLst>
                                          <p:attrName>style.visibility</p:attrName>
                                        </p:attrNameLst>
                                      </p:cBhvr>
                                      <p:to>
                                        <p:strVal val="visible"/>
                                      </p:to>
                                    </p:set>
                                    <p:animEffect transition="in" filter="wipe(left)">
                                      <p:cBhvr>
                                        <p:cTn id="52" dur="500"/>
                                        <p:tgtEl>
                                          <p:spTgt spid="182"/>
                                        </p:tgtEl>
                                      </p:cBhvr>
                                    </p:animEffect>
                                  </p:childTnLst>
                                </p:cTn>
                              </p:par>
                              <p:par>
                                <p:cTn id="53" presetID="22" presetClass="entr" presetSubtype="8"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left)">
                                      <p:cBhvr>
                                        <p:cTn id="55" dur="500"/>
                                        <p:tgtEl>
                                          <p:spTgt spid="5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646331"/>
          </a:xfrm>
        </p:spPr>
        <p:txBody>
          <a:bodyPr/>
          <a:lstStyle/>
          <a:p>
            <a:r>
              <a:rPr lang="en-GB" b="0" dirty="0">
                <a:solidFill>
                  <a:schemeClr val="accent1"/>
                </a:solidFill>
              </a:rPr>
              <a:t>SAP Ariba </a:t>
            </a:r>
            <a:r>
              <a:rPr lang="en-GB" b="0" dirty="0"/>
              <a:t>Supplier Lifecycle &amp; Performance (SLP)</a:t>
            </a:r>
            <a:br>
              <a:rPr lang="en-GB" b="0" dirty="0"/>
            </a:br>
            <a:r>
              <a:rPr lang="en-GB" sz="1800" b="0" dirty="0"/>
              <a:t>Update Options for Vendor Data</a:t>
            </a:r>
            <a:endParaRPr lang="en-GB" b="0" dirty="0"/>
          </a:p>
        </p:txBody>
      </p:sp>
      <p:cxnSp>
        <p:nvCxnSpPr>
          <p:cNvPr id="49" name="Straight Connector 48"/>
          <p:cNvCxnSpPr/>
          <p:nvPr/>
        </p:nvCxnSpPr>
        <p:spPr>
          <a:xfrm>
            <a:off x="178016" y="4918868"/>
            <a:ext cx="1170000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1372" y="3074920"/>
            <a:ext cx="11700000"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431079" y="4973865"/>
            <a:ext cx="802373" cy="802373"/>
          </a:xfrm>
          <a:prstGeom prst="rect">
            <a:avLst/>
          </a:prstGeom>
        </p:spPr>
      </p:pic>
      <p:sp>
        <p:nvSpPr>
          <p:cNvPr id="113" name="TextBox 112"/>
          <p:cNvSpPr txBox="1"/>
          <p:nvPr/>
        </p:nvSpPr>
        <p:spPr>
          <a:xfrm>
            <a:off x="443823" y="5753501"/>
            <a:ext cx="776874"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sp>
        <p:nvSpPr>
          <p:cNvPr id="114" name="TextBox 113"/>
          <p:cNvSpPr txBox="1"/>
          <p:nvPr/>
        </p:nvSpPr>
        <p:spPr>
          <a:xfrm>
            <a:off x="267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534951" y="1844697"/>
            <a:ext cx="828753" cy="828753"/>
          </a:xfrm>
          <a:prstGeom prst="rect">
            <a:avLst/>
          </a:prstGeom>
        </p:spPr>
      </p:pic>
      <p:sp>
        <p:nvSpPr>
          <p:cNvPr id="120" name="TextBox 119"/>
          <p:cNvSpPr txBox="1"/>
          <p:nvPr/>
        </p:nvSpPr>
        <p:spPr>
          <a:xfrm>
            <a:off x="-52128" y="3470395"/>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Lifecycle</a:t>
            </a:r>
            <a:r>
              <a:rPr kumimoji="0" lang="en-GB" sz="18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 &amp; Performance</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142" name="Straight Connector 141"/>
          <p:cNvCxnSpPr/>
          <p:nvPr/>
        </p:nvCxnSpPr>
        <p:spPr>
          <a:xfrm>
            <a:off x="1471201"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3232224" y="1701323"/>
            <a:ext cx="991981" cy="4515426"/>
            <a:chOff x="8827152" y="1680774"/>
            <a:chExt cx="991981" cy="4515426"/>
          </a:xfrm>
        </p:grpSpPr>
        <p:pic>
          <p:nvPicPr>
            <p:cNvPr id="146" name="Picture 145"/>
            <p:cNvPicPr>
              <a:picLocks noChangeAspect="1"/>
            </p:cNvPicPr>
            <p:nvPr/>
          </p:nvPicPr>
          <p:blipFill>
            <a:blip r:embed="rId4">
              <a:duotone>
                <a:schemeClr val="accent1">
                  <a:shade val="45000"/>
                  <a:satMod val="135000"/>
                </a:schemeClr>
                <a:prstClr val="white"/>
              </a:duotone>
            </a:blip>
            <a:stretch>
              <a:fillRect/>
            </a:stretch>
          </p:blipFill>
          <p:spPr>
            <a:xfrm>
              <a:off x="8965274" y="2233604"/>
              <a:ext cx="631666" cy="631666"/>
            </a:xfrm>
            <a:prstGeom prst="rect">
              <a:avLst/>
            </a:prstGeom>
          </p:spPr>
        </p:pic>
        <p:sp>
          <p:nvSpPr>
            <p:cNvPr id="150" name="TextBox 149"/>
            <p:cNvSpPr txBox="1"/>
            <p:nvPr/>
          </p:nvSpPr>
          <p:spPr>
            <a:xfrm>
              <a:off x="8827152" y="1680774"/>
              <a:ext cx="930565"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Supplier updates their information</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53" name="TextBox 152"/>
            <p:cNvSpPr txBox="1"/>
            <p:nvPr/>
          </p:nvSpPr>
          <p:spPr>
            <a:xfrm>
              <a:off x="9187838" y="3111080"/>
              <a:ext cx="61693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Update</a:t>
              </a:r>
            </a:p>
          </p:txBody>
        </p:sp>
        <p:pic>
          <p:nvPicPr>
            <p:cNvPr id="155" name="Picture 154"/>
            <p:cNvPicPr>
              <a:picLocks noChangeAspect="1"/>
            </p:cNvPicPr>
            <p:nvPr/>
          </p:nvPicPr>
          <p:blipFill>
            <a:blip r:embed="rId5"/>
            <a:stretch>
              <a:fillRect/>
            </a:stretch>
          </p:blipFill>
          <p:spPr>
            <a:xfrm>
              <a:off x="9343327" y="3338499"/>
              <a:ext cx="475806" cy="475806"/>
            </a:xfrm>
            <a:prstGeom prst="rect">
              <a:avLst/>
            </a:prstGeom>
          </p:spPr>
        </p:pic>
        <p:pic>
          <p:nvPicPr>
            <p:cNvPr id="159" name="Picture 158"/>
            <p:cNvPicPr>
              <a:picLocks noChangeAspect="1"/>
            </p:cNvPicPr>
            <p:nvPr/>
          </p:nvPicPr>
          <p:blipFill>
            <a:blip r:embed="rId6"/>
            <a:stretch>
              <a:fillRect/>
            </a:stretch>
          </p:blipFill>
          <p:spPr>
            <a:xfrm>
              <a:off x="8930995" y="3578015"/>
              <a:ext cx="652878" cy="652878"/>
            </a:xfrm>
            <a:prstGeom prst="rect">
              <a:avLst/>
            </a:prstGeom>
          </p:spPr>
        </p:pic>
        <p:cxnSp>
          <p:nvCxnSpPr>
            <p:cNvPr id="162" name="Straight Connector 161"/>
            <p:cNvCxnSpPr/>
            <p:nvPr/>
          </p:nvCxnSpPr>
          <p:spPr>
            <a:xfrm>
              <a:off x="9242285" y="2922420"/>
              <a:ext cx="0" cy="651711"/>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167" name="Picture 166"/>
            <p:cNvPicPr>
              <a:picLocks noChangeAspect="1"/>
            </p:cNvPicPr>
            <p:nvPr/>
          </p:nvPicPr>
          <p:blipFill>
            <a:blip r:embed="rId7"/>
            <a:stretch>
              <a:fillRect/>
            </a:stretch>
          </p:blipFill>
          <p:spPr>
            <a:xfrm>
              <a:off x="8964150" y="5226508"/>
              <a:ext cx="651600" cy="651600"/>
            </a:xfrm>
            <a:prstGeom prst="rect">
              <a:avLst/>
            </a:prstGeom>
          </p:spPr>
        </p:pic>
        <p:sp>
          <p:nvSpPr>
            <p:cNvPr id="170" name="TextBox 169"/>
            <p:cNvSpPr txBox="1"/>
            <p:nvPr/>
          </p:nvSpPr>
          <p:spPr>
            <a:xfrm>
              <a:off x="8980843" y="5888423"/>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Update</a:t>
              </a: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Supplier</a:t>
              </a:r>
            </a:p>
          </p:txBody>
        </p:sp>
        <p:cxnSp>
          <p:nvCxnSpPr>
            <p:cNvPr id="171" name="Straight Connector 170"/>
            <p:cNvCxnSpPr/>
            <p:nvPr/>
          </p:nvCxnSpPr>
          <p:spPr>
            <a:xfrm flipH="1">
              <a:off x="9149819" y="4303527"/>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175" name="Picture 174"/>
            <p:cNvPicPr>
              <a:picLocks noChangeAspect="1"/>
            </p:cNvPicPr>
            <p:nvPr/>
          </p:nvPicPr>
          <p:blipFill>
            <a:blip r:embed="rId8">
              <a:lum bright="70000" contrast="-70000"/>
            </a:blip>
            <a:stretch>
              <a:fillRect/>
            </a:stretch>
          </p:blipFill>
          <p:spPr>
            <a:xfrm>
              <a:off x="8905462" y="3077904"/>
              <a:ext cx="329387" cy="329387"/>
            </a:xfrm>
            <a:prstGeom prst="rect">
              <a:avLst/>
            </a:prstGeom>
          </p:spPr>
        </p:pic>
        <p:cxnSp>
          <p:nvCxnSpPr>
            <p:cNvPr id="156" name="Straight Connector 155"/>
            <p:cNvCxnSpPr/>
            <p:nvPr/>
          </p:nvCxnSpPr>
          <p:spPr>
            <a:xfrm flipH="1" flipV="1">
              <a:off x="9361063" y="4303527"/>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rot="16200000">
              <a:off x="9113539" y="4722917"/>
              <a:ext cx="80010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Confirmation</a:t>
              </a:r>
            </a:p>
          </p:txBody>
        </p:sp>
      </p:grpSp>
      <p:grpSp>
        <p:nvGrpSpPr>
          <p:cNvPr id="3" name="Group 2"/>
          <p:cNvGrpSpPr/>
          <p:nvPr/>
        </p:nvGrpSpPr>
        <p:grpSpPr>
          <a:xfrm>
            <a:off x="1925768" y="3056366"/>
            <a:ext cx="1206035" cy="3160126"/>
            <a:chOff x="1925768" y="3056366"/>
            <a:chExt cx="1206035" cy="3160126"/>
          </a:xfrm>
        </p:grpSpPr>
        <p:grpSp>
          <p:nvGrpSpPr>
            <p:cNvPr id="93" name="Group 92"/>
            <p:cNvGrpSpPr/>
            <p:nvPr/>
          </p:nvGrpSpPr>
          <p:grpSpPr>
            <a:xfrm>
              <a:off x="2138206" y="3151683"/>
              <a:ext cx="993597" cy="3064809"/>
              <a:chOff x="8825536" y="3131391"/>
              <a:chExt cx="993597" cy="3064809"/>
            </a:xfrm>
          </p:grpSpPr>
          <p:sp>
            <p:nvSpPr>
              <p:cNvPr id="97" name="TextBox 96"/>
              <p:cNvSpPr txBox="1"/>
              <p:nvPr/>
            </p:nvSpPr>
            <p:spPr>
              <a:xfrm>
                <a:off x="8939854" y="3131391"/>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SLP Update</a:t>
                </a:r>
              </a:p>
            </p:txBody>
          </p:sp>
          <p:pic>
            <p:nvPicPr>
              <p:cNvPr id="98" name="Picture 97"/>
              <p:cNvPicPr>
                <a:picLocks noChangeAspect="1"/>
              </p:cNvPicPr>
              <p:nvPr/>
            </p:nvPicPr>
            <p:blipFill>
              <a:blip r:embed="rId5"/>
              <a:stretch>
                <a:fillRect/>
              </a:stretch>
            </p:blipFill>
            <p:spPr>
              <a:xfrm>
                <a:off x="9343327" y="3338499"/>
                <a:ext cx="475806" cy="475806"/>
              </a:xfrm>
              <a:prstGeom prst="rect">
                <a:avLst/>
              </a:prstGeom>
            </p:spPr>
          </p:pic>
          <p:pic>
            <p:nvPicPr>
              <p:cNvPr id="99" name="Picture 98"/>
              <p:cNvPicPr>
                <a:picLocks noChangeAspect="1"/>
              </p:cNvPicPr>
              <p:nvPr/>
            </p:nvPicPr>
            <p:blipFill>
              <a:blip r:embed="rId6"/>
              <a:stretch>
                <a:fillRect/>
              </a:stretch>
            </p:blipFill>
            <p:spPr>
              <a:xfrm>
                <a:off x="8930995" y="3578015"/>
                <a:ext cx="652878" cy="652878"/>
              </a:xfrm>
              <a:prstGeom prst="rect">
                <a:avLst/>
              </a:prstGeom>
            </p:spPr>
          </p:pic>
          <p:pic>
            <p:nvPicPr>
              <p:cNvPr id="101" name="Picture 100"/>
              <p:cNvPicPr>
                <a:picLocks noChangeAspect="1"/>
              </p:cNvPicPr>
              <p:nvPr/>
            </p:nvPicPr>
            <p:blipFill>
              <a:blip r:embed="rId7"/>
              <a:stretch>
                <a:fillRect/>
              </a:stretch>
            </p:blipFill>
            <p:spPr>
              <a:xfrm>
                <a:off x="8964150" y="5226508"/>
                <a:ext cx="651600" cy="651600"/>
              </a:xfrm>
              <a:prstGeom prst="rect">
                <a:avLst/>
              </a:prstGeom>
            </p:spPr>
          </p:pic>
          <p:sp>
            <p:nvSpPr>
              <p:cNvPr id="102" name="TextBox 101"/>
              <p:cNvSpPr txBox="1"/>
              <p:nvPr/>
            </p:nvSpPr>
            <p:spPr>
              <a:xfrm>
                <a:off x="8980843" y="5888423"/>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Update</a:t>
                </a: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Supplier</a:t>
                </a:r>
              </a:p>
            </p:txBody>
          </p:sp>
          <p:cxnSp>
            <p:nvCxnSpPr>
              <p:cNvPr id="104" name="Straight Connector 103"/>
              <p:cNvCxnSpPr/>
              <p:nvPr/>
            </p:nvCxnSpPr>
            <p:spPr>
              <a:xfrm flipH="1">
                <a:off x="9160093" y="4334349"/>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8">
                <a:lum bright="70000" contrast="-70000"/>
              </a:blip>
              <a:stretch>
                <a:fillRect/>
              </a:stretch>
            </p:blipFill>
            <p:spPr>
              <a:xfrm>
                <a:off x="8825536" y="3449245"/>
                <a:ext cx="329387" cy="329387"/>
              </a:xfrm>
              <a:prstGeom prst="rect">
                <a:avLst/>
              </a:prstGeom>
            </p:spPr>
          </p:pic>
          <p:cxnSp>
            <p:nvCxnSpPr>
              <p:cNvPr id="154" name="Straight Connector 153"/>
              <p:cNvCxnSpPr/>
              <p:nvPr/>
            </p:nvCxnSpPr>
            <p:spPr>
              <a:xfrm flipH="1" flipV="1">
                <a:off x="9343315" y="4334349"/>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rot="16200000">
                <a:off x="9094868" y="4737161"/>
                <a:ext cx="780727"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Confirmation</a:t>
                </a:r>
              </a:p>
            </p:txBody>
          </p:sp>
        </p:grpSp>
        <p:pic>
          <p:nvPicPr>
            <p:cNvPr id="152" name="Picture 151"/>
            <p:cNvPicPr>
              <a:picLocks noChangeAspect="1"/>
            </p:cNvPicPr>
            <p:nvPr/>
          </p:nvPicPr>
          <p:blipFill>
            <a:blip r:embed="rId9"/>
            <a:stretch>
              <a:fillRect/>
            </a:stretch>
          </p:blipFill>
          <p:spPr>
            <a:xfrm>
              <a:off x="1925768" y="3056366"/>
              <a:ext cx="458301" cy="458301"/>
            </a:xfrm>
            <a:prstGeom prst="rect">
              <a:avLst/>
            </a:prstGeom>
          </p:spPr>
        </p:pic>
      </p:grpSp>
      <p:grpSp>
        <p:nvGrpSpPr>
          <p:cNvPr id="6" name="Group 5"/>
          <p:cNvGrpSpPr/>
          <p:nvPr/>
        </p:nvGrpSpPr>
        <p:grpSpPr>
          <a:xfrm>
            <a:off x="4344954" y="3151683"/>
            <a:ext cx="1147894" cy="3218697"/>
            <a:chOff x="4344954" y="3151683"/>
            <a:chExt cx="1147894" cy="3218697"/>
          </a:xfrm>
        </p:grpSpPr>
        <p:grpSp>
          <p:nvGrpSpPr>
            <p:cNvPr id="161" name="Group 160"/>
            <p:cNvGrpSpPr/>
            <p:nvPr/>
          </p:nvGrpSpPr>
          <p:grpSpPr>
            <a:xfrm>
              <a:off x="4499251" y="3151683"/>
              <a:ext cx="993597" cy="3218697"/>
              <a:chOff x="8825536" y="3131391"/>
              <a:chExt cx="993597" cy="3218697"/>
            </a:xfrm>
          </p:grpSpPr>
          <p:sp>
            <p:nvSpPr>
              <p:cNvPr id="168" name="TextBox 167"/>
              <p:cNvSpPr txBox="1"/>
              <p:nvPr/>
            </p:nvSpPr>
            <p:spPr>
              <a:xfrm>
                <a:off x="8939854" y="3131391"/>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Update SLP</a:t>
                </a:r>
              </a:p>
            </p:txBody>
          </p:sp>
          <p:pic>
            <p:nvPicPr>
              <p:cNvPr id="169" name="Picture 168"/>
              <p:cNvPicPr>
                <a:picLocks noChangeAspect="1"/>
              </p:cNvPicPr>
              <p:nvPr/>
            </p:nvPicPr>
            <p:blipFill>
              <a:blip r:embed="rId5"/>
              <a:stretch>
                <a:fillRect/>
              </a:stretch>
            </p:blipFill>
            <p:spPr>
              <a:xfrm>
                <a:off x="9343327" y="3338499"/>
                <a:ext cx="475806" cy="475806"/>
              </a:xfrm>
              <a:prstGeom prst="rect">
                <a:avLst/>
              </a:prstGeom>
            </p:spPr>
          </p:pic>
          <p:pic>
            <p:nvPicPr>
              <p:cNvPr id="172" name="Picture 171"/>
              <p:cNvPicPr>
                <a:picLocks noChangeAspect="1"/>
              </p:cNvPicPr>
              <p:nvPr/>
            </p:nvPicPr>
            <p:blipFill>
              <a:blip r:embed="rId6"/>
              <a:stretch>
                <a:fillRect/>
              </a:stretch>
            </p:blipFill>
            <p:spPr>
              <a:xfrm>
                <a:off x="8930995" y="3578015"/>
                <a:ext cx="652878" cy="652878"/>
              </a:xfrm>
              <a:prstGeom prst="rect">
                <a:avLst/>
              </a:prstGeom>
            </p:spPr>
          </p:pic>
          <p:pic>
            <p:nvPicPr>
              <p:cNvPr id="173" name="Picture 172"/>
              <p:cNvPicPr>
                <a:picLocks noChangeAspect="1"/>
              </p:cNvPicPr>
              <p:nvPr/>
            </p:nvPicPr>
            <p:blipFill>
              <a:blip r:embed="rId7"/>
              <a:stretch>
                <a:fillRect/>
              </a:stretch>
            </p:blipFill>
            <p:spPr>
              <a:xfrm>
                <a:off x="8964150" y="5226508"/>
                <a:ext cx="651600" cy="651600"/>
              </a:xfrm>
              <a:prstGeom prst="rect">
                <a:avLst/>
              </a:prstGeom>
            </p:spPr>
          </p:pic>
          <p:sp>
            <p:nvSpPr>
              <p:cNvPr id="174" name="TextBox 173"/>
              <p:cNvSpPr txBox="1"/>
              <p:nvPr/>
            </p:nvSpPr>
            <p:spPr>
              <a:xfrm>
                <a:off x="8980843" y="5888423"/>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ERP Update</a:t>
                </a: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Supplier</a:t>
                </a:r>
              </a:p>
            </p:txBody>
          </p:sp>
          <p:cxnSp>
            <p:nvCxnSpPr>
              <p:cNvPr id="190" name="Straight Connector 189"/>
              <p:cNvCxnSpPr/>
              <p:nvPr/>
            </p:nvCxnSpPr>
            <p:spPr>
              <a:xfrm flipH="1">
                <a:off x="9346555" y="4327733"/>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8">
                <a:lum bright="70000" contrast="-70000"/>
              </a:blip>
              <a:stretch>
                <a:fillRect/>
              </a:stretch>
            </p:blipFill>
            <p:spPr>
              <a:xfrm>
                <a:off x="8825536" y="3449245"/>
                <a:ext cx="329387" cy="329387"/>
              </a:xfrm>
              <a:prstGeom prst="rect">
                <a:avLst/>
              </a:prstGeom>
            </p:spPr>
          </p:pic>
          <p:cxnSp>
            <p:nvCxnSpPr>
              <p:cNvPr id="193" name="Straight Connector 192"/>
              <p:cNvCxnSpPr/>
              <p:nvPr/>
            </p:nvCxnSpPr>
            <p:spPr>
              <a:xfrm flipH="1" flipV="1">
                <a:off x="9154923" y="4303784"/>
                <a:ext cx="0" cy="872436"/>
              </a:xfrm>
              <a:prstGeom prst="line">
                <a:avLst/>
              </a:prstGeom>
              <a:ln w="952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4" name="TextBox 193"/>
              <p:cNvSpPr txBox="1"/>
              <p:nvPr/>
            </p:nvSpPr>
            <p:spPr>
              <a:xfrm rot="16200000">
                <a:off x="9099188" y="4641152"/>
                <a:ext cx="780727"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Confirmation</a:t>
                </a:r>
              </a:p>
            </p:txBody>
          </p:sp>
        </p:grpSp>
        <p:pic>
          <p:nvPicPr>
            <p:cNvPr id="5" name="Picture 4"/>
            <p:cNvPicPr>
              <a:picLocks noChangeAspect="1"/>
            </p:cNvPicPr>
            <p:nvPr/>
          </p:nvPicPr>
          <p:blipFill>
            <a:blip r:embed="rId10"/>
            <a:stretch>
              <a:fillRect/>
            </a:stretch>
          </p:blipFill>
          <p:spPr>
            <a:xfrm>
              <a:off x="4344954" y="5840969"/>
              <a:ext cx="395687" cy="395687"/>
            </a:xfrm>
            <a:prstGeom prst="rect">
              <a:avLst/>
            </a:prstGeom>
          </p:spPr>
        </p:pic>
      </p:grpSp>
      <p:sp>
        <p:nvSpPr>
          <p:cNvPr id="48" name="Rectangle 47">
            <a:hlinkClick r:id="rId11"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2453101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p:cNvSpPr/>
          <p:nvPr/>
        </p:nvSpPr>
        <p:spPr bwMode="gray">
          <a:xfrm>
            <a:off x="3145259" y="3176197"/>
            <a:ext cx="2037372" cy="1678797"/>
          </a:xfrm>
          <a:prstGeom prst="roundRect">
            <a:avLst/>
          </a:prstGeom>
          <a:noFill/>
          <a:ln w="6350" algn="ctr">
            <a:solidFill>
              <a:schemeClr val="accent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GB" b="0" dirty="0">
                <a:solidFill>
                  <a:schemeClr val="accent1"/>
                </a:solidFill>
              </a:rPr>
              <a:t>SAP Ariba </a:t>
            </a:r>
            <a:r>
              <a:rPr lang="en-GB" b="0" dirty="0"/>
              <a:t>Strategic Sourcing Data Flow (In-Direct)</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665747" y="4977031"/>
            <a:ext cx="802373" cy="802373"/>
          </a:xfrm>
          <a:prstGeom prst="rect">
            <a:avLst/>
          </a:prstGeom>
        </p:spPr>
      </p:pic>
      <p:sp>
        <p:nvSpPr>
          <p:cNvPr id="113" name="TextBox 112"/>
          <p:cNvSpPr txBox="1"/>
          <p:nvPr/>
        </p:nvSpPr>
        <p:spPr>
          <a:xfrm>
            <a:off x="708578" y="5764700"/>
            <a:ext cx="685191"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sp>
        <p:nvSpPr>
          <p:cNvPr id="114" name="TextBox 113"/>
          <p:cNvSpPr txBox="1"/>
          <p:nvPr/>
        </p:nvSpPr>
        <p:spPr>
          <a:xfrm>
            <a:off x="439887"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707076" y="1844697"/>
            <a:ext cx="828753" cy="828753"/>
          </a:xfrm>
          <a:prstGeom prst="rect">
            <a:avLst/>
          </a:prstGeom>
        </p:spPr>
      </p:pic>
      <p:sp>
        <p:nvSpPr>
          <p:cNvPr id="120" name="TextBox 119"/>
          <p:cNvSpPr txBox="1"/>
          <p:nvPr/>
        </p:nvSpPr>
        <p:spPr>
          <a:xfrm>
            <a:off x="150375" y="3695764"/>
            <a:ext cx="1674780"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Sourcing</a:t>
            </a:r>
          </a:p>
        </p:txBody>
      </p:sp>
      <p:cxnSp>
        <p:nvCxnSpPr>
          <p:cNvPr id="142" name="Straight Connector 141"/>
          <p:cNvCxnSpPr/>
          <p:nvPr/>
        </p:nvCxnSpPr>
        <p:spPr>
          <a:xfrm>
            <a:off x="16433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887245" y="3470395"/>
            <a:ext cx="861454" cy="2970096"/>
            <a:chOff x="1887245" y="3470395"/>
            <a:chExt cx="861454" cy="2970096"/>
          </a:xfrm>
        </p:grpSpPr>
        <p:pic>
          <p:nvPicPr>
            <p:cNvPr id="156" name="Picture 155"/>
            <p:cNvPicPr>
              <a:picLocks noChangeAspect="1"/>
            </p:cNvPicPr>
            <p:nvPr/>
          </p:nvPicPr>
          <p:blipFill>
            <a:blip r:embed="rId4"/>
            <a:stretch>
              <a:fillRect/>
            </a:stretch>
          </p:blipFill>
          <p:spPr>
            <a:xfrm>
              <a:off x="1899853" y="3470395"/>
              <a:ext cx="848846" cy="848846"/>
            </a:xfrm>
            <a:prstGeom prst="rect">
              <a:avLst/>
            </a:prstGeom>
          </p:spPr>
        </p:pic>
        <p:cxnSp>
          <p:nvCxnSpPr>
            <p:cNvPr id="157" name="Straight Connector 156"/>
            <p:cNvCxnSpPr/>
            <p:nvPr/>
          </p:nvCxnSpPr>
          <p:spPr>
            <a:xfrm flipH="1" flipV="1">
              <a:off x="2306063"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1950237" y="5824938"/>
              <a:ext cx="685191"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Import Master data &amp; Material Master</a:t>
              </a:r>
            </a:p>
          </p:txBody>
        </p:sp>
        <p:pic>
          <p:nvPicPr>
            <p:cNvPr id="161" name="Picture 160"/>
            <p:cNvPicPr>
              <a:picLocks noChangeAspect="1"/>
            </p:cNvPicPr>
            <p:nvPr/>
          </p:nvPicPr>
          <p:blipFill>
            <a:blip r:embed="rId5"/>
            <a:stretch>
              <a:fillRect/>
            </a:stretch>
          </p:blipFill>
          <p:spPr>
            <a:xfrm>
              <a:off x="1887245" y="5055600"/>
              <a:ext cx="842536" cy="842536"/>
            </a:xfrm>
            <a:prstGeom prst="rect">
              <a:avLst/>
            </a:prstGeom>
          </p:spPr>
        </p:pic>
        <p:sp>
          <p:nvSpPr>
            <p:cNvPr id="163" name="TextBox 162"/>
            <p:cNvSpPr txBox="1"/>
            <p:nvPr/>
          </p:nvSpPr>
          <p:spPr>
            <a:xfrm>
              <a:off x="1958432" y="425574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Master data</a:t>
              </a:r>
            </a:p>
          </p:txBody>
        </p:sp>
      </p:grpSp>
      <p:grpSp>
        <p:nvGrpSpPr>
          <p:cNvPr id="9" name="Group 8"/>
          <p:cNvGrpSpPr/>
          <p:nvPr/>
        </p:nvGrpSpPr>
        <p:grpSpPr>
          <a:xfrm>
            <a:off x="4168080" y="3214801"/>
            <a:ext cx="937828" cy="1519587"/>
            <a:chOff x="5199986" y="3214801"/>
            <a:chExt cx="937828" cy="1519587"/>
          </a:xfrm>
        </p:grpSpPr>
        <p:pic>
          <p:nvPicPr>
            <p:cNvPr id="57" name="Picture 56"/>
            <p:cNvPicPr>
              <a:picLocks noChangeAspect="1"/>
            </p:cNvPicPr>
            <p:nvPr/>
          </p:nvPicPr>
          <p:blipFill>
            <a:blip r:embed="rId6"/>
            <a:stretch>
              <a:fillRect/>
            </a:stretch>
          </p:blipFill>
          <p:spPr>
            <a:xfrm>
              <a:off x="5212370" y="3214801"/>
              <a:ext cx="317156" cy="317156"/>
            </a:xfrm>
            <a:prstGeom prst="rect">
              <a:avLst/>
            </a:prstGeom>
          </p:spPr>
        </p:pic>
        <p:pic>
          <p:nvPicPr>
            <p:cNvPr id="61" name="Picture 60"/>
            <p:cNvPicPr>
              <a:picLocks noChangeAspect="1"/>
            </p:cNvPicPr>
            <p:nvPr/>
          </p:nvPicPr>
          <p:blipFill>
            <a:blip r:embed="rId6"/>
            <a:stretch>
              <a:fillRect/>
            </a:stretch>
          </p:blipFill>
          <p:spPr>
            <a:xfrm>
              <a:off x="5212370" y="3634530"/>
              <a:ext cx="317156" cy="317156"/>
            </a:xfrm>
            <a:prstGeom prst="rect">
              <a:avLst/>
            </a:prstGeom>
          </p:spPr>
        </p:pic>
        <p:pic>
          <p:nvPicPr>
            <p:cNvPr id="62" name="Picture 61"/>
            <p:cNvPicPr>
              <a:picLocks noChangeAspect="1"/>
            </p:cNvPicPr>
            <p:nvPr/>
          </p:nvPicPr>
          <p:blipFill>
            <a:blip r:embed="rId6"/>
            <a:stretch>
              <a:fillRect/>
            </a:stretch>
          </p:blipFill>
          <p:spPr>
            <a:xfrm>
              <a:off x="5212370" y="4054259"/>
              <a:ext cx="317156" cy="317156"/>
            </a:xfrm>
            <a:prstGeom prst="rect">
              <a:avLst/>
            </a:prstGeom>
          </p:spPr>
        </p:pic>
        <p:pic>
          <p:nvPicPr>
            <p:cNvPr id="63" name="Picture 62"/>
            <p:cNvPicPr>
              <a:picLocks noChangeAspect="1"/>
            </p:cNvPicPr>
            <p:nvPr/>
          </p:nvPicPr>
          <p:blipFill>
            <a:blip r:embed="rId7"/>
            <a:stretch>
              <a:fillRect/>
            </a:stretch>
          </p:blipFill>
          <p:spPr>
            <a:xfrm>
              <a:off x="5199986" y="4388498"/>
              <a:ext cx="345890" cy="345890"/>
            </a:xfrm>
            <a:prstGeom prst="rect">
              <a:avLst/>
            </a:prstGeom>
          </p:spPr>
        </p:pic>
        <p:sp>
          <p:nvSpPr>
            <p:cNvPr id="64" name="TextBox 63"/>
            <p:cNvSpPr txBox="1"/>
            <p:nvPr/>
          </p:nvSpPr>
          <p:spPr>
            <a:xfrm>
              <a:off x="5340666" y="3303264"/>
              <a:ext cx="61693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RFI</a:t>
              </a:r>
            </a:p>
          </p:txBody>
        </p:sp>
        <p:sp>
          <p:nvSpPr>
            <p:cNvPr id="65" name="TextBox 64"/>
            <p:cNvSpPr txBox="1"/>
            <p:nvPr/>
          </p:nvSpPr>
          <p:spPr>
            <a:xfrm>
              <a:off x="5333151" y="3713818"/>
              <a:ext cx="61693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RFP</a:t>
              </a:r>
            </a:p>
          </p:txBody>
        </p:sp>
        <p:sp>
          <p:nvSpPr>
            <p:cNvPr id="66" name="TextBox 65"/>
            <p:cNvSpPr txBox="1"/>
            <p:nvPr/>
          </p:nvSpPr>
          <p:spPr>
            <a:xfrm>
              <a:off x="5333151" y="4150911"/>
              <a:ext cx="61693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RFQ</a:t>
              </a:r>
            </a:p>
          </p:txBody>
        </p:sp>
        <p:sp>
          <p:nvSpPr>
            <p:cNvPr id="68" name="TextBox 67"/>
            <p:cNvSpPr txBox="1"/>
            <p:nvPr/>
          </p:nvSpPr>
          <p:spPr>
            <a:xfrm>
              <a:off x="5589396" y="4508050"/>
              <a:ext cx="54841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E-Auction</a:t>
              </a:r>
            </a:p>
          </p:txBody>
        </p:sp>
      </p:grpSp>
      <p:grpSp>
        <p:nvGrpSpPr>
          <p:cNvPr id="11" name="Group 10"/>
          <p:cNvGrpSpPr/>
          <p:nvPr/>
        </p:nvGrpSpPr>
        <p:grpSpPr>
          <a:xfrm>
            <a:off x="5817686" y="1757059"/>
            <a:ext cx="955408" cy="2703127"/>
            <a:chOff x="6849592" y="1757059"/>
            <a:chExt cx="955408" cy="2703127"/>
          </a:xfrm>
        </p:grpSpPr>
        <p:pic>
          <p:nvPicPr>
            <p:cNvPr id="69" name="Picture 68"/>
            <p:cNvPicPr>
              <a:picLocks noChangeAspect="1"/>
            </p:cNvPicPr>
            <p:nvPr/>
          </p:nvPicPr>
          <p:blipFill>
            <a:blip r:embed="rId6"/>
            <a:stretch>
              <a:fillRect/>
            </a:stretch>
          </p:blipFill>
          <p:spPr>
            <a:xfrm>
              <a:off x="7085477" y="3564908"/>
              <a:ext cx="578307" cy="578307"/>
            </a:xfrm>
            <a:prstGeom prst="rect">
              <a:avLst/>
            </a:prstGeom>
          </p:spPr>
        </p:pic>
        <p:pic>
          <p:nvPicPr>
            <p:cNvPr id="70" name="Picture 69"/>
            <p:cNvPicPr>
              <a:picLocks noChangeAspect="1"/>
            </p:cNvPicPr>
            <p:nvPr/>
          </p:nvPicPr>
          <p:blipFill>
            <a:blip r:embed="rId8">
              <a:duotone>
                <a:schemeClr val="accent1">
                  <a:shade val="45000"/>
                  <a:satMod val="135000"/>
                </a:schemeClr>
                <a:prstClr val="white"/>
              </a:duotone>
            </a:blip>
            <a:stretch>
              <a:fillRect/>
            </a:stretch>
          </p:blipFill>
          <p:spPr>
            <a:xfrm>
              <a:off x="6993390" y="2128211"/>
              <a:ext cx="707481" cy="707481"/>
            </a:xfrm>
            <a:prstGeom prst="rect">
              <a:avLst/>
            </a:prstGeom>
          </p:spPr>
        </p:pic>
        <p:sp>
          <p:nvSpPr>
            <p:cNvPr id="71" name="TextBox 70"/>
            <p:cNvSpPr txBox="1"/>
            <p:nvPr/>
          </p:nvSpPr>
          <p:spPr>
            <a:xfrm>
              <a:off x="6849592" y="1757059"/>
              <a:ext cx="955408"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Award Supplier/s</a:t>
              </a:r>
            </a:p>
          </p:txBody>
        </p:sp>
        <p:sp>
          <p:nvSpPr>
            <p:cNvPr id="72" name="TextBox 71"/>
            <p:cNvSpPr txBox="1"/>
            <p:nvPr/>
          </p:nvSpPr>
          <p:spPr>
            <a:xfrm>
              <a:off x="7066162" y="4152409"/>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Export Award</a:t>
              </a:r>
            </a:p>
          </p:txBody>
        </p:sp>
        <p:cxnSp>
          <p:nvCxnSpPr>
            <p:cNvPr id="83" name="Straight Connector 82"/>
            <p:cNvCxnSpPr>
              <a:cxnSpLocks/>
              <a:endCxn id="70" idx="2"/>
            </p:cNvCxnSpPr>
            <p:nvPr/>
          </p:nvCxnSpPr>
          <p:spPr>
            <a:xfrm flipV="1">
              <a:off x="7327296" y="2835692"/>
              <a:ext cx="0" cy="677752"/>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cxnSp>
        <p:nvCxnSpPr>
          <p:cNvPr id="84" name="Straight Connector 83"/>
          <p:cNvCxnSpPr>
            <a:cxnSpLocks/>
          </p:cNvCxnSpPr>
          <p:nvPr/>
        </p:nvCxnSpPr>
        <p:spPr>
          <a:xfrm>
            <a:off x="6622711" y="3906746"/>
            <a:ext cx="1193901" cy="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249715" y="3557920"/>
            <a:ext cx="1674780" cy="1301726"/>
            <a:chOff x="9932388" y="3557920"/>
            <a:chExt cx="1674780" cy="1301726"/>
          </a:xfrm>
        </p:grpSpPr>
        <p:sp>
          <p:nvSpPr>
            <p:cNvPr id="80" name="TextBox 79"/>
            <p:cNvSpPr txBox="1"/>
            <p:nvPr/>
          </p:nvSpPr>
          <p:spPr>
            <a:xfrm>
              <a:off x="9932388" y="4521092"/>
              <a:ext cx="1674780" cy="33855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Contract Management</a:t>
              </a:r>
            </a:p>
          </p:txBody>
        </p:sp>
        <p:pic>
          <p:nvPicPr>
            <p:cNvPr id="81" name="Picture 80"/>
            <p:cNvPicPr>
              <a:picLocks noChangeAspect="1"/>
            </p:cNvPicPr>
            <p:nvPr/>
          </p:nvPicPr>
          <p:blipFill>
            <a:blip r:embed="rId6"/>
            <a:stretch>
              <a:fillRect/>
            </a:stretch>
          </p:blipFill>
          <p:spPr>
            <a:xfrm>
              <a:off x="10531052" y="3557920"/>
              <a:ext cx="578307" cy="578307"/>
            </a:xfrm>
            <a:prstGeom prst="rect">
              <a:avLst/>
            </a:prstGeom>
          </p:spPr>
        </p:pic>
        <p:sp>
          <p:nvSpPr>
            <p:cNvPr id="82" name="TextBox 81"/>
            <p:cNvSpPr txBox="1"/>
            <p:nvPr/>
          </p:nvSpPr>
          <p:spPr>
            <a:xfrm>
              <a:off x="10499285" y="4145421"/>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Contract</a:t>
              </a:r>
            </a:p>
          </p:txBody>
        </p:sp>
      </p:grpSp>
      <p:grpSp>
        <p:nvGrpSpPr>
          <p:cNvPr id="10" name="Group 9"/>
          <p:cNvGrpSpPr/>
          <p:nvPr/>
        </p:nvGrpSpPr>
        <p:grpSpPr>
          <a:xfrm>
            <a:off x="5182631" y="3572418"/>
            <a:ext cx="936000" cy="335256"/>
            <a:chOff x="6214537" y="3492460"/>
            <a:chExt cx="936000" cy="335256"/>
          </a:xfrm>
        </p:grpSpPr>
        <p:cxnSp>
          <p:nvCxnSpPr>
            <p:cNvPr id="93" name="Straight Connector 92"/>
            <p:cNvCxnSpPr/>
            <p:nvPr/>
          </p:nvCxnSpPr>
          <p:spPr>
            <a:xfrm flipV="1">
              <a:off x="6214537" y="3827716"/>
              <a:ext cx="936000" cy="0"/>
            </a:xfrm>
            <a:prstGeom prst="line">
              <a:avLst/>
            </a:prstGeom>
            <a:ln w="635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6322308" y="3492460"/>
              <a:ext cx="80614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Run Sourcing Event</a:t>
              </a:r>
            </a:p>
          </p:txBody>
        </p:sp>
      </p:grpSp>
      <p:grpSp>
        <p:nvGrpSpPr>
          <p:cNvPr id="23" name="Group 22"/>
          <p:cNvGrpSpPr/>
          <p:nvPr/>
        </p:nvGrpSpPr>
        <p:grpSpPr>
          <a:xfrm>
            <a:off x="3430490" y="1883416"/>
            <a:ext cx="1273855" cy="2984191"/>
            <a:chOff x="4462396" y="1883416"/>
            <a:chExt cx="1273855" cy="2984191"/>
          </a:xfrm>
        </p:grpSpPr>
        <p:pic>
          <p:nvPicPr>
            <p:cNvPr id="7" name="Picture 6"/>
            <p:cNvPicPr>
              <a:picLocks noChangeAspect="1"/>
            </p:cNvPicPr>
            <p:nvPr/>
          </p:nvPicPr>
          <p:blipFill>
            <a:blip r:embed="rId9">
              <a:duotone>
                <a:schemeClr val="accent1">
                  <a:shade val="45000"/>
                  <a:satMod val="135000"/>
                </a:schemeClr>
                <a:prstClr val="white"/>
              </a:duotone>
            </a:blip>
            <a:stretch>
              <a:fillRect/>
            </a:stretch>
          </p:blipFill>
          <p:spPr>
            <a:xfrm>
              <a:off x="5079332" y="2189395"/>
              <a:ext cx="534584" cy="534584"/>
            </a:xfrm>
            <a:prstGeom prst="rect">
              <a:avLst/>
            </a:prstGeom>
          </p:spPr>
        </p:pic>
        <p:sp>
          <p:nvSpPr>
            <p:cNvPr id="104" name="TextBox 103"/>
            <p:cNvSpPr txBox="1"/>
            <p:nvPr/>
          </p:nvSpPr>
          <p:spPr>
            <a:xfrm>
              <a:off x="4930105" y="1883416"/>
              <a:ext cx="80614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Invite Suppliers</a:t>
              </a:r>
            </a:p>
          </p:txBody>
        </p:sp>
        <p:grpSp>
          <p:nvGrpSpPr>
            <p:cNvPr id="8" name="Group 7"/>
            <p:cNvGrpSpPr/>
            <p:nvPr/>
          </p:nvGrpSpPr>
          <p:grpSpPr>
            <a:xfrm>
              <a:off x="4462396" y="2780928"/>
              <a:ext cx="879707" cy="2086679"/>
              <a:chOff x="4462157" y="2818216"/>
              <a:chExt cx="879707" cy="2086679"/>
            </a:xfrm>
          </p:grpSpPr>
          <p:pic>
            <p:nvPicPr>
              <p:cNvPr id="90" name="Picture 89"/>
              <p:cNvPicPr>
                <a:picLocks noChangeAspect="1"/>
              </p:cNvPicPr>
              <p:nvPr/>
            </p:nvPicPr>
            <p:blipFill>
              <a:blip r:embed="rId10"/>
              <a:stretch>
                <a:fillRect/>
              </a:stretch>
            </p:blipFill>
            <p:spPr>
              <a:xfrm>
                <a:off x="4588880" y="4508050"/>
                <a:ext cx="396845" cy="396845"/>
              </a:xfrm>
              <a:prstGeom prst="rect">
                <a:avLst/>
              </a:prstGeom>
            </p:spPr>
          </p:pic>
          <p:pic>
            <p:nvPicPr>
              <p:cNvPr id="4" name="Picture 3"/>
              <p:cNvPicPr>
                <a:picLocks noChangeAspect="1"/>
              </p:cNvPicPr>
              <p:nvPr/>
            </p:nvPicPr>
            <p:blipFill>
              <a:blip r:embed="rId11">
                <a:duotone>
                  <a:schemeClr val="accent1">
                    <a:shade val="45000"/>
                    <a:satMod val="135000"/>
                  </a:schemeClr>
                  <a:prstClr val="white"/>
                </a:duotone>
              </a:blip>
              <a:stretch>
                <a:fillRect/>
              </a:stretch>
            </p:blipFill>
            <p:spPr>
              <a:xfrm>
                <a:off x="4526892" y="3548025"/>
                <a:ext cx="507692" cy="507692"/>
              </a:xfrm>
              <a:prstGeom prst="rect">
                <a:avLst/>
              </a:prstGeom>
            </p:spPr>
          </p:pic>
          <p:sp>
            <p:nvSpPr>
              <p:cNvPr id="60" name="TextBox 59"/>
              <p:cNvSpPr txBox="1"/>
              <p:nvPr/>
            </p:nvSpPr>
            <p:spPr>
              <a:xfrm>
                <a:off x="4462157" y="4065096"/>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Sourcing Project</a:t>
                </a:r>
              </a:p>
            </p:txBody>
          </p:sp>
          <p:cxnSp>
            <p:nvCxnSpPr>
              <p:cNvPr id="105" name="Straight Connector 138"/>
              <p:cNvCxnSpPr>
                <a:cxnSpLocks/>
              </p:cNvCxnSpPr>
              <p:nvPr/>
            </p:nvCxnSpPr>
            <p:spPr>
              <a:xfrm flipV="1">
                <a:off x="5341864" y="2818216"/>
                <a:ext cx="0" cy="331544"/>
              </a:xfrm>
              <a:prstGeom prst="straightConnector1">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103" name="Group 102"/>
          <p:cNvGrpSpPr/>
          <p:nvPr/>
        </p:nvGrpSpPr>
        <p:grpSpPr>
          <a:xfrm>
            <a:off x="9547114" y="6595199"/>
            <a:ext cx="1334073" cy="153888"/>
            <a:chOff x="7304096" y="6562422"/>
            <a:chExt cx="1334073" cy="153888"/>
          </a:xfrm>
        </p:grpSpPr>
        <p:cxnSp>
          <p:nvCxnSpPr>
            <p:cNvPr id="106" name="Straight Connector 105"/>
            <p:cNvCxnSpPr/>
            <p:nvPr/>
          </p:nvCxnSpPr>
          <p:spPr>
            <a:xfrm>
              <a:off x="7991129" y="6646528"/>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04096" y="656242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sp>
        <p:nvSpPr>
          <p:cNvPr id="108" name="Rectangle 107">
            <a:hlinkClick r:id="rId12"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1531065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2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1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p:cNvSpPr/>
          <p:nvPr/>
        </p:nvSpPr>
        <p:spPr bwMode="gray">
          <a:xfrm>
            <a:off x="3415418" y="3176197"/>
            <a:ext cx="3328724" cy="1678797"/>
          </a:xfrm>
          <a:prstGeom prst="roundRect">
            <a:avLst/>
          </a:prstGeom>
          <a:noFill/>
          <a:ln w="6350" algn="ctr">
            <a:solidFill>
              <a:schemeClr val="accent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GB" b="0" dirty="0">
                <a:solidFill>
                  <a:schemeClr val="accent1"/>
                </a:solidFill>
              </a:rPr>
              <a:t>SAP Ariba </a:t>
            </a:r>
            <a:r>
              <a:rPr lang="en-GB" b="0" dirty="0"/>
              <a:t>Strategic Sourcing Data Flow (Direct)</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665747" y="4977031"/>
            <a:ext cx="802373" cy="802373"/>
          </a:xfrm>
          <a:prstGeom prst="rect">
            <a:avLst/>
          </a:prstGeom>
        </p:spPr>
      </p:pic>
      <p:sp>
        <p:nvSpPr>
          <p:cNvPr id="113" name="TextBox 112"/>
          <p:cNvSpPr txBox="1"/>
          <p:nvPr/>
        </p:nvSpPr>
        <p:spPr>
          <a:xfrm>
            <a:off x="708578" y="5764700"/>
            <a:ext cx="685191"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 / PLM</a:t>
            </a:r>
          </a:p>
        </p:txBody>
      </p:sp>
      <p:sp>
        <p:nvSpPr>
          <p:cNvPr id="114" name="TextBox 113"/>
          <p:cNvSpPr txBox="1"/>
          <p:nvPr/>
        </p:nvSpPr>
        <p:spPr>
          <a:xfrm>
            <a:off x="439887"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707076" y="1844697"/>
            <a:ext cx="828753" cy="828753"/>
          </a:xfrm>
          <a:prstGeom prst="rect">
            <a:avLst/>
          </a:prstGeom>
        </p:spPr>
      </p:pic>
      <p:sp>
        <p:nvSpPr>
          <p:cNvPr id="120" name="TextBox 119"/>
          <p:cNvSpPr txBox="1"/>
          <p:nvPr/>
        </p:nvSpPr>
        <p:spPr>
          <a:xfrm>
            <a:off x="150375" y="3695764"/>
            <a:ext cx="1674780"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Sourcing</a:t>
            </a:r>
          </a:p>
        </p:txBody>
      </p:sp>
      <p:cxnSp>
        <p:nvCxnSpPr>
          <p:cNvPr id="142" name="Straight Connector 141"/>
          <p:cNvCxnSpPr/>
          <p:nvPr/>
        </p:nvCxnSpPr>
        <p:spPr>
          <a:xfrm>
            <a:off x="16433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887245" y="3470395"/>
            <a:ext cx="861454" cy="2970096"/>
            <a:chOff x="1887245" y="3470395"/>
            <a:chExt cx="861454" cy="2970096"/>
          </a:xfrm>
        </p:grpSpPr>
        <p:pic>
          <p:nvPicPr>
            <p:cNvPr id="156" name="Picture 155"/>
            <p:cNvPicPr>
              <a:picLocks noChangeAspect="1"/>
            </p:cNvPicPr>
            <p:nvPr/>
          </p:nvPicPr>
          <p:blipFill>
            <a:blip r:embed="rId4"/>
            <a:stretch>
              <a:fillRect/>
            </a:stretch>
          </p:blipFill>
          <p:spPr>
            <a:xfrm>
              <a:off x="1899853" y="3470395"/>
              <a:ext cx="848846" cy="848846"/>
            </a:xfrm>
            <a:prstGeom prst="rect">
              <a:avLst/>
            </a:prstGeom>
          </p:spPr>
        </p:pic>
        <p:cxnSp>
          <p:nvCxnSpPr>
            <p:cNvPr id="157" name="Straight Connector 156"/>
            <p:cNvCxnSpPr/>
            <p:nvPr/>
          </p:nvCxnSpPr>
          <p:spPr>
            <a:xfrm flipH="1" flipV="1">
              <a:off x="2306063"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1950237" y="5824938"/>
              <a:ext cx="685191"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Import Master data &amp; Material Master</a:t>
              </a:r>
            </a:p>
          </p:txBody>
        </p:sp>
        <p:pic>
          <p:nvPicPr>
            <p:cNvPr id="161" name="Picture 160"/>
            <p:cNvPicPr>
              <a:picLocks noChangeAspect="1"/>
            </p:cNvPicPr>
            <p:nvPr/>
          </p:nvPicPr>
          <p:blipFill>
            <a:blip r:embed="rId5"/>
            <a:stretch>
              <a:fillRect/>
            </a:stretch>
          </p:blipFill>
          <p:spPr>
            <a:xfrm>
              <a:off x="1887245" y="5055600"/>
              <a:ext cx="842536" cy="842536"/>
            </a:xfrm>
            <a:prstGeom prst="rect">
              <a:avLst/>
            </a:prstGeom>
          </p:spPr>
        </p:pic>
        <p:sp>
          <p:nvSpPr>
            <p:cNvPr id="163" name="TextBox 162"/>
            <p:cNvSpPr txBox="1"/>
            <p:nvPr/>
          </p:nvSpPr>
          <p:spPr>
            <a:xfrm>
              <a:off x="1958432" y="425574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Master data</a:t>
              </a:r>
            </a:p>
          </p:txBody>
        </p:sp>
      </p:grpSp>
      <p:grpSp>
        <p:nvGrpSpPr>
          <p:cNvPr id="9" name="Group 8"/>
          <p:cNvGrpSpPr/>
          <p:nvPr/>
        </p:nvGrpSpPr>
        <p:grpSpPr>
          <a:xfrm>
            <a:off x="5729591" y="3214801"/>
            <a:ext cx="937828" cy="1519587"/>
            <a:chOff x="5199986" y="3214801"/>
            <a:chExt cx="937828" cy="1519587"/>
          </a:xfrm>
        </p:grpSpPr>
        <p:pic>
          <p:nvPicPr>
            <p:cNvPr id="57" name="Picture 56"/>
            <p:cNvPicPr>
              <a:picLocks noChangeAspect="1"/>
            </p:cNvPicPr>
            <p:nvPr/>
          </p:nvPicPr>
          <p:blipFill>
            <a:blip r:embed="rId6"/>
            <a:stretch>
              <a:fillRect/>
            </a:stretch>
          </p:blipFill>
          <p:spPr>
            <a:xfrm>
              <a:off x="5212370" y="3214801"/>
              <a:ext cx="317156" cy="317156"/>
            </a:xfrm>
            <a:prstGeom prst="rect">
              <a:avLst/>
            </a:prstGeom>
          </p:spPr>
        </p:pic>
        <p:pic>
          <p:nvPicPr>
            <p:cNvPr id="61" name="Picture 60"/>
            <p:cNvPicPr>
              <a:picLocks noChangeAspect="1"/>
            </p:cNvPicPr>
            <p:nvPr/>
          </p:nvPicPr>
          <p:blipFill>
            <a:blip r:embed="rId6"/>
            <a:stretch>
              <a:fillRect/>
            </a:stretch>
          </p:blipFill>
          <p:spPr>
            <a:xfrm>
              <a:off x="5212370" y="3634530"/>
              <a:ext cx="317156" cy="317156"/>
            </a:xfrm>
            <a:prstGeom prst="rect">
              <a:avLst/>
            </a:prstGeom>
          </p:spPr>
        </p:pic>
        <p:pic>
          <p:nvPicPr>
            <p:cNvPr id="62" name="Picture 61"/>
            <p:cNvPicPr>
              <a:picLocks noChangeAspect="1"/>
            </p:cNvPicPr>
            <p:nvPr/>
          </p:nvPicPr>
          <p:blipFill>
            <a:blip r:embed="rId6"/>
            <a:stretch>
              <a:fillRect/>
            </a:stretch>
          </p:blipFill>
          <p:spPr>
            <a:xfrm>
              <a:off x="5212370" y="4054259"/>
              <a:ext cx="317156" cy="317156"/>
            </a:xfrm>
            <a:prstGeom prst="rect">
              <a:avLst/>
            </a:prstGeom>
          </p:spPr>
        </p:pic>
        <p:pic>
          <p:nvPicPr>
            <p:cNvPr id="63" name="Picture 62"/>
            <p:cNvPicPr>
              <a:picLocks noChangeAspect="1"/>
            </p:cNvPicPr>
            <p:nvPr/>
          </p:nvPicPr>
          <p:blipFill>
            <a:blip r:embed="rId7"/>
            <a:stretch>
              <a:fillRect/>
            </a:stretch>
          </p:blipFill>
          <p:spPr>
            <a:xfrm>
              <a:off x="5199986" y="4388498"/>
              <a:ext cx="345890" cy="345890"/>
            </a:xfrm>
            <a:prstGeom prst="rect">
              <a:avLst/>
            </a:prstGeom>
          </p:spPr>
        </p:pic>
        <p:sp>
          <p:nvSpPr>
            <p:cNvPr id="64" name="TextBox 63"/>
            <p:cNvSpPr txBox="1"/>
            <p:nvPr/>
          </p:nvSpPr>
          <p:spPr>
            <a:xfrm>
              <a:off x="5340666" y="3303264"/>
              <a:ext cx="61693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RFI</a:t>
              </a:r>
            </a:p>
          </p:txBody>
        </p:sp>
        <p:sp>
          <p:nvSpPr>
            <p:cNvPr id="65" name="TextBox 64"/>
            <p:cNvSpPr txBox="1"/>
            <p:nvPr/>
          </p:nvSpPr>
          <p:spPr>
            <a:xfrm>
              <a:off x="5333151" y="3713818"/>
              <a:ext cx="61693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RFP</a:t>
              </a:r>
            </a:p>
          </p:txBody>
        </p:sp>
        <p:sp>
          <p:nvSpPr>
            <p:cNvPr id="66" name="TextBox 65"/>
            <p:cNvSpPr txBox="1"/>
            <p:nvPr/>
          </p:nvSpPr>
          <p:spPr>
            <a:xfrm>
              <a:off x="5333151" y="4150911"/>
              <a:ext cx="61693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RFQ</a:t>
              </a:r>
            </a:p>
          </p:txBody>
        </p:sp>
        <p:sp>
          <p:nvSpPr>
            <p:cNvPr id="68" name="TextBox 67"/>
            <p:cNvSpPr txBox="1"/>
            <p:nvPr/>
          </p:nvSpPr>
          <p:spPr>
            <a:xfrm>
              <a:off x="5589396" y="4508050"/>
              <a:ext cx="54841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E-Auction</a:t>
              </a:r>
            </a:p>
          </p:txBody>
        </p:sp>
      </p:grpSp>
      <p:grpSp>
        <p:nvGrpSpPr>
          <p:cNvPr id="11" name="Group 10"/>
          <p:cNvGrpSpPr/>
          <p:nvPr/>
        </p:nvGrpSpPr>
        <p:grpSpPr>
          <a:xfrm>
            <a:off x="7359363" y="1894810"/>
            <a:ext cx="955408" cy="2565376"/>
            <a:chOff x="6829758" y="1894810"/>
            <a:chExt cx="955408" cy="2565376"/>
          </a:xfrm>
        </p:grpSpPr>
        <p:pic>
          <p:nvPicPr>
            <p:cNvPr id="69" name="Picture 68"/>
            <p:cNvPicPr>
              <a:picLocks noChangeAspect="1"/>
            </p:cNvPicPr>
            <p:nvPr/>
          </p:nvPicPr>
          <p:blipFill>
            <a:blip r:embed="rId6"/>
            <a:stretch>
              <a:fillRect/>
            </a:stretch>
          </p:blipFill>
          <p:spPr>
            <a:xfrm>
              <a:off x="7085477" y="3564908"/>
              <a:ext cx="578307" cy="578307"/>
            </a:xfrm>
            <a:prstGeom prst="rect">
              <a:avLst/>
            </a:prstGeom>
          </p:spPr>
        </p:pic>
        <p:pic>
          <p:nvPicPr>
            <p:cNvPr id="70" name="Picture 69"/>
            <p:cNvPicPr>
              <a:picLocks noChangeAspect="1"/>
            </p:cNvPicPr>
            <p:nvPr/>
          </p:nvPicPr>
          <p:blipFill>
            <a:blip r:embed="rId8">
              <a:duotone>
                <a:schemeClr val="accent1">
                  <a:shade val="45000"/>
                  <a:satMod val="135000"/>
                </a:schemeClr>
                <a:prstClr val="white"/>
              </a:duotone>
            </a:blip>
            <a:stretch>
              <a:fillRect/>
            </a:stretch>
          </p:blipFill>
          <p:spPr>
            <a:xfrm>
              <a:off x="6973556" y="2265962"/>
              <a:ext cx="707481" cy="707481"/>
            </a:xfrm>
            <a:prstGeom prst="rect">
              <a:avLst/>
            </a:prstGeom>
          </p:spPr>
        </p:pic>
        <p:sp>
          <p:nvSpPr>
            <p:cNvPr id="71" name="TextBox 70"/>
            <p:cNvSpPr txBox="1"/>
            <p:nvPr/>
          </p:nvSpPr>
          <p:spPr>
            <a:xfrm>
              <a:off x="6829758" y="1894810"/>
              <a:ext cx="955408"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Award Supplier/s</a:t>
              </a:r>
            </a:p>
          </p:txBody>
        </p:sp>
        <p:sp>
          <p:nvSpPr>
            <p:cNvPr id="72" name="TextBox 71"/>
            <p:cNvSpPr txBox="1"/>
            <p:nvPr/>
          </p:nvSpPr>
          <p:spPr>
            <a:xfrm>
              <a:off x="7066162" y="4152409"/>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Export Award</a:t>
              </a:r>
            </a:p>
          </p:txBody>
        </p:sp>
        <p:cxnSp>
          <p:nvCxnSpPr>
            <p:cNvPr id="83" name="Straight Connector 82"/>
            <p:cNvCxnSpPr/>
            <p:nvPr/>
          </p:nvCxnSpPr>
          <p:spPr>
            <a:xfrm flipH="1" flipV="1">
              <a:off x="7327296" y="2973443"/>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cxnSp>
        <p:nvCxnSpPr>
          <p:cNvPr id="84" name="Straight Connector 83"/>
          <p:cNvCxnSpPr>
            <a:cxnSpLocks/>
          </p:cNvCxnSpPr>
          <p:nvPr/>
        </p:nvCxnSpPr>
        <p:spPr>
          <a:xfrm>
            <a:off x="10369286" y="3851883"/>
            <a:ext cx="0" cy="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732900" y="3493058"/>
            <a:ext cx="936000" cy="361004"/>
            <a:chOff x="6203295" y="3493058"/>
            <a:chExt cx="936000" cy="361004"/>
          </a:xfrm>
        </p:grpSpPr>
        <p:cxnSp>
          <p:nvCxnSpPr>
            <p:cNvPr id="93" name="Straight Connector 92"/>
            <p:cNvCxnSpPr/>
            <p:nvPr/>
          </p:nvCxnSpPr>
          <p:spPr>
            <a:xfrm flipV="1">
              <a:off x="6203295" y="3854062"/>
              <a:ext cx="936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6294800" y="3493058"/>
              <a:ext cx="80614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Run Sourcing Event</a:t>
              </a:r>
            </a:p>
          </p:txBody>
        </p:sp>
      </p:grpSp>
      <p:grpSp>
        <p:nvGrpSpPr>
          <p:cNvPr id="13" name="Group 12"/>
          <p:cNvGrpSpPr/>
          <p:nvPr/>
        </p:nvGrpSpPr>
        <p:grpSpPr>
          <a:xfrm>
            <a:off x="8193389" y="3851883"/>
            <a:ext cx="795598" cy="2307648"/>
            <a:chOff x="7663784" y="3851883"/>
            <a:chExt cx="795598" cy="2307648"/>
          </a:xfrm>
        </p:grpSpPr>
        <p:sp>
          <p:nvSpPr>
            <p:cNvPr id="76" name="TextBox 75"/>
            <p:cNvSpPr txBox="1"/>
            <p:nvPr/>
          </p:nvSpPr>
          <p:spPr>
            <a:xfrm>
              <a:off x="7833237" y="5851754"/>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cxnSp>
          <p:nvCxnSpPr>
            <p:cNvPr id="85" name="Connector: Elbow 84"/>
            <p:cNvCxnSpPr/>
            <p:nvPr/>
          </p:nvCxnSpPr>
          <p:spPr>
            <a:xfrm>
              <a:off x="7663784" y="3851883"/>
              <a:ext cx="417413" cy="1260000"/>
            </a:xfrm>
            <a:prstGeom prst="bentConnector2">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8" name="Oval 87"/>
            <p:cNvSpPr/>
            <p:nvPr/>
          </p:nvSpPr>
          <p:spPr bwMode="gray">
            <a:xfrm>
              <a:off x="8146827" y="3946722"/>
              <a:ext cx="312555" cy="312555"/>
            </a:xfrm>
            <a:prstGeom prst="ellipse">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pic>
          <p:nvPicPr>
            <p:cNvPr id="96" name="Picture 95"/>
            <p:cNvPicPr>
              <a:picLocks noChangeAspect="1"/>
            </p:cNvPicPr>
            <p:nvPr/>
          </p:nvPicPr>
          <p:blipFill>
            <a:blip r:embed="rId9"/>
            <a:stretch>
              <a:fillRect/>
            </a:stretch>
          </p:blipFill>
          <p:spPr>
            <a:xfrm>
              <a:off x="7833237" y="5228181"/>
              <a:ext cx="579600" cy="579600"/>
            </a:xfrm>
            <a:prstGeom prst="rect">
              <a:avLst/>
            </a:prstGeom>
          </p:spPr>
        </p:pic>
      </p:grpSp>
      <p:grpSp>
        <p:nvGrpSpPr>
          <p:cNvPr id="14" name="Group 13"/>
          <p:cNvGrpSpPr/>
          <p:nvPr/>
        </p:nvGrpSpPr>
        <p:grpSpPr>
          <a:xfrm>
            <a:off x="8585674" y="3851883"/>
            <a:ext cx="1305709" cy="2436502"/>
            <a:chOff x="8037019" y="3851883"/>
            <a:chExt cx="1305709" cy="2436502"/>
          </a:xfrm>
        </p:grpSpPr>
        <p:sp>
          <p:nvSpPr>
            <p:cNvPr id="77" name="TextBox 76"/>
            <p:cNvSpPr txBox="1"/>
            <p:nvPr/>
          </p:nvSpPr>
          <p:spPr>
            <a:xfrm>
              <a:off x="8667710" y="5826720"/>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info Record</a:t>
              </a:r>
            </a:p>
          </p:txBody>
        </p:sp>
        <p:cxnSp>
          <p:nvCxnSpPr>
            <p:cNvPr id="86" name="Connector: Elbow 85"/>
            <p:cNvCxnSpPr/>
            <p:nvPr/>
          </p:nvCxnSpPr>
          <p:spPr>
            <a:xfrm>
              <a:off x="8037019" y="3851883"/>
              <a:ext cx="900000" cy="1260000"/>
            </a:xfrm>
            <a:prstGeom prst="bentConnector2">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9" name="Oval 88"/>
            <p:cNvSpPr/>
            <p:nvPr/>
          </p:nvSpPr>
          <p:spPr bwMode="gray">
            <a:xfrm>
              <a:off x="9030173" y="3936308"/>
              <a:ext cx="312555" cy="312555"/>
            </a:xfrm>
            <a:prstGeom prst="ellipse">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pic>
          <p:nvPicPr>
            <p:cNvPr id="97" name="Picture 96"/>
            <p:cNvPicPr>
              <a:picLocks noChangeAspect="1"/>
            </p:cNvPicPr>
            <p:nvPr/>
          </p:nvPicPr>
          <p:blipFill>
            <a:blip r:embed="rId9"/>
            <a:stretch>
              <a:fillRect/>
            </a:stretch>
          </p:blipFill>
          <p:spPr>
            <a:xfrm>
              <a:off x="8677999" y="5228181"/>
              <a:ext cx="579600" cy="579600"/>
            </a:xfrm>
            <a:prstGeom prst="rect">
              <a:avLst/>
            </a:prstGeom>
          </p:spPr>
        </p:pic>
      </p:grpSp>
      <p:grpSp>
        <p:nvGrpSpPr>
          <p:cNvPr id="15" name="Group 14"/>
          <p:cNvGrpSpPr/>
          <p:nvPr/>
        </p:nvGrpSpPr>
        <p:grpSpPr>
          <a:xfrm>
            <a:off x="9469286" y="3851883"/>
            <a:ext cx="1308821" cy="2257580"/>
            <a:chOff x="8939681" y="3851883"/>
            <a:chExt cx="1308821" cy="2257580"/>
          </a:xfrm>
        </p:grpSpPr>
        <p:sp>
          <p:nvSpPr>
            <p:cNvPr id="78" name="TextBox 77"/>
            <p:cNvSpPr txBox="1"/>
            <p:nvPr/>
          </p:nvSpPr>
          <p:spPr>
            <a:xfrm>
              <a:off x="9597433" y="5801686"/>
              <a:ext cx="638738"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Outline Agreement</a:t>
              </a:r>
            </a:p>
          </p:txBody>
        </p:sp>
        <p:cxnSp>
          <p:nvCxnSpPr>
            <p:cNvPr id="87" name="Connector: Elbow 86"/>
            <p:cNvCxnSpPr/>
            <p:nvPr/>
          </p:nvCxnSpPr>
          <p:spPr>
            <a:xfrm>
              <a:off x="8939681" y="3851883"/>
              <a:ext cx="900000" cy="1260000"/>
            </a:xfrm>
            <a:prstGeom prst="bentConnector2">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1" name="Oval 90"/>
            <p:cNvSpPr/>
            <p:nvPr/>
          </p:nvSpPr>
          <p:spPr bwMode="gray">
            <a:xfrm>
              <a:off x="9935947" y="3936308"/>
              <a:ext cx="312555" cy="312555"/>
            </a:xfrm>
            <a:prstGeom prst="ellipse">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pic>
          <p:nvPicPr>
            <p:cNvPr id="98" name="Picture 97"/>
            <p:cNvPicPr>
              <a:picLocks noChangeAspect="1"/>
            </p:cNvPicPr>
            <p:nvPr/>
          </p:nvPicPr>
          <p:blipFill>
            <a:blip r:embed="rId9"/>
            <a:stretch>
              <a:fillRect/>
            </a:stretch>
          </p:blipFill>
          <p:spPr>
            <a:xfrm>
              <a:off x="9589205" y="5188537"/>
              <a:ext cx="579600" cy="579600"/>
            </a:xfrm>
            <a:prstGeom prst="rect">
              <a:avLst/>
            </a:prstGeom>
          </p:spPr>
        </p:pic>
      </p:grpSp>
      <p:grpSp>
        <p:nvGrpSpPr>
          <p:cNvPr id="22" name="Group 21"/>
          <p:cNvGrpSpPr/>
          <p:nvPr/>
        </p:nvGrpSpPr>
        <p:grpSpPr>
          <a:xfrm>
            <a:off x="3494753" y="3506729"/>
            <a:ext cx="616936" cy="3069784"/>
            <a:chOff x="2965148" y="3506729"/>
            <a:chExt cx="616936" cy="3069784"/>
          </a:xfrm>
        </p:grpSpPr>
        <p:pic>
          <p:nvPicPr>
            <p:cNvPr id="67" name="Picture 66"/>
            <p:cNvPicPr>
              <a:picLocks noChangeAspect="1"/>
            </p:cNvPicPr>
            <p:nvPr/>
          </p:nvPicPr>
          <p:blipFill>
            <a:blip r:embed="rId6"/>
            <a:stretch>
              <a:fillRect/>
            </a:stretch>
          </p:blipFill>
          <p:spPr>
            <a:xfrm>
              <a:off x="2984463" y="3506729"/>
              <a:ext cx="578307" cy="578307"/>
            </a:xfrm>
            <a:prstGeom prst="rect">
              <a:avLst/>
            </a:prstGeom>
          </p:spPr>
        </p:pic>
        <p:sp>
          <p:nvSpPr>
            <p:cNvPr id="102" name="TextBox 101"/>
            <p:cNvSpPr txBox="1"/>
            <p:nvPr/>
          </p:nvSpPr>
          <p:spPr>
            <a:xfrm>
              <a:off x="2965148" y="4094230"/>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Sourcing Request</a:t>
              </a:r>
            </a:p>
          </p:txBody>
        </p:sp>
        <p:cxnSp>
          <p:nvCxnSpPr>
            <p:cNvPr id="168" name="Straight Connector 167"/>
            <p:cNvCxnSpPr/>
            <p:nvPr/>
          </p:nvCxnSpPr>
          <p:spPr>
            <a:xfrm flipH="1" flipV="1">
              <a:off x="3262385" y="4598976"/>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965148" y="5180565"/>
              <a:ext cx="616936" cy="1395948"/>
              <a:chOff x="2965148" y="5180565"/>
              <a:chExt cx="616936" cy="1395948"/>
            </a:xfrm>
          </p:grpSpPr>
          <p:sp>
            <p:nvSpPr>
              <p:cNvPr id="122" name="TextBox 121"/>
              <p:cNvSpPr txBox="1"/>
              <p:nvPr/>
            </p:nvSpPr>
            <p:spPr>
              <a:xfrm>
                <a:off x="2965148" y="5816028"/>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RFQ</a:t>
                </a:r>
              </a:p>
            </p:txBody>
          </p:sp>
          <p:pic>
            <p:nvPicPr>
              <p:cNvPr id="151" name="Picture 150"/>
              <p:cNvPicPr>
                <a:picLocks noChangeAspect="1"/>
              </p:cNvPicPr>
              <p:nvPr/>
            </p:nvPicPr>
            <p:blipFill>
              <a:blip r:embed="rId9"/>
              <a:stretch>
                <a:fillRect/>
              </a:stretch>
            </p:blipFill>
            <p:spPr>
              <a:xfrm>
                <a:off x="2984463" y="5180565"/>
                <a:ext cx="579600" cy="579600"/>
              </a:xfrm>
              <a:prstGeom prst="rect">
                <a:avLst/>
              </a:prstGeom>
            </p:spPr>
          </p:pic>
          <p:pic>
            <p:nvPicPr>
              <p:cNvPr id="99" name="Picture 98"/>
              <p:cNvPicPr>
                <a:picLocks noChangeAspect="1"/>
              </p:cNvPicPr>
              <p:nvPr/>
            </p:nvPicPr>
            <p:blipFill>
              <a:blip r:embed="rId10"/>
              <a:stretch>
                <a:fillRect/>
              </a:stretch>
            </p:blipFill>
            <p:spPr>
              <a:xfrm>
                <a:off x="3063962" y="6179668"/>
                <a:ext cx="396845" cy="396845"/>
              </a:xfrm>
              <a:prstGeom prst="rect">
                <a:avLst/>
              </a:prstGeom>
            </p:spPr>
          </p:pic>
        </p:grpSp>
      </p:grpSp>
      <p:grpSp>
        <p:nvGrpSpPr>
          <p:cNvPr id="6" name="Group 5"/>
          <p:cNvGrpSpPr/>
          <p:nvPr/>
        </p:nvGrpSpPr>
        <p:grpSpPr>
          <a:xfrm>
            <a:off x="4141456" y="3506729"/>
            <a:ext cx="646230" cy="3069784"/>
            <a:chOff x="3611851" y="3506729"/>
            <a:chExt cx="646230" cy="3069784"/>
          </a:xfrm>
        </p:grpSpPr>
        <p:sp>
          <p:nvSpPr>
            <p:cNvPr id="73" name="TextBox 72"/>
            <p:cNvSpPr txBox="1"/>
            <p:nvPr/>
          </p:nvSpPr>
          <p:spPr>
            <a:xfrm>
              <a:off x="3641145" y="5835267"/>
              <a:ext cx="61693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BOM</a:t>
              </a:r>
            </a:p>
          </p:txBody>
        </p:sp>
        <p:pic>
          <p:nvPicPr>
            <p:cNvPr id="74" name="Picture 73"/>
            <p:cNvPicPr>
              <a:picLocks noChangeAspect="1"/>
            </p:cNvPicPr>
            <p:nvPr/>
          </p:nvPicPr>
          <p:blipFill>
            <a:blip r:embed="rId9"/>
            <a:stretch>
              <a:fillRect/>
            </a:stretch>
          </p:blipFill>
          <p:spPr>
            <a:xfrm>
              <a:off x="3660460" y="5199804"/>
              <a:ext cx="579600" cy="579600"/>
            </a:xfrm>
            <a:prstGeom prst="rect">
              <a:avLst/>
            </a:prstGeom>
          </p:spPr>
        </p:pic>
        <p:pic>
          <p:nvPicPr>
            <p:cNvPr id="75" name="Picture 74"/>
            <p:cNvPicPr>
              <a:picLocks noChangeAspect="1"/>
            </p:cNvPicPr>
            <p:nvPr/>
          </p:nvPicPr>
          <p:blipFill>
            <a:blip r:embed="rId10"/>
            <a:stretch>
              <a:fillRect/>
            </a:stretch>
          </p:blipFill>
          <p:spPr>
            <a:xfrm>
              <a:off x="3725969" y="6179668"/>
              <a:ext cx="396845" cy="396845"/>
            </a:xfrm>
            <a:prstGeom prst="rect">
              <a:avLst/>
            </a:prstGeom>
          </p:spPr>
        </p:pic>
        <p:pic>
          <p:nvPicPr>
            <p:cNvPr id="79" name="Picture 78"/>
            <p:cNvPicPr>
              <a:picLocks noChangeAspect="1"/>
            </p:cNvPicPr>
            <p:nvPr/>
          </p:nvPicPr>
          <p:blipFill>
            <a:blip r:embed="rId6"/>
            <a:stretch>
              <a:fillRect/>
            </a:stretch>
          </p:blipFill>
          <p:spPr>
            <a:xfrm>
              <a:off x="3661896" y="3506729"/>
              <a:ext cx="578307" cy="578307"/>
            </a:xfrm>
            <a:prstGeom prst="rect">
              <a:avLst/>
            </a:prstGeom>
          </p:spPr>
        </p:pic>
        <p:sp>
          <p:nvSpPr>
            <p:cNvPr id="100" name="TextBox 99"/>
            <p:cNvSpPr txBox="1"/>
            <p:nvPr/>
          </p:nvSpPr>
          <p:spPr>
            <a:xfrm>
              <a:off x="3611851" y="4094229"/>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Import BOM</a:t>
              </a:r>
            </a:p>
          </p:txBody>
        </p:sp>
        <p:cxnSp>
          <p:nvCxnSpPr>
            <p:cNvPr id="101" name="Straight Connector 100"/>
            <p:cNvCxnSpPr/>
            <p:nvPr/>
          </p:nvCxnSpPr>
          <p:spPr>
            <a:xfrm flipH="1" flipV="1">
              <a:off x="3920319" y="4584994"/>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992001" y="1613316"/>
            <a:ext cx="1273855" cy="3254291"/>
            <a:chOff x="4462396" y="1613316"/>
            <a:chExt cx="1273855" cy="3254291"/>
          </a:xfrm>
        </p:grpSpPr>
        <p:pic>
          <p:nvPicPr>
            <p:cNvPr id="7" name="Picture 6"/>
            <p:cNvPicPr>
              <a:picLocks noChangeAspect="1"/>
            </p:cNvPicPr>
            <p:nvPr/>
          </p:nvPicPr>
          <p:blipFill>
            <a:blip r:embed="rId11">
              <a:duotone>
                <a:schemeClr val="accent1">
                  <a:shade val="45000"/>
                  <a:satMod val="135000"/>
                </a:schemeClr>
                <a:prstClr val="white"/>
              </a:duotone>
            </a:blip>
            <a:stretch>
              <a:fillRect/>
            </a:stretch>
          </p:blipFill>
          <p:spPr>
            <a:xfrm>
              <a:off x="5079332" y="1919295"/>
              <a:ext cx="534584" cy="534584"/>
            </a:xfrm>
            <a:prstGeom prst="rect">
              <a:avLst/>
            </a:prstGeom>
          </p:spPr>
        </p:pic>
        <p:sp>
          <p:nvSpPr>
            <p:cNvPr id="104" name="TextBox 103"/>
            <p:cNvSpPr txBox="1"/>
            <p:nvPr/>
          </p:nvSpPr>
          <p:spPr>
            <a:xfrm>
              <a:off x="4930105" y="1613316"/>
              <a:ext cx="80614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Invite Suppliers</a:t>
              </a:r>
            </a:p>
          </p:txBody>
        </p:sp>
        <p:grpSp>
          <p:nvGrpSpPr>
            <p:cNvPr id="8" name="Group 7"/>
            <p:cNvGrpSpPr/>
            <p:nvPr/>
          </p:nvGrpSpPr>
          <p:grpSpPr>
            <a:xfrm>
              <a:off x="4462396" y="2490923"/>
              <a:ext cx="883263" cy="2376684"/>
              <a:chOff x="4462157" y="2528211"/>
              <a:chExt cx="883263" cy="2376684"/>
            </a:xfrm>
          </p:grpSpPr>
          <p:pic>
            <p:nvPicPr>
              <p:cNvPr id="90" name="Picture 89"/>
              <p:cNvPicPr>
                <a:picLocks noChangeAspect="1"/>
              </p:cNvPicPr>
              <p:nvPr/>
            </p:nvPicPr>
            <p:blipFill>
              <a:blip r:embed="rId10"/>
              <a:stretch>
                <a:fillRect/>
              </a:stretch>
            </p:blipFill>
            <p:spPr>
              <a:xfrm>
                <a:off x="4588880" y="4508050"/>
                <a:ext cx="396845" cy="396845"/>
              </a:xfrm>
              <a:prstGeom prst="rect">
                <a:avLst/>
              </a:prstGeom>
            </p:spPr>
          </p:pic>
          <p:pic>
            <p:nvPicPr>
              <p:cNvPr id="4" name="Picture 3"/>
              <p:cNvPicPr>
                <a:picLocks noChangeAspect="1"/>
              </p:cNvPicPr>
              <p:nvPr/>
            </p:nvPicPr>
            <p:blipFill>
              <a:blip r:embed="rId12">
                <a:duotone>
                  <a:schemeClr val="accent1">
                    <a:shade val="45000"/>
                    <a:satMod val="135000"/>
                  </a:schemeClr>
                  <a:prstClr val="white"/>
                </a:duotone>
              </a:blip>
              <a:stretch>
                <a:fillRect/>
              </a:stretch>
            </p:blipFill>
            <p:spPr>
              <a:xfrm>
                <a:off x="4526892" y="3548025"/>
                <a:ext cx="507692" cy="507692"/>
              </a:xfrm>
              <a:prstGeom prst="rect">
                <a:avLst/>
              </a:prstGeom>
            </p:spPr>
          </p:pic>
          <p:sp>
            <p:nvSpPr>
              <p:cNvPr id="60" name="TextBox 59"/>
              <p:cNvSpPr txBox="1"/>
              <p:nvPr/>
            </p:nvSpPr>
            <p:spPr>
              <a:xfrm>
                <a:off x="4462157" y="4065096"/>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Sourcing Project</a:t>
                </a:r>
              </a:p>
            </p:txBody>
          </p:sp>
          <p:cxnSp>
            <p:nvCxnSpPr>
              <p:cNvPr id="105" name="Straight Connector 138"/>
              <p:cNvCxnSpPr/>
              <p:nvPr/>
            </p:nvCxnSpPr>
            <p:spPr>
              <a:xfrm flipV="1">
                <a:off x="5341864" y="2528211"/>
                <a:ext cx="3556" cy="642932"/>
              </a:xfrm>
              <a:prstGeom prst="straightConnector1">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103" name="Group 102"/>
          <p:cNvGrpSpPr/>
          <p:nvPr/>
        </p:nvGrpSpPr>
        <p:grpSpPr>
          <a:xfrm>
            <a:off x="9547114" y="6595199"/>
            <a:ext cx="1334073" cy="153888"/>
            <a:chOff x="7304096" y="6562422"/>
            <a:chExt cx="1334073" cy="153888"/>
          </a:xfrm>
        </p:grpSpPr>
        <p:cxnSp>
          <p:nvCxnSpPr>
            <p:cNvPr id="106" name="Straight Connector 105"/>
            <p:cNvCxnSpPr/>
            <p:nvPr/>
          </p:nvCxnSpPr>
          <p:spPr>
            <a:xfrm>
              <a:off x="7991129" y="6646528"/>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04096" y="656242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sp>
        <p:nvSpPr>
          <p:cNvPr id="108" name="Rectangle 107">
            <a:hlinkClick r:id="rId13"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3014640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2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1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2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225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up)">
                                      <p:cBhvr>
                                        <p:cTn id="56" dur="225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wipe(left)">
                                      <p:cBhvr>
                                        <p:cTn id="6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Contract Management Data Flow</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08622" y="4977031"/>
            <a:ext cx="802373" cy="802373"/>
          </a:xfrm>
          <a:prstGeom prst="rect">
            <a:avLst/>
          </a:prstGeom>
        </p:spPr>
      </p:pic>
      <p:sp>
        <p:nvSpPr>
          <p:cNvPr id="113" name="TextBox 112"/>
          <p:cNvSpPr txBox="1"/>
          <p:nvPr/>
        </p:nvSpPr>
        <p:spPr>
          <a:xfrm>
            <a:off x="851453" y="5764700"/>
            <a:ext cx="685191"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849951" y="1844697"/>
            <a:ext cx="828753" cy="828753"/>
          </a:xfrm>
          <a:prstGeom prst="rect">
            <a:avLst/>
          </a:prstGeom>
        </p:spPr>
      </p:pic>
      <p:sp>
        <p:nvSpPr>
          <p:cNvPr id="120" name="TextBox 119"/>
          <p:cNvSpPr txBox="1"/>
          <p:nvPr/>
        </p:nvSpPr>
        <p:spPr>
          <a:xfrm>
            <a:off x="302895" y="3606468"/>
            <a:ext cx="1674780" cy="83099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Contract Management</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92045" y="3384670"/>
            <a:ext cx="861454" cy="3055821"/>
            <a:chOff x="2192045" y="3384670"/>
            <a:chExt cx="861454" cy="3055821"/>
          </a:xfrm>
        </p:grpSpPr>
        <p:pic>
          <p:nvPicPr>
            <p:cNvPr id="156" name="Picture 155"/>
            <p:cNvPicPr>
              <a:picLocks noChangeAspect="1"/>
            </p:cNvPicPr>
            <p:nvPr/>
          </p:nvPicPr>
          <p:blipFill>
            <a:blip r:embed="rId4"/>
            <a:stretch>
              <a:fillRect/>
            </a:stretch>
          </p:blipFill>
          <p:spPr>
            <a:xfrm>
              <a:off x="2204653" y="3384670"/>
              <a:ext cx="848846" cy="848846"/>
            </a:xfrm>
            <a:prstGeom prst="rect">
              <a:avLst/>
            </a:prstGeom>
          </p:spPr>
        </p:pic>
        <p:cxnSp>
          <p:nvCxnSpPr>
            <p:cNvPr id="157" name="Straight Connector 156"/>
            <p:cNvCxnSpPr/>
            <p:nvPr/>
          </p:nvCxnSpPr>
          <p:spPr>
            <a:xfrm flipH="1" flipV="1">
              <a:off x="2610863"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2255037" y="5824938"/>
              <a:ext cx="685191"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Import Master data &amp; Material Master</a:t>
              </a:r>
            </a:p>
          </p:txBody>
        </p:sp>
        <p:pic>
          <p:nvPicPr>
            <p:cNvPr id="161" name="Picture 160"/>
            <p:cNvPicPr>
              <a:picLocks noChangeAspect="1"/>
            </p:cNvPicPr>
            <p:nvPr/>
          </p:nvPicPr>
          <p:blipFill>
            <a:blip r:embed="rId5"/>
            <a:stretch>
              <a:fillRect/>
            </a:stretch>
          </p:blipFill>
          <p:spPr>
            <a:xfrm>
              <a:off x="2192045" y="5055600"/>
              <a:ext cx="842536" cy="842536"/>
            </a:xfrm>
            <a:prstGeom prst="rect">
              <a:avLst/>
            </a:prstGeom>
          </p:spPr>
        </p:pic>
        <p:sp>
          <p:nvSpPr>
            <p:cNvPr id="163" name="TextBox 162"/>
            <p:cNvSpPr txBox="1"/>
            <p:nvPr/>
          </p:nvSpPr>
          <p:spPr>
            <a:xfrm>
              <a:off x="2263232" y="4170017"/>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Master data</a:t>
              </a:r>
            </a:p>
          </p:txBody>
        </p:sp>
      </p:grpSp>
      <p:cxnSp>
        <p:nvCxnSpPr>
          <p:cNvPr id="131" name="Straight Connector 130"/>
          <p:cNvCxnSpPr/>
          <p:nvPr/>
        </p:nvCxnSpPr>
        <p:spPr>
          <a:xfrm>
            <a:off x="6205801" y="1574804"/>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6097239" y="2135064"/>
            <a:ext cx="1674780"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Buying</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155" name="Straight Connector 154"/>
          <p:cNvCxnSpPr/>
          <p:nvPr/>
        </p:nvCxnSpPr>
        <p:spPr>
          <a:xfrm>
            <a:off x="4309980" y="3846637"/>
            <a:ext cx="2202195" cy="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4" name="Connector: Elbow 163"/>
          <p:cNvCxnSpPr/>
          <p:nvPr/>
        </p:nvCxnSpPr>
        <p:spPr>
          <a:xfrm>
            <a:off x="4309980" y="3846637"/>
            <a:ext cx="648000" cy="1260000"/>
          </a:xfrm>
          <a:prstGeom prst="bentConnector2">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6435234" y="3176159"/>
            <a:ext cx="927269" cy="1608596"/>
            <a:chOff x="6435234" y="3176159"/>
            <a:chExt cx="927269" cy="1608596"/>
          </a:xfrm>
        </p:grpSpPr>
        <p:pic>
          <p:nvPicPr>
            <p:cNvPr id="134" name="Picture 133"/>
            <p:cNvPicPr>
              <a:picLocks noChangeAspect="1"/>
            </p:cNvPicPr>
            <p:nvPr/>
          </p:nvPicPr>
          <p:blipFill>
            <a:blip r:embed="rId6"/>
            <a:stretch>
              <a:fillRect/>
            </a:stretch>
          </p:blipFill>
          <p:spPr>
            <a:xfrm>
              <a:off x="6631121" y="3581212"/>
              <a:ext cx="578307" cy="578307"/>
            </a:xfrm>
            <a:prstGeom prst="rect">
              <a:avLst/>
            </a:prstGeom>
          </p:spPr>
        </p:pic>
        <p:sp>
          <p:nvSpPr>
            <p:cNvPr id="135" name="TextBox 134"/>
            <p:cNvSpPr txBox="1"/>
            <p:nvPr/>
          </p:nvSpPr>
          <p:spPr>
            <a:xfrm>
              <a:off x="6435234" y="4169202"/>
              <a:ext cx="927269"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Contract Compliance</a:t>
              </a:r>
              <a:r>
                <a:rPr kumimoji="0" lang="en-GB" sz="10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 in</a:t>
              </a: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Procurement Catalogue</a:t>
              </a:r>
            </a:p>
          </p:txBody>
        </p:sp>
        <p:sp>
          <p:nvSpPr>
            <p:cNvPr id="167" name="Oval 166"/>
            <p:cNvSpPr/>
            <p:nvPr/>
          </p:nvSpPr>
          <p:spPr bwMode="gray">
            <a:xfrm>
              <a:off x="6742592" y="3176159"/>
              <a:ext cx="312555" cy="312555"/>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800" b="0" i="0" u="none" strike="noStrike" kern="0" cap="none" spc="0" normalizeH="0" baseline="0" noProof="0" dirty="0">
                  <a:ln>
                    <a:noFill/>
                  </a:ln>
                  <a:effectLst/>
                  <a:uLnTx/>
                  <a:uFillTx/>
                  <a:ea typeface="Arial Unicode MS" pitchFamily="34" charset="-128"/>
                  <a:cs typeface="Arial Unicode MS" pitchFamily="34" charset="-128"/>
                </a:rPr>
                <a:t>1</a:t>
              </a:r>
            </a:p>
          </p:txBody>
        </p:sp>
      </p:grpSp>
      <p:grpSp>
        <p:nvGrpSpPr>
          <p:cNvPr id="4" name="Group 3"/>
          <p:cNvGrpSpPr/>
          <p:nvPr/>
        </p:nvGrpSpPr>
        <p:grpSpPr>
          <a:xfrm>
            <a:off x="3622312" y="3244470"/>
            <a:ext cx="1173679" cy="1155565"/>
            <a:chOff x="3622312" y="3244470"/>
            <a:chExt cx="1173679" cy="1155565"/>
          </a:xfrm>
        </p:grpSpPr>
        <p:pic>
          <p:nvPicPr>
            <p:cNvPr id="90" name="Picture 89"/>
            <p:cNvPicPr>
              <a:picLocks noChangeAspect="1"/>
            </p:cNvPicPr>
            <p:nvPr/>
          </p:nvPicPr>
          <p:blipFill>
            <a:blip r:embed="rId7"/>
            <a:stretch>
              <a:fillRect/>
            </a:stretch>
          </p:blipFill>
          <p:spPr>
            <a:xfrm>
              <a:off x="4309980" y="3244470"/>
              <a:ext cx="486011" cy="486011"/>
            </a:xfrm>
            <a:prstGeom prst="rect">
              <a:avLst/>
            </a:prstGeom>
          </p:spPr>
        </p:pic>
        <p:pic>
          <p:nvPicPr>
            <p:cNvPr id="57" name="Picture 56"/>
            <p:cNvPicPr>
              <a:picLocks noChangeAspect="1"/>
            </p:cNvPicPr>
            <p:nvPr/>
          </p:nvPicPr>
          <p:blipFill>
            <a:blip r:embed="rId8">
              <a:duotone>
                <a:schemeClr val="accent1">
                  <a:shade val="45000"/>
                  <a:satMod val="135000"/>
                </a:schemeClr>
                <a:prstClr val="white"/>
              </a:duotone>
            </a:blip>
            <a:stretch>
              <a:fillRect/>
            </a:stretch>
          </p:blipFill>
          <p:spPr>
            <a:xfrm>
              <a:off x="3657262" y="3391747"/>
              <a:ext cx="642659" cy="642659"/>
            </a:xfrm>
            <a:prstGeom prst="rect">
              <a:avLst/>
            </a:prstGeom>
          </p:spPr>
        </p:pic>
        <p:sp>
          <p:nvSpPr>
            <p:cNvPr id="58" name="TextBox 57"/>
            <p:cNvSpPr txBox="1"/>
            <p:nvPr/>
          </p:nvSpPr>
          <p:spPr>
            <a:xfrm>
              <a:off x="3622312" y="4092258"/>
              <a:ext cx="638738"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Contract Workspace</a:t>
              </a:r>
            </a:p>
          </p:txBody>
        </p:sp>
      </p:grpSp>
      <p:grpSp>
        <p:nvGrpSpPr>
          <p:cNvPr id="6" name="Group 5"/>
          <p:cNvGrpSpPr/>
          <p:nvPr/>
        </p:nvGrpSpPr>
        <p:grpSpPr>
          <a:xfrm>
            <a:off x="4286747" y="5136282"/>
            <a:ext cx="965053" cy="923895"/>
            <a:chOff x="4286747" y="5136282"/>
            <a:chExt cx="965053" cy="923895"/>
          </a:xfrm>
        </p:grpSpPr>
        <p:sp>
          <p:nvSpPr>
            <p:cNvPr id="129" name="TextBox 128"/>
            <p:cNvSpPr txBox="1"/>
            <p:nvPr/>
          </p:nvSpPr>
          <p:spPr>
            <a:xfrm>
              <a:off x="4613062" y="5752400"/>
              <a:ext cx="638738"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Outline Agreement</a:t>
              </a:r>
            </a:p>
          </p:txBody>
        </p:sp>
        <p:sp>
          <p:nvSpPr>
            <p:cNvPr id="59" name="Oval 58"/>
            <p:cNvSpPr/>
            <p:nvPr/>
          </p:nvSpPr>
          <p:spPr bwMode="gray">
            <a:xfrm>
              <a:off x="4286747" y="5136282"/>
              <a:ext cx="312555" cy="312555"/>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800" b="0" i="0" u="none" strike="noStrike" kern="0" cap="none" spc="0" normalizeH="0" baseline="0" noProof="0" dirty="0">
                  <a:ln>
                    <a:noFill/>
                  </a:ln>
                  <a:effectLst/>
                  <a:uLnTx/>
                  <a:uFillTx/>
                  <a:ea typeface="Arial Unicode MS" pitchFamily="34" charset="-128"/>
                  <a:cs typeface="Arial Unicode MS" pitchFamily="34" charset="-128"/>
                </a:rPr>
                <a:t>2</a:t>
              </a:r>
            </a:p>
          </p:txBody>
        </p:sp>
        <p:pic>
          <p:nvPicPr>
            <p:cNvPr id="61" name="Picture 60"/>
            <p:cNvPicPr>
              <a:picLocks noChangeAspect="1"/>
            </p:cNvPicPr>
            <p:nvPr/>
          </p:nvPicPr>
          <p:blipFill>
            <a:blip r:embed="rId9"/>
            <a:stretch>
              <a:fillRect/>
            </a:stretch>
          </p:blipFill>
          <p:spPr>
            <a:xfrm>
              <a:off x="4672200" y="5138921"/>
              <a:ext cx="579600" cy="579600"/>
            </a:xfrm>
            <a:prstGeom prst="rect">
              <a:avLst/>
            </a:prstGeom>
          </p:spPr>
        </p:pic>
      </p:grpSp>
      <p:sp>
        <p:nvSpPr>
          <p:cNvPr id="7" name="TextBox 6"/>
          <p:cNvSpPr txBox="1"/>
          <p:nvPr/>
        </p:nvSpPr>
        <p:spPr>
          <a:xfrm>
            <a:off x="4418262" y="4623378"/>
            <a:ext cx="46807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Direct</a:t>
            </a:r>
          </a:p>
        </p:txBody>
      </p:sp>
      <p:sp>
        <p:nvSpPr>
          <p:cNvPr id="34" name="TextBox 33"/>
          <p:cNvSpPr txBox="1"/>
          <p:nvPr/>
        </p:nvSpPr>
        <p:spPr>
          <a:xfrm>
            <a:off x="5500317" y="3863577"/>
            <a:ext cx="646011"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In-direct</a:t>
            </a:r>
          </a:p>
        </p:txBody>
      </p:sp>
      <p:sp>
        <p:nvSpPr>
          <p:cNvPr id="35" name="Rectangle 34">
            <a:hlinkClick r:id="rId10"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2773287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left)">
                                      <p:cBhvr>
                                        <p:cTn id="17" dur="500"/>
                                        <p:tgtEl>
                                          <p:spTgt spid="15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32"/>
                                        </p:tgtEl>
                                        <p:attrNameLst>
                                          <p:attrName>style.visibility</p:attrName>
                                        </p:attrNameLst>
                                      </p:cBhvr>
                                      <p:to>
                                        <p:strVal val="visible"/>
                                      </p:to>
                                    </p:set>
                                    <p:animEffect transition="in" filter="wipe(down)">
                                      <p:cBhvr>
                                        <p:cTn id="25" dur="500"/>
                                        <p:tgtEl>
                                          <p:spTgt spid="132"/>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1500"/>
                            </p:stCondLst>
                            <p:childTnLst>
                              <p:par>
                                <p:cTn id="30" presetID="22" presetClass="entr" presetSubtype="1" fill="hold" nodeType="after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wipe(up)">
                                      <p:cBhvr>
                                        <p:cTn id="32" dur="500"/>
                                        <p:tgtEl>
                                          <p:spTgt spid="164"/>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22"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7"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Catalogue Content Sources</a:t>
            </a:r>
          </a:p>
        </p:txBody>
      </p:sp>
      <p:cxnSp>
        <p:nvCxnSpPr>
          <p:cNvPr id="49" name="Straight Connector 48"/>
          <p:cNvCxnSpPr/>
          <p:nvPr/>
        </p:nvCxnSpPr>
        <p:spPr>
          <a:xfrm>
            <a:off x="350141" y="4680743"/>
            <a:ext cx="11218277"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08622" y="4977031"/>
            <a:ext cx="802373" cy="802373"/>
          </a:xfrm>
          <a:prstGeom prst="rect">
            <a:avLst/>
          </a:prstGeom>
        </p:spPr>
      </p:pic>
      <p:sp>
        <p:nvSpPr>
          <p:cNvPr id="113" name="TextBox 112"/>
          <p:cNvSpPr txBox="1"/>
          <p:nvPr/>
        </p:nvSpPr>
        <p:spPr>
          <a:xfrm>
            <a:off x="736169" y="5723531"/>
            <a:ext cx="947277"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800" kern="0" dirty="0">
                <a:solidFill>
                  <a:srgbClr val="FFFFFF"/>
                </a:solidFill>
                <a:ea typeface="Arial Unicode MS" pitchFamily="34" charset="-128"/>
                <a:cs typeface="Arial Unicode MS" pitchFamily="34" charset="-128"/>
              </a:rPr>
              <a:t>Inventory / PM</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14" name="TextBox 113"/>
          <p:cNvSpPr txBox="1"/>
          <p:nvPr/>
        </p:nvSpPr>
        <p:spPr>
          <a:xfrm>
            <a:off x="530369" y="2449834"/>
            <a:ext cx="1311320"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 / Partners</a:t>
            </a:r>
          </a:p>
        </p:txBody>
      </p:sp>
      <p:pic>
        <p:nvPicPr>
          <p:cNvPr id="119" name="Picture 118"/>
          <p:cNvPicPr>
            <a:picLocks noChangeAspect="1"/>
          </p:cNvPicPr>
          <p:nvPr/>
        </p:nvPicPr>
        <p:blipFill>
          <a:blip r:embed="rId3"/>
          <a:stretch>
            <a:fillRect/>
          </a:stretch>
        </p:blipFill>
        <p:spPr>
          <a:xfrm>
            <a:off x="783488" y="1644203"/>
            <a:ext cx="828753" cy="828753"/>
          </a:xfrm>
          <a:prstGeom prst="rect">
            <a:avLst/>
          </a:prstGeom>
        </p:spPr>
      </p:pic>
      <p:sp>
        <p:nvSpPr>
          <p:cNvPr id="120" name="TextBox 119"/>
          <p:cNvSpPr txBox="1"/>
          <p:nvPr/>
        </p:nvSpPr>
        <p:spPr>
          <a:xfrm>
            <a:off x="281606" y="3438998"/>
            <a:ext cx="1674780" cy="83099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i="0" u="none" strike="noStrike" kern="0" cap="none" spc="0" normalizeH="0" baseline="0" noProof="0" dirty="0" err="1">
                <a:ln>
                  <a:noFill/>
                </a:ln>
                <a:effectLst/>
                <a:uLnTx/>
                <a:uFillTx/>
                <a:latin typeface="Arial"/>
                <a:ea typeface="Arial Unicode MS" pitchFamily="34" charset="-128"/>
                <a:cs typeface="Arial Unicode MS" pitchFamily="34" charset="-128"/>
              </a:rPr>
              <a:t>Catalog</a:t>
            </a:r>
            <a:r>
              <a:rPr kumimoji="0" lang="en-GB" sz="1800" i="0" u="none" strike="noStrike" kern="0" cap="none" spc="0" normalizeH="0" baseline="0" noProof="0" dirty="0">
                <a:ln>
                  <a:noFill/>
                </a:ln>
                <a:effectLst/>
                <a:uLnTx/>
                <a:uFillTx/>
                <a:latin typeface="Arial"/>
                <a:ea typeface="Arial Unicode MS" pitchFamily="34" charset="-128"/>
                <a:cs typeface="Arial Unicode MS" pitchFamily="34" charset="-128"/>
              </a:rPr>
              <a:t> / Buying</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9547114" y="6595199"/>
            <a:ext cx="1334073" cy="153888"/>
            <a:chOff x="7304096" y="6562422"/>
            <a:chExt cx="1334073" cy="153888"/>
          </a:xfrm>
        </p:grpSpPr>
        <p:cxnSp>
          <p:nvCxnSpPr>
            <p:cNvPr id="171" name="Straight Connector 170"/>
            <p:cNvCxnSpPr/>
            <p:nvPr/>
          </p:nvCxnSpPr>
          <p:spPr>
            <a:xfrm>
              <a:off x="7991129" y="6646528"/>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7304096" y="656242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cxnSp>
        <p:nvCxnSpPr>
          <p:cNvPr id="157" name="Straight Connector 156"/>
          <p:cNvCxnSpPr/>
          <p:nvPr/>
        </p:nvCxnSpPr>
        <p:spPr>
          <a:xfrm flipV="1">
            <a:off x="3885158" y="4572911"/>
            <a:ext cx="0" cy="47077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3273862" y="3315166"/>
            <a:ext cx="1222594" cy="1392019"/>
            <a:chOff x="2596931" y="3226449"/>
            <a:chExt cx="1042485" cy="1145578"/>
          </a:xfrm>
        </p:grpSpPr>
        <p:pic>
          <p:nvPicPr>
            <p:cNvPr id="21" name="Picture 20"/>
            <p:cNvPicPr>
              <a:picLocks noChangeAspect="1"/>
            </p:cNvPicPr>
            <p:nvPr/>
          </p:nvPicPr>
          <p:blipFill>
            <a:blip r:embed="rId4"/>
            <a:stretch>
              <a:fillRect/>
            </a:stretch>
          </p:blipFill>
          <p:spPr>
            <a:xfrm>
              <a:off x="2596931" y="3329542"/>
              <a:ext cx="1042485" cy="1042485"/>
            </a:xfrm>
            <a:prstGeom prst="rect">
              <a:avLst/>
            </a:prstGeom>
          </p:spPr>
        </p:pic>
        <p:sp>
          <p:nvSpPr>
            <p:cNvPr id="164" name="TextBox 163"/>
            <p:cNvSpPr txBox="1"/>
            <p:nvPr/>
          </p:nvSpPr>
          <p:spPr>
            <a:xfrm>
              <a:off x="2733433" y="3226449"/>
              <a:ext cx="780062"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Catalogue Environment</a:t>
              </a:r>
            </a:p>
          </p:txBody>
        </p:sp>
      </p:grpSp>
      <p:grpSp>
        <p:nvGrpSpPr>
          <p:cNvPr id="52" name="Group 51"/>
          <p:cNvGrpSpPr/>
          <p:nvPr/>
        </p:nvGrpSpPr>
        <p:grpSpPr>
          <a:xfrm>
            <a:off x="2165587" y="1262183"/>
            <a:ext cx="1138014" cy="1404651"/>
            <a:chOff x="2165587" y="1262183"/>
            <a:chExt cx="1138014" cy="1404651"/>
          </a:xfrm>
        </p:grpSpPr>
        <p:sp>
          <p:nvSpPr>
            <p:cNvPr id="181" name="TextBox 180"/>
            <p:cNvSpPr txBox="1"/>
            <p:nvPr/>
          </p:nvSpPr>
          <p:spPr>
            <a:xfrm>
              <a:off x="2376332" y="1419843"/>
              <a:ext cx="927269"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Managed Catalogues</a:t>
              </a:r>
            </a:p>
          </p:txBody>
        </p:sp>
        <p:sp>
          <p:nvSpPr>
            <p:cNvPr id="183" name="Oval 182"/>
            <p:cNvSpPr/>
            <p:nvPr/>
          </p:nvSpPr>
          <p:spPr bwMode="gray">
            <a:xfrm>
              <a:off x="2165587" y="1262183"/>
              <a:ext cx="312555" cy="312555"/>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800" b="0" i="0" u="none" strike="noStrike" kern="0" cap="none" spc="0" normalizeH="0" baseline="0" noProof="0" dirty="0">
                  <a:ln>
                    <a:noFill/>
                  </a:ln>
                  <a:effectLst/>
                  <a:uLnTx/>
                  <a:uFillTx/>
                  <a:ea typeface="Arial Unicode MS" pitchFamily="34" charset="-128"/>
                  <a:cs typeface="Arial Unicode MS" pitchFamily="34" charset="-128"/>
                </a:rPr>
                <a:t>1</a:t>
              </a:r>
            </a:p>
          </p:txBody>
        </p:sp>
        <p:pic>
          <p:nvPicPr>
            <p:cNvPr id="201" name="Picture 200"/>
            <p:cNvPicPr>
              <a:picLocks noChangeAspect="1"/>
            </p:cNvPicPr>
            <p:nvPr/>
          </p:nvPicPr>
          <p:blipFill>
            <a:blip r:embed="rId5"/>
            <a:stretch>
              <a:fillRect/>
            </a:stretch>
          </p:blipFill>
          <p:spPr>
            <a:xfrm>
              <a:off x="2475386" y="1937675"/>
              <a:ext cx="729159" cy="729159"/>
            </a:xfrm>
            <a:prstGeom prst="rect">
              <a:avLst/>
            </a:prstGeom>
          </p:spPr>
        </p:pic>
      </p:grpSp>
      <p:grpSp>
        <p:nvGrpSpPr>
          <p:cNvPr id="54" name="Group 53"/>
          <p:cNvGrpSpPr/>
          <p:nvPr/>
        </p:nvGrpSpPr>
        <p:grpSpPr>
          <a:xfrm>
            <a:off x="3252816" y="1254771"/>
            <a:ext cx="1171886" cy="1479531"/>
            <a:chOff x="3252816" y="1254771"/>
            <a:chExt cx="1171886" cy="1479531"/>
          </a:xfrm>
        </p:grpSpPr>
        <p:sp>
          <p:nvSpPr>
            <p:cNvPr id="184" name="TextBox 183"/>
            <p:cNvSpPr txBox="1"/>
            <p:nvPr/>
          </p:nvSpPr>
          <p:spPr>
            <a:xfrm>
              <a:off x="3413478" y="1435395"/>
              <a:ext cx="101122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E-Commerce</a:t>
              </a:r>
              <a:r>
                <a:rPr kumimoji="0" lang="en-GB" sz="10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       Website</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pic>
          <p:nvPicPr>
            <p:cNvPr id="35" name="Picture 34"/>
            <p:cNvPicPr>
              <a:picLocks noChangeAspect="1"/>
            </p:cNvPicPr>
            <p:nvPr/>
          </p:nvPicPr>
          <p:blipFill>
            <a:blip r:embed="rId6"/>
            <a:stretch>
              <a:fillRect/>
            </a:stretch>
          </p:blipFill>
          <p:spPr>
            <a:xfrm>
              <a:off x="3514409" y="1877919"/>
              <a:ext cx="856383" cy="856383"/>
            </a:xfrm>
            <a:prstGeom prst="rect">
              <a:avLst/>
            </a:prstGeom>
          </p:spPr>
        </p:pic>
        <p:sp>
          <p:nvSpPr>
            <p:cNvPr id="205" name="Oval 204"/>
            <p:cNvSpPr/>
            <p:nvPr/>
          </p:nvSpPr>
          <p:spPr bwMode="gray">
            <a:xfrm>
              <a:off x="3252816" y="1254771"/>
              <a:ext cx="312555" cy="312555"/>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GB" sz="1800" kern="0" dirty="0">
                  <a:ea typeface="Arial Unicode MS" pitchFamily="34" charset="-128"/>
                  <a:cs typeface="Arial Unicode MS" pitchFamily="34" charset="-128"/>
                </a:rPr>
                <a:t>2</a:t>
              </a:r>
              <a:endParaRPr kumimoji="0" lang="en-GB" sz="18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55" name="Group 54"/>
          <p:cNvGrpSpPr/>
          <p:nvPr/>
        </p:nvGrpSpPr>
        <p:grpSpPr>
          <a:xfrm>
            <a:off x="4460921" y="1224622"/>
            <a:ext cx="1617025" cy="1621102"/>
            <a:chOff x="4460921" y="1224622"/>
            <a:chExt cx="1617025" cy="1621102"/>
          </a:xfrm>
        </p:grpSpPr>
        <p:pic>
          <p:nvPicPr>
            <p:cNvPr id="37" name="Picture 36"/>
            <p:cNvPicPr>
              <a:picLocks noChangeAspect="1"/>
            </p:cNvPicPr>
            <p:nvPr/>
          </p:nvPicPr>
          <p:blipFill>
            <a:blip r:embed="rId7"/>
            <a:stretch>
              <a:fillRect/>
            </a:stretch>
          </p:blipFill>
          <p:spPr>
            <a:xfrm>
              <a:off x="4508551" y="1678514"/>
              <a:ext cx="1167210" cy="1167210"/>
            </a:xfrm>
            <a:prstGeom prst="rect">
              <a:avLst/>
            </a:prstGeom>
          </p:spPr>
        </p:pic>
        <p:sp>
          <p:nvSpPr>
            <p:cNvPr id="202" name="TextBox 201"/>
            <p:cNvSpPr txBox="1"/>
            <p:nvPr/>
          </p:nvSpPr>
          <p:spPr>
            <a:xfrm>
              <a:off x="4680114" y="1473572"/>
              <a:ext cx="829865"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Ariba Spot buy Partners</a:t>
              </a:r>
            </a:p>
          </p:txBody>
        </p:sp>
        <p:sp>
          <p:nvSpPr>
            <p:cNvPr id="203" name="TextBox 202"/>
            <p:cNvSpPr txBox="1"/>
            <p:nvPr/>
          </p:nvSpPr>
          <p:spPr>
            <a:xfrm>
              <a:off x="4460921" y="1227242"/>
              <a:ext cx="645870" cy="1692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chemeClr val="accent1"/>
                  </a:solidFill>
                  <a:effectLst/>
                  <a:uLnTx/>
                  <a:uFillTx/>
                  <a:latin typeface="Arial"/>
                  <a:ea typeface="Arial Unicode MS" pitchFamily="34" charset="-128"/>
                  <a:cs typeface="Arial Unicode MS" pitchFamily="34" charset="-128"/>
                </a:rPr>
                <a:t>eBay</a:t>
              </a:r>
            </a:p>
          </p:txBody>
        </p:sp>
        <p:sp>
          <p:nvSpPr>
            <p:cNvPr id="204" name="TextBox 203"/>
            <p:cNvSpPr txBox="1"/>
            <p:nvPr/>
          </p:nvSpPr>
          <p:spPr>
            <a:xfrm>
              <a:off x="5051950" y="1224622"/>
              <a:ext cx="645870" cy="1692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err="1">
                  <a:ln>
                    <a:noFill/>
                  </a:ln>
                  <a:solidFill>
                    <a:schemeClr val="accent1"/>
                  </a:solidFill>
                  <a:effectLst/>
                  <a:uLnTx/>
                  <a:uFillTx/>
                  <a:latin typeface="Arial"/>
                  <a:ea typeface="Arial Unicode MS" pitchFamily="34" charset="-128"/>
                  <a:cs typeface="Arial Unicode MS" pitchFamily="34" charset="-128"/>
                </a:rPr>
                <a:t>Mercateo</a:t>
              </a:r>
              <a:endParaRPr kumimoji="0" lang="en-GB" sz="1100" b="0" i="0" u="none" strike="noStrike" kern="0" cap="none" spc="0" normalizeH="0" baseline="0" noProof="0" dirty="0">
                <a:ln>
                  <a:noFill/>
                </a:ln>
                <a:solidFill>
                  <a:schemeClr val="accent1"/>
                </a:solidFill>
                <a:effectLst/>
                <a:uLnTx/>
                <a:uFillTx/>
                <a:latin typeface="Arial"/>
                <a:ea typeface="Arial Unicode MS" pitchFamily="34" charset="-128"/>
                <a:cs typeface="Arial Unicode MS" pitchFamily="34" charset="-128"/>
              </a:endParaRPr>
            </a:p>
          </p:txBody>
        </p:sp>
        <p:sp>
          <p:nvSpPr>
            <p:cNvPr id="206" name="Oval 205"/>
            <p:cNvSpPr/>
            <p:nvPr/>
          </p:nvSpPr>
          <p:spPr bwMode="gray">
            <a:xfrm>
              <a:off x="5765391" y="1259946"/>
              <a:ext cx="312555" cy="312555"/>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GB" sz="1800" kern="0" noProof="0" dirty="0">
                  <a:ea typeface="Arial Unicode MS" pitchFamily="34" charset="-128"/>
                  <a:cs typeface="Arial Unicode MS" pitchFamily="34" charset="-128"/>
                </a:rPr>
                <a:t>3</a:t>
              </a:r>
              <a:endParaRPr kumimoji="0" lang="en-GB" sz="18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56" name="Group 55"/>
          <p:cNvGrpSpPr/>
          <p:nvPr/>
        </p:nvGrpSpPr>
        <p:grpSpPr>
          <a:xfrm>
            <a:off x="3075914" y="4920406"/>
            <a:ext cx="1385007" cy="1203462"/>
            <a:chOff x="3075914" y="4920406"/>
            <a:chExt cx="1385007" cy="1203462"/>
          </a:xfrm>
        </p:grpSpPr>
        <p:grpSp>
          <p:nvGrpSpPr>
            <p:cNvPr id="38" name="Group 37"/>
            <p:cNvGrpSpPr/>
            <p:nvPr/>
          </p:nvGrpSpPr>
          <p:grpSpPr>
            <a:xfrm>
              <a:off x="3309397" y="4920406"/>
              <a:ext cx="1151524" cy="1203462"/>
              <a:chOff x="3309397" y="5064450"/>
              <a:chExt cx="1151524" cy="1203462"/>
            </a:xfrm>
          </p:grpSpPr>
          <p:sp>
            <p:nvSpPr>
              <p:cNvPr id="152" name="TextBox 151"/>
              <p:cNvSpPr txBox="1"/>
              <p:nvPr/>
            </p:nvSpPr>
            <p:spPr>
              <a:xfrm>
                <a:off x="3433947" y="6114024"/>
                <a:ext cx="936845"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Inventory / MRO</a:t>
                </a:r>
              </a:p>
            </p:txBody>
          </p:sp>
          <p:pic>
            <p:nvPicPr>
              <p:cNvPr id="170" name="Picture 169"/>
              <p:cNvPicPr>
                <a:picLocks noChangeAspect="1"/>
              </p:cNvPicPr>
              <p:nvPr/>
            </p:nvPicPr>
            <p:blipFill>
              <a:blip r:embed="rId8"/>
              <a:stretch>
                <a:fillRect/>
              </a:stretch>
            </p:blipFill>
            <p:spPr>
              <a:xfrm>
                <a:off x="3309397" y="5064450"/>
                <a:ext cx="1151524" cy="1151524"/>
              </a:xfrm>
              <a:prstGeom prst="rect">
                <a:avLst/>
              </a:prstGeom>
            </p:spPr>
          </p:pic>
        </p:grpSp>
        <p:sp>
          <p:nvSpPr>
            <p:cNvPr id="207" name="Oval 206"/>
            <p:cNvSpPr/>
            <p:nvPr/>
          </p:nvSpPr>
          <p:spPr bwMode="gray">
            <a:xfrm>
              <a:off x="3075914" y="5116932"/>
              <a:ext cx="312555" cy="312555"/>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800" b="0" i="0" u="none" strike="noStrike" kern="0" cap="none" spc="0" normalizeH="0" baseline="0" noProof="0" dirty="0">
                  <a:ln>
                    <a:noFill/>
                  </a:ln>
                  <a:effectLst/>
                  <a:uLnTx/>
                  <a:uFillTx/>
                  <a:ea typeface="Arial Unicode MS" pitchFamily="34" charset="-128"/>
                  <a:cs typeface="Arial Unicode MS" pitchFamily="34" charset="-128"/>
                </a:rPr>
                <a:t>4</a:t>
              </a:r>
            </a:p>
          </p:txBody>
        </p:sp>
      </p:grpSp>
      <p:grpSp>
        <p:nvGrpSpPr>
          <p:cNvPr id="57" name="Group 56"/>
          <p:cNvGrpSpPr/>
          <p:nvPr/>
        </p:nvGrpSpPr>
        <p:grpSpPr>
          <a:xfrm>
            <a:off x="4817163" y="3377438"/>
            <a:ext cx="1036602" cy="1225520"/>
            <a:chOff x="4656222" y="5043681"/>
            <a:chExt cx="1036602" cy="1225520"/>
          </a:xfrm>
        </p:grpSpPr>
        <p:pic>
          <p:nvPicPr>
            <p:cNvPr id="208" name="Picture 207"/>
            <p:cNvPicPr>
              <a:picLocks noChangeAspect="1"/>
            </p:cNvPicPr>
            <p:nvPr/>
          </p:nvPicPr>
          <p:blipFill>
            <a:blip r:embed="rId5"/>
            <a:stretch>
              <a:fillRect/>
            </a:stretch>
          </p:blipFill>
          <p:spPr>
            <a:xfrm>
              <a:off x="4963665" y="5043681"/>
              <a:ext cx="729159" cy="729159"/>
            </a:xfrm>
            <a:prstGeom prst="rect">
              <a:avLst/>
            </a:prstGeom>
          </p:spPr>
        </p:pic>
        <p:sp>
          <p:nvSpPr>
            <p:cNvPr id="209" name="TextBox 208"/>
            <p:cNvSpPr txBox="1"/>
            <p:nvPr/>
          </p:nvSpPr>
          <p:spPr>
            <a:xfrm>
              <a:off x="5030994" y="5807536"/>
              <a:ext cx="661830"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Customer</a:t>
              </a:r>
              <a:r>
                <a:rPr kumimoji="0" lang="en-GB" sz="1000" b="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 Managed Catalogues</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10" name="Oval 209"/>
            <p:cNvSpPr/>
            <p:nvPr/>
          </p:nvSpPr>
          <p:spPr bwMode="gray">
            <a:xfrm>
              <a:off x="4656222" y="5132229"/>
              <a:ext cx="312555" cy="312555"/>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GB" sz="1800" kern="0" dirty="0">
                  <a:ea typeface="Arial Unicode MS" pitchFamily="34" charset="-128"/>
                  <a:cs typeface="Arial Unicode MS" pitchFamily="34" charset="-128"/>
                </a:rPr>
                <a:t>5</a:t>
              </a:r>
              <a:endParaRPr kumimoji="0" lang="en-GB" sz="1800"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211" name="Straight Connector 210"/>
          <p:cNvCxnSpPr>
            <a:cxnSpLocks/>
          </p:cNvCxnSpPr>
          <p:nvPr/>
        </p:nvCxnSpPr>
        <p:spPr>
          <a:xfrm flipH="1">
            <a:off x="4358554" y="3991762"/>
            <a:ext cx="693396" cy="7668"/>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849706" y="2766288"/>
            <a:ext cx="593505" cy="490184"/>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3903159" y="2699284"/>
            <a:ext cx="7685" cy="54332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H="1">
            <a:off x="4299595" y="2766288"/>
            <a:ext cx="646891" cy="490184"/>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195568" y="2583527"/>
            <a:ext cx="3556771" cy="3092845"/>
            <a:chOff x="6997353" y="1710049"/>
            <a:chExt cx="3556771" cy="3092845"/>
          </a:xfrm>
        </p:grpSpPr>
        <p:pic>
          <p:nvPicPr>
            <p:cNvPr id="61" name="Picture 60"/>
            <p:cNvPicPr>
              <a:picLocks noChangeAspect="1"/>
            </p:cNvPicPr>
            <p:nvPr/>
          </p:nvPicPr>
          <p:blipFill rotWithShape="1">
            <a:blip r:embed="rId9"/>
            <a:srcRect l="47043" t="23612" r="3848" b="8893"/>
            <a:stretch/>
          </p:blipFill>
          <p:spPr>
            <a:xfrm>
              <a:off x="7232852" y="1778989"/>
              <a:ext cx="3016221" cy="2037259"/>
            </a:xfrm>
            <a:prstGeom prst="rect">
              <a:avLst/>
            </a:prstGeom>
          </p:spPr>
        </p:pic>
        <p:pic>
          <p:nvPicPr>
            <p:cNvPr id="65" name="Picture 64"/>
            <p:cNvPicPr>
              <a:picLocks noChangeAspect="1"/>
            </p:cNvPicPr>
            <p:nvPr/>
          </p:nvPicPr>
          <p:blipFill>
            <a:blip r:embed="rId10">
              <a:duotone>
                <a:schemeClr val="accent2">
                  <a:shade val="45000"/>
                  <a:satMod val="135000"/>
                </a:schemeClr>
                <a:prstClr val="white"/>
              </a:duotone>
            </a:blip>
            <a:stretch>
              <a:fillRect/>
            </a:stretch>
          </p:blipFill>
          <p:spPr>
            <a:xfrm>
              <a:off x="6997353" y="1710049"/>
              <a:ext cx="3556771" cy="3092845"/>
            </a:xfrm>
            <a:prstGeom prst="rect">
              <a:avLst/>
            </a:prstGeom>
          </p:spPr>
        </p:pic>
      </p:grpSp>
    </p:spTree>
    <p:extLst>
      <p:ext uri="{BB962C8B-B14F-4D97-AF65-F5344CB8AC3E}">
        <p14:creationId xmlns:p14="http://schemas.microsoft.com/office/powerpoint/2010/main" val="7937273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2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down)">
                                      <p:cBhvr>
                                        <p:cTn id="12" dur="1000"/>
                                        <p:tgtEl>
                                          <p:spTgt spid="52"/>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wipe(up)">
                                      <p:cBhvr>
                                        <p:cTn id="16" dur="500"/>
                                        <p:tgtEl>
                                          <p:spTgt spid="2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wipe(up)">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1000"/>
                                        <p:tgtEl>
                                          <p:spTgt spid="55"/>
                                        </p:tgtEl>
                                      </p:cBhvr>
                                    </p:animEffect>
                                  </p:childTnLst>
                                </p:cTn>
                              </p:par>
                            </p:childTnLst>
                          </p:cTn>
                        </p:par>
                        <p:par>
                          <p:cTn id="31" fill="hold">
                            <p:stCondLst>
                              <p:cond delay="1000"/>
                            </p:stCondLst>
                            <p:childTnLst>
                              <p:par>
                                <p:cTn id="32" presetID="22" presetClass="entr" presetSubtype="1" fill="hold" nodeType="after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wipe(up)">
                                      <p:cBhvr>
                                        <p:cTn id="34" dur="500"/>
                                        <p:tgtEl>
                                          <p:spTgt spid="2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000"/>
                                        <p:tgtEl>
                                          <p:spTgt spid="56"/>
                                        </p:tgtEl>
                                      </p:cBhvr>
                                    </p:animEffect>
                                  </p:childTnLst>
                                </p:cTn>
                              </p:par>
                            </p:childTnLst>
                          </p:cTn>
                        </p:par>
                        <p:par>
                          <p:cTn id="40" fill="hold">
                            <p:stCondLst>
                              <p:cond delay="1000"/>
                            </p:stCondLst>
                            <p:childTnLst>
                              <p:par>
                                <p:cTn id="41" presetID="22" presetClass="entr" presetSubtype="4" fill="hold" nodeType="afterEffect">
                                  <p:stCondLst>
                                    <p:cond delay="0"/>
                                  </p:stCondLst>
                                  <p:childTnLst>
                                    <p:set>
                                      <p:cBhvr>
                                        <p:cTn id="42" dur="1" fill="hold">
                                          <p:stCondLst>
                                            <p:cond delay="0"/>
                                          </p:stCondLst>
                                        </p:cTn>
                                        <p:tgtEl>
                                          <p:spTgt spid="157"/>
                                        </p:tgtEl>
                                        <p:attrNameLst>
                                          <p:attrName>style.visibility</p:attrName>
                                        </p:attrNameLst>
                                      </p:cBhvr>
                                      <p:to>
                                        <p:strVal val="visible"/>
                                      </p:to>
                                    </p:set>
                                    <p:animEffect transition="in" filter="wipe(down)">
                                      <p:cBhvr>
                                        <p:cTn id="43" dur="500"/>
                                        <p:tgtEl>
                                          <p:spTgt spid="15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1000"/>
                                        <p:tgtEl>
                                          <p:spTgt spid="57"/>
                                        </p:tgtEl>
                                      </p:cBhvr>
                                    </p:animEffect>
                                  </p:childTnLst>
                                </p:cTn>
                              </p:par>
                            </p:childTnLst>
                          </p:cTn>
                        </p:par>
                        <p:par>
                          <p:cTn id="49" fill="hold">
                            <p:stCondLst>
                              <p:cond delay="1000"/>
                            </p:stCondLst>
                            <p:childTnLst>
                              <p:par>
                                <p:cTn id="50" presetID="22" presetClass="entr" presetSubtype="4" fill="hold" nodeType="after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wipe(down)">
                                      <p:cBhvr>
                                        <p:cTn id="52" dur="500"/>
                                        <p:tgtEl>
                                          <p:spTgt spid="21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 calcmode="lin" valueType="num">
                                      <p:cBhvr additive="base">
                                        <p:cTn id="57" dur="500" fill="hold"/>
                                        <p:tgtEl>
                                          <p:spTgt spid="66"/>
                                        </p:tgtEl>
                                        <p:attrNameLst>
                                          <p:attrName>ppt_x</p:attrName>
                                        </p:attrNameLst>
                                      </p:cBhvr>
                                      <p:tavLst>
                                        <p:tav tm="0">
                                          <p:val>
                                            <p:strVal val="1+#ppt_w/2"/>
                                          </p:val>
                                        </p:tav>
                                        <p:tav tm="100000">
                                          <p:val>
                                            <p:strVal val="#ppt_x"/>
                                          </p:val>
                                        </p:tav>
                                      </p:tavLst>
                                    </p:anim>
                                    <p:anim calcmode="lin" valueType="num">
                                      <p:cBhvr additive="base">
                                        <p:cTn id="5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err="1"/>
              <a:t>Catalog</a:t>
            </a:r>
            <a:r>
              <a:rPr lang="en-GB" b="0" dirty="0"/>
              <a:t> &amp; Commerce Automation Data Flow</a:t>
            </a:r>
          </a:p>
        </p:txBody>
      </p:sp>
      <p:cxnSp>
        <p:nvCxnSpPr>
          <p:cNvPr id="49" name="Straight Connector 48"/>
          <p:cNvCxnSpPr/>
          <p:nvPr/>
        </p:nvCxnSpPr>
        <p:spPr>
          <a:xfrm>
            <a:off x="350141" y="4918868"/>
            <a:ext cx="11218277"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08622" y="4977031"/>
            <a:ext cx="802373" cy="802373"/>
          </a:xfrm>
          <a:prstGeom prst="rect">
            <a:avLst/>
          </a:prstGeom>
        </p:spPr>
      </p:pic>
      <p:sp>
        <p:nvSpPr>
          <p:cNvPr id="113" name="TextBox 112"/>
          <p:cNvSpPr txBox="1"/>
          <p:nvPr/>
        </p:nvSpPr>
        <p:spPr>
          <a:xfrm>
            <a:off x="624980" y="5760507"/>
            <a:ext cx="1031090"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 / SRM / IM</a:t>
            </a:r>
          </a:p>
        </p:txBody>
      </p:sp>
      <p:sp>
        <p:nvSpPr>
          <p:cNvPr id="114" name="TextBox 113"/>
          <p:cNvSpPr txBox="1"/>
          <p:nvPr/>
        </p:nvSpPr>
        <p:spPr>
          <a:xfrm>
            <a:off x="500179" y="2726100"/>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767368" y="1853315"/>
            <a:ext cx="828753" cy="828753"/>
          </a:xfrm>
          <a:prstGeom prst="rect">
            <a:avLst/>
          </a:prstGeom>
        </p:spPr>
      </p:pic>
      <p:sp>
        <p:nvSpPr>
          <p:cNvPr id="120" name="TextBox 119"/>
          <p:cNvSpPr txBox="1"/>
          <p:nvPr/>
        </p:nvSpPr>
        <p:spPr>
          <a:xfrm>
            <a:off x="281606" y="3438998"/>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i="0" u="none" strike="noStrike" kern="0" cap="none" spc="0" normalizeH="0" baseline="0" noProof="0" dirty="0" err="1">
                <a:ln>
                  <a:noFill/>
                </a:ln>
                <a:effectLst/>
                <a:uLnTx/>
                <a:uFillTx/>
                <a:latin typeface="Arial"/>
                <a:ea typeface="Arial Unicode MS" pitchFamily="34" charset="-128"/>
                <a:cs typeface="Arial Unicode MS" pitchFamily="34" charset="-128"/>
              </a:rPr>
              <a:t>Catalog</a:t>
            </a:r>
            <a:r>
              <a:rPr kumimoji="0" lang="en-GB" sz="1800" i="0" u="none" strike="noStrike" kern="0" cap="none" spc="0" normalizeH="0" baseline="0" noProof="0" dirty="0">
                <a:ln>
                  <a:noFill/>
                </a:ln>
                <a:effectLst/>
                <a:uLnTx/>
                <a:uFillTx/>
                <a:latin typeface="Arial"/>
                <a:ea typeface="Arial Unicode MS" pitchFamily="34" charset="-128"/>
                <a:cs typeface="Arial Unicode MS" pitchFamily="34" charset="-128"/>
              </a:rPr>
              <a:t> &amp; </a:t>
            </a:r>
            <a:r>
              <a:rPr kumimoji="0" lang="en-GB" sz="1800" i="0" u="none" strike="noStrike" kern="0" cap="none" spc="0" normalizeH="0" noProof="0" dirty="0">
                <a:ln>
                  <a:noFill/>
                </a:ln>
                <a:solidFill>
                  <a:srgbClr val="F0AB00"/>
                </a:solidFill>
                <a:effectLst/>
                <a:uLnTx/>
                <a:uFillTx/>
                <a:latin typeface="Arial"/>
                <a:ea typeface="Arial Unicode MS" pitchFamily="34" charset="-128"/>
                <a:cs typeface="Arial Unicode MS" pitchFamily="34" charset="-128"/>
              </a:rPr>
              <a:t>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Commerce Automation</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444622" y="1680021"/>
            <a:ext cx="642715" cy="4592290"/>
            <a:chOff x="2201604" y="1647244"/>
            <a:chExt cx="642715" cy="4592290"/>
          </a:xfrm>
        </p:grpSpPr>
        <p:sp>
          <p:nvSpPr>
            <p:cNvPr id="53" name="TextBox 52"/>
            <p:cNvSpPr txBox="1"/>
            <p:nvPr/>
          </p:nvSpPr>
          <p:spPr>
            <a:xfrm>
              <a:off x="2227383" y="3992015"/>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pic>
          <p:nvPicPr>
            <p:cNvPr id="67" name="Picture 66"/>
            <p:cNvPicPr>
              <a:picLocks noChangeAspect="1"/>
            </p:cNvPicPr>
            <p:nvPr/>
          </p:nvPicPr>
          <p:blipFill>
            <a:blip r:embed="rId4"/>
            <a:stretch>
              <a:fillRect/>
            </a:stretch>
          </p:blipFill>
          <p:spPr>
            <a:xfrm>
              <a:off x="2250277" y="3360423"/>
              <a:ext cx="578307" cy="578307"/>
            </a:xfrm>
            <a:prstGeom prst="rect">
              <a:avLst/>
            </a:prstGeom>
          </p:spPr>
        </p:pic>
        <p:cxnSp>
          <p:nvCxnSpPr>
            <p:cNvPr id="30" name="Straight Connector 29"/>
            <p:cNvCxnSpPr/>
            <p:nvPr/>
          </p:nvCxnSpPr>
          <p:spPr>
            <a:xfrm flipH="1" flipV="1">
              <a:off x="2528740" y="4607568"/>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2201604" y="5931757"/>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sp>
          <p:nvSpPr>
            <p:cNvPr id="122" name="TextBox 121"/>
            <p:cNvSpPr txBox="1"/>
            <p:nvPr/>
          </p:nvSpPr>
          <p:spPr>
            <a:xfrm>
              <a:off x="2227383" y="2249178"/>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cxnSp>
          <p:nvCxnSpPr>
            <p:cNvPr id="137" name="Straight Connector 136"/>
            <p:cNvCxnSpPr/>
            <p:nvPr/>
          </p:nvCxnSpPr>
          <p:spPr>
            <a:xfrm flipV="1">
              <a:off x="2528740" y="2889492"/>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5"/>
            <a:stretch>
              <a:fillRect/>
            </a:stretch>
          </p:blipFill>
          <p:spPr>
            <a:xfrm>
              <a:off x="2249630" y="1647244"/>
              <a:ext cx="579600" cy="579600"/>
            </a:xfrm>
            <a:prstGeom prst="rect">
              <a:avLst/>
            </a:prstGeom>
          </p:spPr>
        </p:pic>
        <p:pic>
          <p:nvPicPr>
            <p:cNvPr id="150" name="Picture 149"/>
            <p:cNvPicPr>
              <a:picLocks noChangeAspect="1"/>
            </p:cNvPicPr>
            <p:nvPr/>
          </p:nvPicPr>
          <p:blipFill>
            <a:blip r:embed="rId6"/>
            <a:stretch>
              <a:fillRect/>
            </a:stretch>
          </p:blipFill>
          <p:spPr>
            <a:xfrm>
              <a:off x="2249630" y="5239663"/>
              <a:ext cx="579600" cy="579600"/>
            </a:xfrm>
            <a:prstGeom prst="rect">
              <a:avLst/>
            </a:prstGeom>
          </p:spPr>
        </p:pic>
      </p:grpSp>
      <p:grpSp>
        <p:nvGrpSpPr>
          <p:cNvPr id="10" name="Group 9"/>
          <p:cNvGrpSpPr/>
          <p:nvPr/>
        </p:nvGrpSpPr>
        <p:grpSpPr>
          <a:xfrm>
            <a:off x="5240587" y="1680021"/>
            <a:ext cx="641704" cy="4746178"/>
            <a:chOff x="2997569" y="1647244"/>
            <a:chExt cx="641704" cy="4746178"/>
          </a:xfrm>
        </p:grpSpPr>
        <p:sp>
          <p:nvSpPr>
            <p:cNvPr id="70" name="TextBox 69"/>
            <p:cNvSpPr txBox="1"/>
            <p:nvPr/>
          </p:nvSpPr>
          <p:spPr>
            <a:xfrm>
              <a:off x="3022337" y="3992015"/>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pic>
          <p:nvPicPr>
            <p:cNvPr id="71" name="Picture 70"/>
            <p:cNvPicPr>
              <a:picLocks noChangeAspect="1"/>
            </p:cNvPicPr>
            <p:nvPr/>
          </p:nvPicPr>
          <p:blipFill>
            <a:blip r:embed="rId4"/>
            <a:stretch>
              <a:fillRect/>
            </a:stretch>
          </p:blipFill>
          <p:spPr>
            <a:xfrm>
              <a:off x="3028385" y="3360423"/>
              <a:ext cx="578307" cy="578307"/>
            </a:xfrm>
            <a:prstGeom prst="rect">
              <a:avLst/>
            </a:prstGeom>
          </p:spPr>
        </p:pic>
        <p:cxnSp>
          <p:nvCxnSpPr>
            <p:cNvPr id="106" name="Straight Connector 105"/>
            <p:cNvCxnSpPr/>
            <p:nvPr/>
          </p:nvCxnSpPr>
          <p:spPr>
            <a:xfrm flipH="1" flipV="1">
              <a:off x="3304917" y="4607568"/>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2997569" y="5931757"/>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sp>
          <p:nvSpPr>
            <p:cNvPr id="124" name="TextBox 123"/>
            <p:cNvSpPr txBox="1"/>
            <p:nvPr/>
          </p:nvSpPr>
          <p:spPr>
            <a:xfrm>
              <a:off x="3022337" y="2249178"/>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 Change / Cancel</a:t>
              </a:r>
            </a:p>
          </p:txBody>
        </p:sp>
        <p:cxnSp>
          <p:nvCxnSpPr>
            <p:cNvPr id="138" name="Straight Connector 137"/>
            <p:cNvCxnSpPr/>
            <p:nvPr/>
          </p:nvCxnSpPr>
          <p:spPr>
            <a:xfrm flipV="1">
              <a:off x="3326963" y="2889492"/>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5"/>
            <a:stretch>
              <a:fillRect/>
            </a:stretch>
          </p:blipFill>
          <p:spPr>
            <a:xfrm>
              <a:off x="3027738" y="1647244"/>
              <a:ext cx="579600" cy="579600"/>
            </a:xfrm>
            <a:prstGeom prst="rect">
              <a:avLst/>
            </a:prstGeom>
          </p:spPr>
        </p:pic>
        <p:pic>
          <p:nvPicPr>
            <p:cNvPr id="151" name="Picture 150"/>
            <p:cNvPicPr>
              <a:picLocks noChangeAspect="1"/>
            </p:cNvPicPr>
            <p:nvPr/>
          </p:nvPicPr>
          <p:blipFill>
            <a:blip r:embed="rId6"/>
            <a:stretch>
              <a:fillRect/>
            </a:stretch>
          </p:blipFill>
          <p:spPr>
            <a:xfrm>
              <a:off x="3027738" y="5239663"/>
              <a:ext cx="579600" cy="579600"/>
            </a:xfrm>
            <a:prstGeom prst="rect">
              <a:avLst/>
            </a:prstGeom>
          </p:spPr>
        </p:pic>
      </p:grpSp>
      <p:grpSp>
        <p:nvGrpSpPr>
          <p:cNvPr id="15" name="Group 14"/>
          <p:cNvGrpSpPr/>
          <p:nvPr/>
        </p:nvGrpSpPr>
        <p:grpSpPr>
          <a:xfrm>
            <a:off x="9949894" y="1680021"/>
            <a:ext cx="732454" cy="4592290"/>
            <a:chOff x="7706876" y="1647244"/>
            <a:chExt cx="732454" cy="4592290"/>
          </a:xfrm>
        </p:grpSpPr>
        <p:sp>
          <p:nvSpPr>
            <p:cNvPr id="92" name="TextBox 91"/>
            <p:cNvSpPr txBox="1"/>
            <p:nvPr/>
          </p:nvSpPr>
          <p:spPr>
            <a:xfrm>
              <a:off x="7706876" y="399201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pic>
          <p:nvPicPr>
            <p:cNvPr id="99" name="Picture 98"/>
            <p:cNvPicPr>
              <a:picLocks noChangeAspect="1"/>
            </p:cNvPicPr>
            <p:nvPr/>
          </p:nvPicPr>
          <p:blipFill>
            <a:blip r:embed="rId4"/>
            <a:stretch>
              <a:fillRect/>
            </a:stretch>
          </p:blipFill>
          <p:spPr>
            <a:xfrm>
              <a:off x="7783950" y="3360423"/>
              <a:ext cx="578307" cy="578307"/>
            </a:xfrm>
            <a:prstGeom prst="rect">
              <a:avLst/>
            </a:prstGeom>
          </p:spPr>
        </p:pic>
        <p:cxnSp>
          <p:nvCxnSpPr>
            <p:cNvPr id="108" name="Straight Connector 107"/>
            <p:cNvCxnSpPr/>
            <p:nvPr/>
          </p:nvCxnSpPr>
          <p:spPr>
            <a:xfrm flipH="1" flipV="1">
              <a:off x="8073103" y="4607568"/>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706876" y="5931757"/>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sp>
          <p:nvSpPr>
            <p:cNvPr id="133" name="TextBox 132"/>
            <p:cNvSpPr txBox="1"/>
            <p:nvPr/>
          </p:nvSpPr>
          <p:spPr>
            <a:xfrm>
              <a:off x="7706876" y="2249178"/>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cxnSp>
          <p:nvCxnSpPr>
            <p:cNvPr id="136" name="Straight Connector 135"/>
            <p:cNvCxnSpPr/>
            <p:nvPr/>
          </p:nvCxnSpPr>
          <p:spPr>
            <a:xfrm flipV="1">
              <a:off x="8073103" y="2889492"/>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9" name="Picture 148"/>
            <p:cNvPicPr>
              <a:picLocks noChangeAspect="1"/>
            </p:cNvPicPr>
            <p:nvPr/>
          </p:nvPicPr>
          <p:blipFill>
            <a:blip r:embed="rId5"/>
            <a:stretch>
              <a:fillRect/>
            </a:stretch>
          </p:blipFill>
          <p:spPr>
            <a:xfrm>
              <a:off x="7783303" y="1647244"/>
              <a:ext cx="579600" cy="579600"/>
            </a:xfrm>
            <a:prstGeom prst="rect">
              <a:avLst/>
            </a:prstGeom>
          </p:spPr>
        </p:pic>
        <p:pic>
          <p:nvPicPr>
            <p:cNvPr id="153" name="Picture 152"/>
            <p:cNvPicPr>
              <a:picLocks noChangeAspect="1"/>
            </p:cNvPicPr>
            <p:nvPr/>
          </p:nvPicPr>
          <p:blipFill>
            <a:blip r:embed="rId6"/>
            <a:stretch>
              <a:fillRect/>
            </a:stretch>
          </p:blipFill>
          <p:spPr>
            <a:xfrm>
              <a:off x="7783303" y="5239663"/>
              <a:ext cx="579600" cy="579600"/>
            </a:xfrm>
            <a:prstGeom prst="rect">
              <a:avLst/>
            </a:prstGeom>
          </p:spPr>
        </p:pic>
      </p:grpSp>
      <p:grpSp>
        <p:nvGrpSpPr>
          <p:cNvPr id="17" name="Group 16"/>
          <p:cNvGrpSpPr/>
          <p:nvPr/>
        </p:nvGrpSpPr>
        <p:grpSpPr>
          <a:xfrm>
            <a:off x="9547114" y="6595199"/>
            <a:ext cx="1334073" cy="153888"/>
            <a:chOff x="7304096" y="6562422"/>
            <a:chExt cx="1334073" cy="153888"/>
          </a:xfrm>
        </p:grpSpPr>
        <p:cxnSp>
          <p:nvCxnSpPr>
            <p:cNvPr id="171" name="Straight Connector 170"/>
            <p:cNvCxnSpPr/>
            <p:nvPr/>
          </p:nvCxnSpPr>
          <p:spPr>
            <a:xfrm>
              <a:off x="7991129" y="6646528"/>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7304096" y="656242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grpSp>
        <p:nvGrpSpPr>
          <p:cNvPr id="13" name="Group 12"/>
          <p:cNvGrpSpPr/>
          <p:nvPr/>
        </p:nvGrpSpPr>
        <p:grpSpPr>
          <a:xfrm>
            <a:off x="7466124" y="1680021"/>
            <a:ext cx="802423" cy="4523097"/>
            <a:chOff x="5223106" y="1647244"/>
            <a:chExt cx="802423" cy="4523097"/>
          </a:xfrm>
        </p:grpSpPr>
        <p:pic>
          <p:nvPicPr>
            <p:cNvPr id="177" name="Picture 176"/>
            <p:cNvPicPr>
              <a:picLocks noChangeAspect="1"/>
            </p:cNvPicPr>
            <p:nvPr/>
          </p:nvPicPr>
          <p:blipFill>
            <a:blip r:embed="rId4"/>
            <a:stretch>
              <a:fillRect/>
            </a:stretch>
          </p:blipFill>
          <p:spPr>
            <a:xfrm>
              <a:off x="5370149" y="3360423"/>
              <a:ext cx="578307" cy="578307"/>
            </a:xfrm>
            <a:prstGeom prst="rect">
              <a:avLst/>
            </a:prstGeom>
          </p:spPr>
        </p:pic>
        <p:sp>
          <p:nvSpPr>
            <p:cNvPr id="178" name="TextBox 177"/>
            <p:cNvSpPr txBox="1"/>
            <p:nvPr/>
          </p:nvSpPr>
          <p:spPr>
            <a:xfrm>
              <a:off x="5293075" y="399201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pic>
          <p:nvPicPr>
            <p:cNvPr id="179" name="Picture 178"/>
            <p:cNvPicPr>
              <a:picLocks noChangeAspect="1"/>
            </p:cNvPicPr>
            <p:nvPr/>
          </p:nvPicPr>
          <p:blipFill>
            <a:blip r:embed="rId6"/>
            <a:stretch>
              <a:fillRect/>
            </a:stretch>
          </p:blipFill>
          <p:spPr>
            <a:xfrm>
              <a:off x="5369502" y="5239663"/>
              <a:ext cx="579600" cy="579600"/>
            </a:xfrm>
            <a:prstGeom prst="rect">
              <a:avLst/>
            </a:prstGeom>
          </p:spPr>
        </p:pic>
        <p:sp>
          <p:nvSpPr>
            <p:cNvPr id="180" name="TextBox 179"/>
            <p:cNvSpPr txBox="1"/>
            <p:nvPr/>
          </p:nvSpPr>
          <p:spPr>
            <a:xfrm>
              <a:off x="5293075" y="5862564"/>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2" name="Straight Connector 181"/>
            <p:cNvCxnSpPr/>
            <p:nvPr/>
          </p:nvCxnSpPr>
          <p:spPr>
            <a:xfrm flipV="1">
              <a:off x="5659302" y="2889492"/>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5"/>
            <a:stretch>
              <a:fillRect/>
            </a:stretch>
          </p:blipFill>
          <p:spPr>
            <a:xfrm>
              <a:off x="5369502" y="1647244"/>
              <a:ext cx="579600" cy="579600"/>
            </a:xfrm>
            <a:prstGeom prst="rect">
              <a:avLst/>
            </a:prstGeom>
          </p:spPr>
        </p:pic>
        <p:sp>
          <p:nvSpPr>
            <p:cNvPr id="186" name="TextBox 185"/>
            <p:cNvSpPr txBox="1"/>
            <p:nvPr/>
          </p:nvSpPr>
          <p:spPr>
            <a:xfrm>
              <a:off x="5293075" y="2249178"/>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7" name="Straight Connector 186"/>
            <p:cNvCxnSpPr/>
            <p:nvPr/>
          </p:nvCxnSpPr>
          <p:spPr>
            <a:xfrm flipH="1" flipV="1">
              <a:off x="5659302" y="4607568"/>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9" name="Picture 188"/>
            <p:cNvPicPr>
              <a:picLocks noChangeAspect="1"/>
            </p:cNvPicPr>
            <p:nvPr/>
          </p:nvPicPr>
          <p:blipFill>
            <a:blip r:embed="rId7"/>
            <a:stretch>
              <a:fillRect/>
            </a:stretch>
          </p:blipFill>
          <p:spPr>
            <a:xfrm>
              <a:off x="5223106" y="3247907"/>
              <a:ext cx="309298" cy="309298"/>
            </a:xfrm>
            <a:prstGeom prst="rect">
              <a:avLst/>
            </a:prstGeom>
          </p:spPr>
        </p:pic>
      </p:grpSp>
      <p:grpSp>
        <p:nvGrpSpPr>
          <p:cNvPr id="11" name="Group 10"/>
          <p:cNvGrpSpPr/>
          <p:nvPr/>
        </p:nvGrpSpPr>
        <p:grpSpPr>
          <a:xfrm>
            <a:off x="5975280" y="1680021"/>
            <a:ext cx="758118" cy="4600041"/>
            <a:chOff x="3732262" y="1647244"/>
            <a:chExt cx="758118" cy="4600041"/>
          </a:xfrm>
        </p:grpSpPr>
        <p:sp>
          <p:nvSpPr>
            <p:cNvPr id="72" name="TextBox 71"/>
            <p:cNvSpPr txBox="1"/>
            <p:nvPr/>
          </p:nvSpPr>
          <p:spPr>
            <a:xfrm>
              <a:off x="3732262" y="399201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4"/>
            <a:stretch>
              <a:fillRect/>
            </a:stretch>
          </p:blipFill>
          <p:spPr>
            <a:xfrm>
              <a:off x="3822338" y="3360423"/>
              <a:ext cx="578307" cy="578307"/>
            </a:xfrm>
            <a:prstGeom prst="rect">
              <a:avLst/>
            </a:prstGeom>
          </p:spPr>
        </p:pic>
        <p:sp>
          <p:nvSpPr>
            <p:cNvPr id="126" name="TextBox 125"/>
            <p:cNvSpPr txBox="1"/>
            <p:nvPr/>
          </p:nvSpPr>
          <p:spPr>
            <a:xfrm>
              <a:off x="3732262" y="2249178"/>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4074170" y="2889492"/>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a:stretch>
              <a:fillRect/>
            </a:stretch>
          </p:blipFill>
          <p:spPr>
            <a:xfrm>
              <a:off x="3821691" y="1647244"/>
              <a:ext cx="579600" cy="579600"/>
            </a:xfrm>
            <a:prstGeom prst="rect">
              <a:avLst/>
            </a:prstGeom>
          </p:spPr>
        </p:pic>
        <p:sp>
          <p:nvSpPr>
            <p:cNvPr id="95" name="TextBox 94"/>
            <p:cNvSpPr txBox="1"/>
            <p:nvPr/>
          </p:nvSpPr>
          <p:spPr>
            <a:xfrm>
              <a:off x="3757926" y="5939508"/>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100" name="Picture 99"/>
            <p:cNvPicPr>
              <a:picLocks noChangeAspect="1"/>
            </p:cNvPicPr>
            <p:nvPr/>
          </p:nvPicPr>
          <p:blipFill>
            <a:blip r:embed="rId6"/>
            <a:stretch>
              <a:fillRect/>
            </a:stretch>
          </p:blipFill>
          <p:spPr>
            <a:xfrm>
              <a:off x="3842435" y="5239663"/>
              <a:ext cx="579600" cy="579600"/>
            </a:xfrm>
            <a:prstGeom prst="rect">
              <a:avLst/>
            </a:prstGeom>
          </p:spPr>
        </p:pic>
        <p:cxnSp>
          <p:nvCxnSpPr>
            <p:cNvPr id="102" name="Straight Connector 101"/>
            <p:cNvCxnSpPr/>
            <p:nvPr/>
          </p:nvCxnSpPr>
          <p:spPr>
            <a:xfrm flipH="1">
              <a:off x="4098489" y="4607568"/>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00723" y="1680021"/>
            <a:ext cx="758118" cy="4753929"/>
            <a:chOff x="4557705" y="1647244"/>
            <a:chExt cx="758118" cy="4753929"/>
          </a:xfrm>
        </p:grpSpPr>
        <p:sp>
          <p:nvSpPr>
            <p:cNvPr id="96" name="TextBox 95"/>
            <p:cNvSpPr txBox="1"/>
            <p:nvPr/>
          </p:nvSpPr>
          <p:spPr>
            <a:xfrm>
              <a:off x="4583369" y="5939508"/>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grpSp>
          <p:nvGrpSpPr>
            <p:cNvPr id="12" name="Group 11"/>
            <p:cNvGrpSpPr/>
            <p:nvPr/>
          </p:nvGrpSpPr>
          <p:grpSpPr>
            <a:xfrm>
              <a:off x="4557705" y="1647244"/>
              <a:ext cx="732454" cy="4172019"/>
              <a:chOff x="4557705" y="1647244"/>
              <a:chExt cx="732454" cy="4172019"/>
            </a:xfrm>
          </p:grpSpPr>
          <p:sp>
            <p:nvSpPr>
              <p:cNvPr id="77" name="TextBox 76"/>
              <p:cNvSpPr txBox="1"/>
              <p:nvPr/>
            </p:nvSpPr>
            <p:spPr>
              <a:xfrm>
                <a:off x="4557705" y="399201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pic>
            <p:nvPicPr>
              <p:cNvPr id="79" name="Picture 78"/>
              <p:cNvPicPr>
                <a:picLocks noChangeAspect="1"/>
              </p:cNvPicPr>
              <p:nvPr/>
            </p:nvPicPr>
            <p:blipFill>
              <a:blip r:embed="rId4"/>
              <a:stretch>
                <a:fillRect/>
              </a:stretch>
            </p:blipFill>
            <p:spPr>
              <a:xfrm>
                <a:off x="4615644" y="3360423"/>
                <a:ext cx="578307" cy="578307"/>
              </a:xfrm>
              <a:prstGeom prst="rect">
                <a:avLst/>
              </a:prstGeom>
            </p:spPr>
          </p:pic>
          <p:sp>
            <p:nvSpPr>
              <p:cNvPr id="128" name="TextBox 127"/>
              <p:cNvSpPr txBox="1"/>
              <p:nvPr/>
            </p:nvSpPr>
            <p:spPr>
              <a:xfrm>
                <a:off x="4557705" y="2249178"/>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cxnSp>
            <p:nvCxnSpPr>
              <p:cNvPr id="141" name="Straight Connector 140"/>
              <p:cNvCxnSpPr/>
              <p:nvPr/>
            </p:nvCxnSpPr>
            <p:spPr>
              <a:xfrm>
                <a:off x="4890883" y="2889492"/>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5"/>
              <a:stretch>
                <a:fillRect/>
              </a:stretch>
            </p:blipFill>
            <p:spPr>
              <a:xfrm>
                <a:off x="4614997" y="1647244"/>
                <a:ext cx="579600" cy="579600"/>
              </a:xfrm>
              <a:prstGeom prst="rect">
                <a:avLst/>
              </a:prstGeom>
            </p:spPr>
          </p:pic>
          <p:pic>
            <p:nvPicPr>
              <p:cNvPr id="101" name="Picture 100"/>
              <p:cNvPicPr>
                <a:picLocks noChangeAspect="1"/>
              </p:cNvPicPr>
              <p:nvPr/>
            </p:nvPicPr>
            <p:blipFill>
              <a:blip r:embed="rId6"/>
              <a:stretch>
                <a:fillRect/>
              </a:stretch>
            </p:blipFill>
            <p:spPr>
              <a:xfrm>
                <a:off x="4657132" y="5239663"/>
                <a:ext cx="579600" cy="579600"/>
              </a:xfrm>
              <a:prstGeom prst="rect">
                <a:avLst/>
              </a:prstGeom>
            </p:spPr>
          </p:pic>
          <p:cxnSp>
            <p:nvCxnSpPr>
              <p:cNvPr id="103" name="Straight Connector 102"/>
              <p:cNvCxnSpPr/>
              <p:nvPr/>
            </p:nvCxnSpPr>
            <p:spPr>
              <a:xfrm flipH="1">
                <a:off x="4917329" y="4607568"/>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sp>
        <p:nvSpPr>
          <p:cNvPr id="152" name="TextBox 151"/>
          <p:cNvSpPr txBox="1"/>
          <p:nvPr/>
        </p:nvSpPr>
        <p:spPr>
          <a:xfrm>
            <a:off x="2813623" y="4265909"/>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OCI Punch-in</a:t>
            </a:r>
          </a:p>
        </p:txBody>
      </p:sp>
      <p:cxnSp>
        <p:nvCxnSpPr>
          <p:cNvPr id="157" name="Straight Connector 156"/>
          <p:cNvCxnSpPr/>
          <p:nvPr/>
        </p:nvCxnSpPr>
        <p:spPr>
          <a:xfrm flipH="1" flipV="1">
            <a:off x="3142209" y="4631956"/>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2596931" y="3163737"/>
            <a:ext cx="1042485" cy="1208290"/>
            <a:chOff x="2596931" y="3163737"/>
            <a:chExt cx="1042485" cy="1208290"/>
          </a:xfrm>
        </p:grpSpPr>
        <p:pic>
          <p:nvPicPr>
            <p:cNvPr id="21" name="Picture 20"/>
            <p:cNvPicPr>
              <a:picLocks noChangeAspect="1"/>
            </p:cNvPicPr>
            <p:nvPr/>
          </p:nvPicPr>
          <p:blipFill>
            <a:blip r:embed="rId8"/>
            <a:stretch>
              <a:fillRect/>
            </a:stretch>
          </p:blipFill>
          <p:spPr>
            <a:xfrm>
              <a:off x="2596931" y="3329542"/>
              <a:ext cx="1042485" cy="1042485"/>
            </a:xfrm>
            <a:prstGeom prst="rect">
              <a:avLst/>
            </a:prstGeom>
          </p:spPr>
        </p:pic>
        <p:sp>
          <p:nvSpPr>
            <p:cNvPr id="164" name="TextBox 163"/>
            <p:cNvSpPr txBox="1"/>
            <p:nvPr/>
          </p:nvSpPr>
          <p:spPr>
            <a:xfrm>
              <a:off x="2733433" y="3163737"/>
              <a:ext cx="780062"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Catalogue Environment</a:t>
              </a:r>
            </a:p>
          </p:txBody>
        </p:sp>
      </p:grpSp>
      <p:grpSp>
        <p:nvGrpSpPr>
          <p:cNvPr id="31" name="Group 30"/>
          <p:cNvGrpSpPr/>
          <p:nvPr/>
        </p:nvGrpSpPr>
        <p:grpSpPr>
          <a:xfrm>
            <a:off x="2718326" y="5264051"/>
            <a:ext cx="731475" cy="999871"/>
            <a:chOff x="2718326" y="5264051"/>
            <a:chExt cx="731475" cy="999871"/>
          </a:xfrm>
        </p:grpSpPr>
        <p:sp>
          <p:nvSpPr>
            <p:cNvPr id="158" name="TextBox 157"/>
            <p:cNvSpPr txBox="1"/>
            <p:nvPr/>
          </p:nvSpPr>
          <p:spPr>
            <a:xfrm>
              <a:off x="2815072" y="5956145"/>
              <a:ext cx="634729"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Requisition</a:t>
              </a:r>
            </a:p>
          </p:txBody>
        </p:sp>
        <p:pic>
          <p:nvPicPr>
            <p:cNvPr id="163" name="Picture 162"/>
            <p:cNvPicPr>
              <a:picLocks noChangeAspect="1"/>
            </p:cNvPicPr>
            <p:nvPr/>
          </p:nvPicPr>
          <p:blipFill>
            <a:blip r:embed="rId6"/>
            <a:stretch>
              <a:fillRect/>
            </a:stretch>
          </p:blipFill>
          <p:spPr>
            <a:xfrm>
              <a:off x="2863099" y="5264051"/>
              <a:ext cx="579600" cy="579600"/>
            </a:xfrm>
            <a:prstGeom prst="rect">
              <a:avLst/>
            </a:prstGeom>
          </p:spPr>
        </p:pic>
        <p:pic>
          <p:nvPicPr>
            <p:cNvPr id="25" name="Picture 24"/>
            <p:cNvPicPr>
              <a:picLocks noChangeAspect="1"/>
            </p:cNvPicPr>
            <p:nvPr/>
          </p:nvPicPr>
          <p:blipFill>
            <a:blip r:embed="rId9"/>
            <a:stretch>
              <a:fillRect/>
            </a:stretch>
          </p:blipFill>
          <p:spPr>
            <a:xfrm>
              <a:off x="2718326" y="5664285"/>
              <a:ext cx="322571" cy="322571"/>
            </a:xfrm>
            <a:prstGeom prst="rect">
              <a:avLst/>
            </a:prstGeom>
          </p:spPr>
        </p:pic>
      </p:grpSp>
      <p:grpSp>
        <p:nvGrpSpPr>
          <p:cNvPr id="8" name="Group 7">
            <a:extLst>
              <a:ext uri="{FF2B5EF4-FFF2-40B4-BE49-F238E27FC236}">
                <a16:creationId xmlns:a16="http://schemas.microsoft.com/office/drawing/2014/main" id="{B6E516B3-F3A3-40EB-A5D3-DB70382342E2}"/>
              </a:ext>
            </a:extLst>
          </p:cNvPr>
          <p:cNvGrpSpPr/>
          <p:nvPr/>
        </p:nvGrpSpPr>
        <p:grpSpPr>
          <a:xfrm>
            <a:off x="8292849" y="5101689"/>
            <a:ext cx="1571591" cy="1286624"/>
            <a:chOff x="8292849" y="5101689"/>
            <a:chExt cx="1571591" cy="1286624"/>
          </a:xfrm>
        </p:grpSpPr>
        <p:sp>
          <p:nvSpPr>
            <p:cNvPr id="174" name="Rectangle: Rounded Corners 173"/>
            <p:cNvSpPr/>
            <p:nvPr/>
          </p:nvSpPr>
          <p:spPr bwMode="gray">
            <a:xfrm>
              <a:off x="8292849" y="5101689"/>
              <a:ext cx="1571591" cy="1101429"/>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5" name="TextBox 174"/>
            <p:cNvSpPr txBox="1"/>
            <p:nvPr/>
          </p:nvSpPr>
          <p:spPr>
            <a:xfrm>
              <a:off x="8618446" y="6234425"/>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grpSp>
      <p:grpSp>
        <p:nvGrpSpPr>
          <p:cNvPr id="4" name="Group 3">
            <a:extLst>
              <a:ext uri="{FF2B5EF4-FFF2-40B4-BE49-F238E27FC236}">
                <a16:creationId xmlns:a16="http://schemas.microsoft.com/office/drawing/2014/main" id="{2FEEEB20-F2F5-4000-B2A0-371315CDC0C0}"/>
              </a:ext>
            </a:extLst>
          </p:cNvPr>
          <p:cNvGrpSpPr/>
          <p:nvPr/>
        </p:nvGrpSpPr>
        <p:grpSpPr>
          <a:xfrm>
            <a:off x="9004669" y="1680021"/>
            <a:ext cx="732454" cy="1063599"/>
            <a:chOff x="9004669" y="1680021"/>
            <a:chExt cx="732454" cy="1063599"/>
          </a:xfrm>
        </p:grpSpPr>
        <p:pic>
          <p:nvPicPr>
            <p:cNvPr id="195" name="Picture 194"/>
            <p:cNvPicPr>
              <a:picLocks noChangeAspect="1"/>
            </p:cNvPicPr>
            <p:nvPr/>
          </p:nvPicPr>
          <p:blipFill>
            <a:blip r:embed="rId5"/>
            <a:stretch>
              <a:fillRect/>
            </a:stretch>
          </p:blipFill>
          <p:spPr>
            <a:xfrm>
              <a:off x="9094737" y="1680021"/>
              <a:ext cx="579600" cy="579600"/>
            </a:xfrm>
            <a:prstGeom prst="rect">
              <a:avLst/>
            </a:prstGeom>
          </p:spPr>
        </p:pic>
        <p:sp>
          <p:nvSpPr>
            <p:cNvPr id="196" name="TextBox 195"/>
            <p:cNvSpPr txBox="1"/>
            <p:nvPr/>
          </p:nvSpPr>
          <p:spPr>
            <a:xfrm>
              <a:off x="9004669" y="22819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grpSp>
      <p:cxnSp>
        <p:nvCxnSpPr>
          <p:cNvPr id="197" name="Straight Connector 196"/>
          <p:cNvCxnSpPr/>
          <p:nvPr/>
        </p:nvCxnSpPr>
        <p:spPr>
          <a:xfrm flipV="1">
            <a:off x="9392507" y="29222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3A4E4C5-7C64-4ADD-ADEB-8AF2BBF7709F}"/>
              </a:ext>
            </a:extLst>
          </p:cNvPr>
          <p:cNvGrpSpPr/>
          <p:nvPr/>
        </p:nvGrpSpPr>
        <p:grpSpPr>
          <a:xfrm>
            <a:off x="9069581" y="5272440"/>
            <a:ext cx="753826" cy="853746"/>
            <a:chOff x="9069581" y="5272440"/>
            <a:chExt cx="753826" cy="853746"/>
          </a:xfrm>
        </p:grpSpPr>
        <p:sp>
          <p:nvSpPr>
            <p:cNvPr id="83" name="TextBox 82"/>
            <p:cNvSpPr txBox="1"/>
            <p:nvPr/>
          </p:nvSpPr>
          <p:spPr>
            <a:xfrm>
              <a:off x="9069581" y="5818409"/>
              <a:ext cx="75382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a:t>
              </a:r>
            </a:p>
          </p:txBody>
        </p:sp>
        <p:pic>
          <p:nvPicPr>
            <p:cNvPr id="105" name="Picture 104"/>
            <p:cNvPicPr>
              <a:picLocks noChangeAspect="1"/>
            </p:cNvPicPr>
            <p:nvPr/>
          </p:nvPicPr>
          <p:blipFill>
            <a:blip r:embed="rId6"/>
            <a:stretch>
              <a:fillRect/>
            </a:stretch>
          </p:blipFill>
          <p:spPr>
            <a:xfrm>
              <a:off x="9159082" y="5272440"/>
              <a:ext cx="579600" cy="579600"/>
            </a:xfrm>
            <a:prstGeom prst="rect">
              <a:avLst/>
            </a:prstGeom>
          </p:spPr>
        </p:pic>
      </p:grpSp>
      <p:grpSp>
        <p:nvGrpSpPr>
          <p:cNvPr id="19" name="Group 18">
            <a:extLst>
              <a:ext uri="{FF2B5EF4-FFF2-40B4-BE49-F238E27FC236}">
                <a16:creationId xmlns:a16="http://schemas.microsoft.com/office/drawing/2014/main" id="{18F8884B-356A-42AA-A46A-2AFC7A24E102}"/>
              </a:ext>
            </a:extLst>
          </p:cNvPr>
          <p:cNvGrpSpPr/>
          <p:nvPr/>
        </p:nvGrpSpPr>
        <p:grpSpPr>
          <a:xfrm>
            <a:off x="8342542" y="1680021"/>
            <a:ext cx="775823" cy="4301783"/>
            <a:chOff x="8342542" y="1680021"/>
            <a:chExt cx="775823" cy="4301783"/>
          </a:xfrm>
        </p:grpSpPr>
        <p:grpSp>
          <p:nvGrpSpPr>
            <p:cNvPr id="3" name="Group 2">
              <a:extLst>
                <a:ext uri="{FF2B5EF4-FFF2-40B4-BE49-F238E27FC236}">
                  <a16:creationId xmlns:a16="http://schemas.microsoft.com/office/drawing/2014/main" id="{6116C594-7CF6-4F06-B2A8-8C272BA7EF26}"/>
                </a:ext>
              </a:extLst>
            </p:cNvPr>
            <p:cNvGrpSpPr/>
            <p:nvPr/>
          </p:nvGrpSpPr>
          <p:grpSpPr>
            <a:xfrm>
              <a:off x="8385911" y="1680021"/>
              <a:ext cx="732454" cy="755822"/>
              <a:chOff x="8385911" y="1680021"/>
              <a:chExt cx="732454" cy="755822"/>
            </a:xfrm>
          </p:grpSpPr>
          <p:sp>
            <p:nvSpPr>
              <p:cNvPr id="130" name="TextBox 129"/>
              <p:cNvSpPr txBox="1"/>
              <p:nvPr/>
            </p:nvSpPr>
            <p:spPr>
              <a:xfrm>
                <a:off x="8385911" y="2281955"/>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E-Invoice</a:t>
                </a:r>
              </a:p>
            </p:txBody>
          </p:sp>
          <p:pic>
            <p:nvPicPr>
              <p:cNvPr id="148" name="Picture 147"/>
              <p:cNvPicPr>
                <a:picLocks noChangeAspect="1"/>
              </p:cNvPicPr>
              <p:nvPr/>
            </p:nvPicPr>
            <p:blipFill>
              <a:blip r:embed="rId5"/>
              <a:stretch>
                <a:fillRect/>
              </a:stretch>
            </p:blipFill>
            <p:spPr>
              <a:xfrm>
                <a:off x="8437828" y="1680021"/>
                <a:ext cx="579600" cy="579600"/>
              </a:xfrm>
              <a:prstGeom prst="rect">
                <a:avLst/>
              </a:prstGeom>
            </p:spPr>
          </p:pic>
        </p:grpSp>
        <p:cxnSp>
          <p:nvCxnSpPr>
            <p:cNvPr id="121" name="Straight Connector 120"/>
            <p:cNvCxnSpPr/>
            <p:nvPr/>
          </p:nvCxnSpPr>
          <p:spPr>
            <a:xfrm>
              <a:off x="8740597" y="2905714"/>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0197AFD-C888-4F15-94F4-EE3BAFD78FEA}"/>
                </a:ext>
              </a:extLst>
            </p:cNvPr>
            <p:cNvGrpSpPr/>
            <p:nvPr/>
          </p:nvGrpSpPr>
          <p:grpSpPr>
            <a:xfrm>
              <a:off x="8342542" y="5272440"/>
              <a:ext cx="732454" cy="709364"/>
              <a:chOff x="8342542" y="5272440"/>
              <a:chExt cx="732454" cy="709364"/>
            </a:xfrm>
          </p:grpSpPr>
          <p:sp>
            <p:nvSpPr>
              <p:cNvPr id="80" name="TextBox 79"/>
              <p:cNvSpPr txBox="1"/>
              <p:nvPr/>
            </p:nvSpPr>
            <p:spPr>
              <a:xfrm>
                <a:off x="8342542" y="5827916"/>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104" name="Picture 103"/>
              <p:cNvPicPr>
                <a:picLocks noChangeAspect="1"/>
              </p:cNvPicPr>
              <p:nvPr/>
            </p:nvPicPr>
            <p:blipFill>
              <a:blip r:embed="rId6"/>
              <a:stretch>
                <a:fillRect/>
              </a:stretch>
            </p:blipFill>
            <p:spPr>
              <a:xfrm>
                <a:off x="8437828" y="5272440"/>
                <a:ext cx="579600" cy="579600"/>
              </a:xfrm>
              <a:prstGeom prst="rect">
                <a:avLst/>
              </a:prstGeom>
            </p:spPr>
          </p:pic>
        </p:grpSp>
        <p:cxnSp>
          <p:nvCxnSpPr>
            <p:cNvPr id="109" name="Straight Connector 108"/>
            <p:cNvCxnSpPr/>
            <p:nvPr/>
          </p:nvCxnSpPr>
          <p:spPr>
            <a:xfrm>
              <a:off x="8729717" y="4640345"/>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B52BA0A-6A08-4772-9ADC-722BFE22D28C}"/>
                </a:ext>
              </a:extLst>
            </p:cNvPr>
            <p:cNvGrpSpPr/>
            <p:nvPr/>
          </p:nvGrpSpPr>
          <p:grpSpPr>
            <a:xfrm>
              <a:off x="8385911" y="3393200"/>
              <a:ext cx="732454" cy="785480"/>
              <a:chOff x="8385911" y="3393200"/>
              <a:chExt cx="732454" cy="785480"/>
            </a:xfrm>
          </p:grpSpPr>
          <p:pic>
            <p:nvPicPr>
              <p:cNvPr id="93" name="Picture 92"/>
              <p:cNvPicPr>
                <a:picLocks noChangeAspect="1"/>
              </p:cNvPicPr>
              <p:nvPr/>
            </p:nvPicPr>
            <p:blipFill>
              <a:blip r:embed="rId4"/>
              <a:stretch>
                <a:fillRect/>
              </a:stretch>
            </p:blipFill>
            <p:spPr>
              <a:xfrm>
                <a:off x="8438475" y="3393200"/>
                <a:ext cx="578307" cy="578307"/>
              </a:xfrm>
              <a:prstGeom prst="rect">
                <a:avLst/>
              </a:prstGeom>
            </p:spPr>
          </p:pic>
          <p:sp>
            <p:nvSpPr>
              <p:cNvPr id="110" name="TextBox 109"/>
              <p:cNvSpPr txBox="1"/>
              <p:nvPr/>
            </p:nvSpPr>
            <p:spPr>
              <a:xfrm>
                <a:off x="8385911" y="40247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E-Invoice</a:t>
                </a:r>
              </a:p>
            </p:txBody>
          </p:sp>
        </p:grpSp>
      </p:grpSp>
      <p:grpSp>
        <p:nvGrpSpPr>
          <p:cNvPr id="6" name="Group 5">
            <a:extLst>
              <a:ext uri="{FF2B5EF4-FFF2-40B4-BE49-F238E27FC236}">
                <a16:creationId xmlns:a16="http://schemas.microsoft.com/office/drawing/2014/main" id="{47F9DBDF-6F98-4A3F-A712-2D61D1171F85}"/>
              </a:ext>
            </a:extLst>
          </p:cNvPr>
          <p:cNvGrpSpPr/>
          <p:nvPr/>
        </p:nvGrpSpPr>
        <p:grpSpPr>
          <a:xfrm>
            <a:off x="9034186" y="3393200"/>
            <a:ext cx="753826" cy="939369"/>
            <a:chOff x="9034186" y="3393200"/>
            <a:chExt cx="753826" cy="939369"/>
          </a:xfrm>
        </p:grpSpPr>
        <p:pic>
          <p:nvPicPr>
            <p:cNvPr id="111" name="Picture 110"/>
            <p:cNvPicPr>
              <a:picLocks noChangeAspect="1"/>
            </p:cNvPicPr>
            <p:nvPr/>
          </p:nvPicPr>
          <p:blipFill>
            <a:blip r:embed="rId4"/>
            <a:stretch>
              <a:fillRect/>
            </a:stretch>
          </p:blipFill>
          <p:spPr>
            <a:xfrm>
              <a:off x="9132253" y="3393200"/>
              <a:ext cx="578307" cy="578307"/>
            </a:xfrm>
            <a:prstGeom prst="rect">
              <a:avLst/>
            </a:prstGeom>
          </p:spPr>
        </p:pic>
        <p:sp>
          <p:nvSpPr>
            <p:cNvPr id="123" name="TextBox 122"/>
            <p:cNvSpPr txBox="1"/>
            <p:nvPr/>
          </p:nvSpPr>
          <p:spPr>
            <a:xfrm>
              <a:off x="9034186" y="4024792"/>
              <a:ext cx="75382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a:t>
              </a:r>
            </a:p>
          </p:txBody>
        </p:sp>
      </p:grpSp>
      <p:cxnSp>
        <p:nvCxnSpPr>
          <p:cNvPr id="125" name="Straight Connector 124"/>
          <p:cNvCxnSpPr/>
          <p:nvPr/>
        </p:nvCxnSpPr>
        <p:spPr>
          <a:xfrm flipV="1">
            <a:off x="9411099" y="4608307"/>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8" name="Picture 167"/>
          <p:cNvPicPr>
            <a:picLocks noChangeAspect="1"/>
          </p:cNvPicPr>
          <p:nvPr/>
        </p:nvPicPr>
        <p:blipFill>
          <a:blip r:embed="rId10"/>
          <a:stretch>
            <a:fillRect/>
          </a:stretch>
        </p:blipFill>
        <p:spPr>
          <a:xfrm>
            <a:off x="8907284" y="5100611"/>
            <a:ext cx="408810" cy="408810"/>
          </a:xfrm>
          <a:prstGeom prst="rect">
            <a:avLst/>
          </a:prstGeom>
        </p:spPr>
      </p:pic>
      <p:grpSp>
        <p:nvGrpSpPr>
          <p:cNvPr id="29" name="Group 28"/>
          <p:cNvGrpSpPr/>
          <p:nvPr/>
        </p:nvGrpSpPr>
        <p:grpSpPr>
          <a:xfrm>
            <a:off x="3587963" y="5182564"/>
            <a:ext cx="880383" cy="923380"/>
            <a:chOff x="3587963" y="5182564"/>
            <a:chExt cx="880383" cy="923380"/>
          </a:xfrm>
        </p:grpSpPr>
        <p:pic>
          <p:nvPicPr>
            <p:cNvPr id="27" name="Picture 26"/>
            <p:cNvPicPr>
              <a:picLocks noChangeAspect="1"/>
            </p:cNvPicPr>
            <p:nvPr/>
          </p:nvPicPr>
          <p:blipFill>
            <a:blip r:embed="rId10"/>
            <a:stretch>
              <a:fillRect/>
            </a:stretch>
          </p:blipFill>
          <p:spPr>
            <a:xfrm>
              <a:off x="3606537" y="5182564"/>
              <a:ext cx="861809" cy="861809"/>
            </a:xfrm>
            <a:prstGeom prst="rect">
              <a:avLst/>
            </a:prstGeom>
          </p:spPr>
        </p:pic>
        <p:sp>
          <p:nvSpPr>
            <p:cNvPr id="169" name="TextBox 168"/>
            <p:cNvSpPr txBox="1"/>
            <p:nvPr/>
          </p:nvSpPr>
          <p:spPr>
            <a:xfrm>
              <a:off x="3587963" y="5952056"/>
              <a:ext cx="634729"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sp>
        <p:nvSpPr>
          <p:cNvPr id="107" name="Rectangle 106">
            <a:hlinkClick r:id="rId11"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2751774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wipe(down)">
                                      <p:cBhvr>
                                        <p:cTn id="12" dur="5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500"/>
                                        <p:tgtEl>
                                          <p:spTgt spid="1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25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arn(inVertical)">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par>
                                <p:cTn id="68" presetID="22" presetClass="entr" presetSubtype="4" fill="hold" nodeType="withEffect">
                                  <p:stCondLst>
                                    <p:cond delay="0"/>
                                  </p:stCondLst>
                                  <p:childTnLst>
                                    <p:set>
                                      <p:cBhvr>
                                        <p:cTn id="69" dur="1" fill="hold">
                                          <p:stCondLst>
                                            <p:cond delay="0"/>
                                          </p:stCondLst>
                                        </p:cTn>
                                        <p:tgtEl>
                                          <p:spTgt spid="125"/>
                                        </p:tgtEl>
                                        <p:attrNameLst>
                                          <p:attrName>style.visibility</p:attrName>
                                        </p:attrNameLst>
                                      </p:cBhvr>
                                      <p:to>
                                        <p:strVal val="visible"/>
                                      </p:to>
                                    </p:set>
                                    <p:animEffect transition="in" filter="wipe(down)">
                                      <p:cBhvr>
                                        <p:cTn id="70" dur="500"/>
                                        <p:tgtEl>
                                          <p:spTgt spid="125"/>
                                        </p:tgtEl>
                                      </p:cBhvr>
                                    </p:animEffect>
                                  </p:childTnLst>
                                </p:cTn>
                              </p:par>
                              <p:par>
                                <p:cTn id="71" presetID="22" presetClass="entr" presetSubtype="4" fill="hold"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down)">
                                      <p:cBhvr>
                                        <p:cTn id="73" dur="500"/>
                                        <p:tgtEl>
                                          <p:spTgt spid="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97"/>
                                        </p:tgtEl>
                                        <p:attrNameLst>
                                          <p:attrName>style.visibility</p:attrName>
                                        </p:attrNameLst>
                                      </p:cBhvr>
                                      <p:to>
                                        <p:strVal val="visible"/>
                                      </p:to>
                                    </p:set>
                                    <p:animEffect transition="in" filter="wipe(down)">
                                      <p:cBhvr>
                                        <p:cTn id="78" dur="500"/>
                                        <p:tgtEl>
                                          <p:spTgt spid="197"/>
                                        </p:tgtEl>
                                      </p:cBhvr>
                                    </p:animEffect>
                                  </p:childTnLst>
                                </p:cTn>
                              </p:par>
                              <p:par>
                                <p:cTn id="79" presetID="22" presetClass="entr" presetSubtype="4" fill="hold" nodeType="with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wipe(down)">
                                      <p:cBhvr>
                                        <p:cTn id="81" dur="500"/>
                                        <p:tgtEl>
                                          <p:spTgt spid="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8"/>
                                        </p:tgtEl>
                                        <p:attrNameLst>
                                          <p:attrName>style.visibility</p:attrName>
                                        </p:attrNameLst>
                                      </p:cBhvr>
                                      <p:to>
                                        <p:strVal val="visible"/>
                                      </p:to>
                                    </p:set>
                                    <p:animEffect transition="in" filter="fade">
                                      <p:cBhvr>
                                        <p:cTn id="86" dur="500"/>
                                        <p:tgtEl>
                                          <p:spTgt spid="16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down)">
                                      <p:cBhvr>
                                        <p:cTn id="9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BD75443-6B8E-4BBD-9535-8567DFD77811}"/>
              </a:ext>
            </a:extLst>
          </p:cNvPr>
          <p:cNvSpPr>
            <a:spLocks noGrp="1"/>
          </p:cNvSpPr>
          <p:nvPr>
            <p:ph type="body" sz="quarter" idx="10"/>
          </p:nvPr>
        </p:nvSpPr>
        <p:spPr/>
        <p:txBody>
          <a:bodyPr/>
          <a:lstStyle/>
          <a:p>
            <a:r>
              <a:rPr lang="en-GB" dirty="0"/>
              <a:t>This deck does not include SCC integration. SCC flows are maintained by the SCC team and will not be duplicated here.</a:t>
            </a:r>
          </a:p>
          <a:p>
            <a:r>
              <a:rPr lang="en-GB" dirty="0"/>
              <a:t>Apart from the white slides provided (end of deck), no additional white versions are available</a:t>
            </a:r>
          </a:p>
          <a:p>
            <a:r>
              <a:rPr lang="en-GB" dirty="0"/>
              <a:t>The network is implied between apps and suppliers </a:t>
            </a:r>
          </a:p>
          <a:p>
            <a:r>
              <a:rPr lang="en-GB" dirty="0"/>
              <a:t>In order to simplify the integration messaging, I do not call out interfaces which use a different method other than </a:t>
            </a:r>
            <a:r>
              <a:rPr lang="en-GB" dirty="0" err="1"/>
              <a:t>IDoc</a:t>
            </a:r>
            <a:r>
              <a:rPr lang="en-GB" dirty="0"/>
              <a:t> / SOAP. (GB on S4 is the exception)</a:t>
            </a:r>
          </a:p>
          <a:p>
            <a:r>
              <a:rPr lang="en-GB" u="sng" dirty="0"/>
              <a:t>SLP: Do not position SLP integration for non-SAP systems</a:t>
            </a:r>
          </a:p>
          <a:p>
            <a:r>
              <a:rPr lang="en-GB" dirty="0"/>
              <a:t>Until we have standard content for non-SAP systems, I propose we position SAP CPI as the integration layer</a:t>
            </a:r>
          </a:p>
          <a:p>
            <a:endParaRPr lang="en-GB" dirty="0"/>
          </a:p>
          <a:p>
            <a:endParaRPr lang="en-GB" dirty="0"/>
          </a:p>
        </p:txBody>
      </p:sp>
      <p:sp>
        <p:nvSpPr>
          <p:cNvPr id="5" name="Title 4">
            <a:extLst>
              <a:ext uri="{FF2B5EF4-FFF2-40B4-BE49-F238E27FC236}">
                <a16:creationId xmlns:a16="http://schemas.microsoft.com/office/drawing/2014/main" id="{8CA0F5C9-DED6-4C7D-A191-199A3F17A54D}"/>
              </a:ext>
            </a:extLst>
          </p:cNvPr>
          <p:cNvSpPr>
            <a:spLocks noGrp="1"/>
          </p:cNvSpPr>
          <p:nvPr>
            <p:ph type="title"/>
          </p:nvPr>
        </p:nvSpPr>
        <p:spPr/>
        <p:txBody>
          <a:bodyPr/>
          <a:lstStyle/>
          <a:p>
            <a:r>
              <a:rPr lang="en-GB" dirty="0"/>
              <a:t>Internal notes</a:t>
            </a:r>
          </a:p>
        </p:txBody>
      </p:sp>
    </p:spTree>
    <p:extLst>
      <p:ext uri="{BB962C8B-B14F-4D97-AF65-F5344CB8AC3E}">
        <p14:creationId xmlns:p14="http://schemas.microsoft.com/office/powerpoint/2010/main" val="2870971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Buying &amp; Invoice Management Data Flow – Low Touch Integration</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116064" y="3252334"/>
            <a:ext cx="788564" cy="834846"/>
            <a:chOff x="4659309" y="3252334"/>
            <a:chExt cx="788564" cy="834846"/>
          </a:xfrm>
        </p:grpSpPr>
        <p:pic>
          <p:nvPicPr>
            <p:cNvPr id="28" name="Picture 27"/>
            <p:cNvPicPr>
              <a:picLocks noChangeAspect="1"/>
            </p:cNvPicPr>
            <p:nvPr/>
          </p:nvPicPr>
          <p:blipFill>
            <a:blip r:embed="rId2"/>
            <a:stretch>
              <a:fillRect/>
            </a:stretch>
          </p:blipFill>
          <p:spPr>
            <a:xfrm>
              <a:off x="4702316" y="3252334"/>
              <a:ext cx="745557" cy="745557"/>
            </a:xfrm>
            <a:prstGeom prst="rect">
              <a:avLst/>
            </a:prstGeom>
          </p:spPr>
        </p:pic>
        <p:sp>
          <p:nvSpPr>
            <p:cNvPr id="97" name="TextBox 96"/>
            <p:cNvSpPr txBox="1"/>
            <p:nvPr/>
          </p:nvSpPr>
          <p:spPr>
            <a:xfrm>
              <a:off x="4659309" y="393329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pic>
        <p:nvPicPr>
          <p:cNvPr id="112" name="Picture 111"/>
          <p:cNvPicPr>
            <a:picLocks noChangeAspect="1"/>
          </p:cNvPicPr>
          <p:nvPr/>
        </p:nvPicPr>
        <p:blipFill>
          <a:blip r:embed="rId3"/>
          <a:stretch>
            <a:fillRect/>
          </a:stretch>
        </p:blipFill>
        <p:spPr>
          <a:xfrm>
            <a:off x="808622" y="4977031"/>
            <a:ext cx="802373" cy="802373"/>
          </a:xfrm>
          <a:prstGeom prst="rect">
            <a:avLst/>
          </a:prstGeom>
        </p:spPr>
      </p:pic>
      <p:sp>
        <p:nvSpPr>
          <p:cNvPr id="113" name="TextBox 112"/>
          <p:cNvSpPr txBox="1"/>
          <p:nvPr/>
        </p:nvSpPr>
        <p:spPr>
          <a:xfrm>
            <a:off x="851453" y="5764700"/>
            <a:ext cx="685191"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4"/>
          <a:stretch>
            <a:fillRect/>
          </a:stretch>
        </p:blipFill>
        <p:spPr>
          <a:xfrm>
            <a:off x="849951" y="1844697"/>
            <a:ext cx="828753" cy="828753"/>
          </a:xfrm>
          <a:prstGeom prst="rect">
            <a:avLst/>
          </a:prstGeom>
        </p:spPr>
      </p:pic>
      <p:sp>
        <p:nvSpPr>
          <p:cNvPr id="120" name="TextBox 119"/>
          <p:cNvSpPr txBox="1"/>
          <p:nvPr/>
        </p:nvSpPr>
        <p:spPr>
          <a:xfrm>
            <a:off x="365429" y="3478409"/>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Invoice Management</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453100" y="1594027"/>
            <a:ext cx="732454" cy="2647042"/>
            <a:chOff x="6918522" y="1594027"/>
            <a:chExt cx="732454" cy="2647042"/>
          </a:xfrm>
        </p:grpSpPr>
        <p:sp>
          <p:nvSpPr>
            <p:cNvPr id="72" name="TextBox 71"/>
            <p:cNvSpPr txBox="1"/>
            <p:nvPr/>
          </p:nvSpPr>
          <p:spPr>
            <a:xfrm>
              <a:off x="6918522"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5"/>
            <a:stretch>
              <a:fillRect/>
            </a:stretch>
          </p:blipFill>
          <p:spPr>
            <a:xfrm>
              <a:off x="7008598" y="3301700"/>
              <a:ext cx="578307" cy="578307"/>
            </a:xfrm>
            <a:prstGeom prst="rect">
              <a:avLst/>
            </a:prstGeom>
          </p:spPr>
        </p:pic>
        <p:sp>
          <p:nvSpPr>
            <p:cNvPr id="126" name="TextBox 125"/>
            <p:cNvSpPr txBox="1"/>
            <p:nvPr/>
          </p:nvSpPr>
          <p:spPr>
            <a:xfrm>
              <a:off x="6918522"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7260430"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6"/>
            <a:stretch>
              <a:fillRect/>
            </a:stretch>
          </p:blipFill>
          <p:spPr>
            <a:xfrm>
              <a:off x="7007951" y="1594027"/>
              <a:ext cx="579600" cy="579600"/>
            </a:xfrm>
            <a:prstGeom prst="rect">
              <a:avLst/>
            </a:prstGeom>
          </p:spPr>
        </p:pic>
      </p:grpSp>
      <p:grpSp>
        <p:nvGrpSpPr>
          <p:cNvPr id="10" name="Group 9"/>
          <p:cNvGrpSpPr/>
          <p:nvPr/>
        </p:nvGrpSpPr>
        <p:grpSpPr>
          <a:xfrm>
            <a:off x="6278543" y="1594027"/>
            <a:ext cx="732454" cy="2800930"/>
            <a:chOff x="7743965" y="1594027"/>
            <a:chExt cx="732454" cy="2800930"/>
          </a:xfrm>
        </p:grpSpPr>
        <p:sp>
          <p:nvSpPr>
            <p:cNvPr id="77" name="TextBox 76"/>
            <p:cNvSpPr txBox="1"/>
            <p:nvPr/>
          </p:nvSpPr>
          <p:spPr>
            <a:xfrm>
              <a:off x="7743965" y="3933292"/>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pic>
          <p:nvPicPr>
            <p:cNvPr id="79" name="Picture 78"/>
            <p:cNvPicPr>
              <a:picLocks noChangeAspect="1"/>
            </p:cNvPicPr>
            <p:nvPr/>
          </p:nvPicPr>
          <p:blipFill>
            <a:blip r:embed="rId5"/>
            <a:stretch>
              <a:fillRect/>
            </a:stretch>
          </p:blipFill>
          <p:spPr>
            <a:xfrm>
              <a:off x="7801904" y="3301700"/>
              <a:ext cx="578307" cy="578307"/>
            </a:xfrm>
            <a:prstGeom prst="rect">
              <a:avLst/>
            </a:prstGeom>
          </p:spPr>
        </p:pic>
        <p:sp>
          <p:nvSpPr>
            <p:cNvPr id="128" name="TextBox 127"/>
            <p:cNvSpPr txBox="1"/>
            <p:nvPr/>
          </p:nvSpPr>
          <p:spPr>
            <a:xfrm>
              <a:off x="7743965" y="21904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cxnSp>
          <p:nvCxnSpPr>
            <p:cNvPr id="141" name="Straight Connector 140"/>
            <p:cNvCxnSpPr/>
            <p:nvPr/>
          </p:nvCxnSpPr>
          <p:spPr>
            <a:xfrm>
              <a:off x="8077143"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6"/>
            <a:stretch>
              <a:fillRect/>
            </a:stretch>
          </p:blipFill>
          <p:spPr>
            <a:xfrm>
              <a:off x="7801257" y="1594027"/>
              <a:ext cx="579600" cy="579600"/>
            </a:xfrm>
            <a:prstGeom prst="rect">
              <a:avLst/>
            </a:prstGeom>
          </p:spPr>
        </p:pic>
      </p:grpSp>
      <p:grpSp>
        <p:nvGrpSpPr>
          <p:cNvPr id="7" name="Group 6"/>
          <p:cNvGrpSpPr/>
          <p:nvPr/>
        </p:nvGrpSpPr>
        <p:grpSpPr>
          <a:xfrm>
            <a:off x="3948221" y="1594027"/>
            <a:ext cx="616936" cy="2647042"/>
            <a:chOff x="5413643" y="1594027"/>
            <a:chExt cx="616936" cy="2647042"/>
          </a:xfrm>
        </p:grpSpPr>
        <p:sp>
          <p:nvSpPr>
            <p:cNvPr id="53" name="TextBox 52"/>
            <p:cNvSpPr txBox="1"/>
            <p:nvPr/>
          </p:nvSpPr>
          <p:spPr>
            <a:xfrm>
              <a:off x="5413643" y="3933292"/>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pic>
          <p:nvPicPr>
            <p:cNvPr id="67" name="Picture 66"/>
            <p:cNvPicPr>
              <a:picLocks noChangeAspect="1"/>
            </p:cNvPicPr>
            <p:nvPr/>
          </p:nvPicPr>
          <p:blipFill>
            <a:blip r:embed="rId5"/>
            <a:stretch>
              <a:fillRect/>
            </a:stretch>
          </p:blipFill>
          <p:spPr>
            <a:xfrm>
              <a:off x="5436537" y="3301700"/>
              <a:ext cx="578307" cy="578307"/>
            </a:xfrm>
            <a:prstGeom prst="rect">
              <a:avLst/>
            </a:prstGeom>
          </p:spPr>
        </p:pic>
        <p:sp>
          <p:nvSpPr>
            <p:cNvPr id="122" name="TextBox 121"/>
            <p:cNvSpPr txBox="1"/>
            <p:nvPr/>
          </p:nvSpPr>
          <p:spPr>
            <a:xfrm>
              <a:off x="5413643" y="2190455"/>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cxnSp>
          <p:nvCxnSpPr>
            <p:cNvPr id="137" name="Straight Connector 136"/>
            <p:cNvCxnSpPr/>
            <p:nvPr/>
          </p:nvCxnSpPr>
          <p:spPr>
            <a:xfrm flipV="1">
              <a:off x="571500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6"/>
            <a:stretch>
              <a:fillRect/>
            </a:stretch>
          </p:blipFill>
          <p:spPr>
            <a:xfrm>
              <a:off x="5435890" y="1594027"/>
              <a:ext cx="579600" cy="579600"/>
            </a:xfrm>
            <a:prstGeom prst="rect">
              <a:avLst/>
            </a:prstGeom>
          </p:spPr>
        </p:pic>
      </p:grpSp>
      <p:grpSp>
        <p:nvGrpSpPr>
          <p:cNvPr id="8" name="Group 7"/>
          <p:cNvGrpSpPr/>
          <p:nvPr/>
        </p:nvGrpSpPr>
        <p:grpSpPr>
          <a:xfrm>
            <a:off x="4743175" y="1594027"/>
            <a:ext cx="616936" cy="2800930"/>
            <a:chOff x="6208597" y="1594027"/>
            <a:chExt cx="616936" cy="2800930"/>
          </a:xfrm>
        </p:grpSpPr>
        <p:sp>
          <p:nvSpPr>
            <p:cNvPr id="70" name="TextBox 69"/>
            <p:cNvSpPr txBox="1"/>
            <p:nvPr/>
          </p:nvSpPr>
          <p:spPr>
            <a:xfrm>
              <a:off x="6208597" y="393329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pic>
          <p:nvPicPr>
            <p:cNvPr id="71" name="Picture 70"/>
            <p:cNvPicPr>
              <a:picLocks noChangeAspect="1"/>
            </p:cNvPicPr>
            <p:nvPr/>
          </p:nvPicPr>
          <p:blipFill>
            <a:blip r:embed="rId5"/>
            <a:stretch>
              <a:fillRect/>
            </a:stretch>
          </p:blipFill>
          <p:spPr>
            <a:xfrm>
              <a:off x="6214645" y="3301700"/>
              <a:ext cx="578307" cy="578307"/>
            </a:xfrm>
            <a:prstGeom prst="rect">
              <a:avLst/>
            </a:prstGeom>
          </p:spPr>
        </p:pic>
        <p:sp>
          <p:nvSpPr>
            <p:cNvPr id="124" name="TextBox 123"/>
            <p:cNvSpPr txBox="1"/>
            <p:nvPr/>
          </p:nvSpPr>
          <p:spPr>
            <a:xfrm>
              <a:off x="6208597" y="219045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 Change / Cancel</a:t>
              </a:r>
            </a:p>
          </p:txBody>
        </p:sp>
        <p:cxnSp>
          <p:nvCxnSpPr>
            <p:cNvPr id="138" name="Straight Connector 137"/>
            <p:cNvCxnSpPr/>
            <p:nvPr/>
          </p:nvCxnSpPr>
          <p:spPr>
            <a:xfrm flipV="1">
              <a:off x="651322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6"/>
            <a:stretch>
              <a:fillRect/>
            </a:stretch>
          </p:blipFill>
          <p:spPr>
            <a:xfrm>
              <a:off x="6213998" y="1594027"/>
              <a:ext cx="579600" cy="579600"/>
            </a:xfrm>
            <a:prstGeom prst="rect">
              <a:avLst/>
            </a:prstGeom>
          </p:spPr>
        </p:pic>
      </p:grpSp>
      <p:cxnSp>
        <p:nvCxnSpPr>
          <p:cNvPr id="171" name="Straight Connector 170"/>
          <p:cNvCxnSpPr/>
          <p:nvPr/>
        </p:nvCxnSpPr>
        <p:spPr>
          <a:xfrm>
            <a:off x="10654927" y="6609636"/>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967894" y="6525530"/>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nvGrpSpPr>
          <p:cNvPr id="11" name="Group 10"/>
          <p:cNvGrpSpPr/>
          <p:nvPr/>
        </p:nvGrpSpPr>
        <p:grpSpPr>
          <a:xfrm>
            <a:off x="6943944" y="1588521"/>
            <a:ext cx="802423" cy="2652548"/>
            <a:chOff x="8409366" y="1588521"/>
            <a:chExt cx="802423" cy="2652548"/>
          </a:xfrm>
        </p:grpSpPr>
        <p:pic>
          <p:nvPicPr>
            <p:cNvPr id="177" name="Picture 176"/>
            <p:cNvPicPr>
              <a:picLocks noChangeAspect="1"/>
            </p:cNvPicPr>
            <p:nvPr/>
          </p:nvPicPr>
          <p:blipFill>
            <a:blip r:embed="rId5"/>
            <a:stretch>
              <a:fillRect/>
            </a:stretch>
          </p:blipFill>
          <p:spPr>
            <a:xfrm>
              <a:off x="8556409" y="3279860"/>
              <a:ext cx="578307" cy="578307"/>
            </a:xfrm>
            <a:prstGeom prst="rect">
              <a:avLst/>
            </a:prstGeom>
          </p:spPr>
        </p:pic>
        <p:sp>
          <p:nvSpPr>
            <p:cNvPr id="178" name="TextBox 177"/>
            <p:cNvSpPr txBox="1"/>
            <p:nvPr/>
          </p:nvSpPr>
          <p:spPr>
            <a:xfrm>
              <a:off x="8479335"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2" name="Straight Connector 181"/>
            <p:cNvCxnSpPr/>
            <p:nvPr/>
          </p:nvCxnSpPr>
          <p:spPr>
            <a:xfrm flipV="1">
              <a:off x="8845562"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6"/>
            <a:stretch>
              <a:fillRect/>
            </a:stretch>
          </p:blipFill>
          <p:spPr>
            <a:xfrm>
              <a:off x="8555762" y="1588521"/>
              <a:ext cx="579600" cy="579600"/>
            </a:xfrm>
            <a:prstGeom prst="rect">
              <a:avLst/>
            </a:prstGeom>
          </p:spPr>
        </p:pic>
        <p:sp>
          <p:nvSpPr>
            <p:cNvPr id="186" name="TextBox 185"/>
            <p:cNvSpPr txBox="1"/>
            <p:nvPr/>
          </p:nvSpPr>
          <p:spPr>
            <a:xfrm>
              <a:off x="8479335" y="22057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pic>
          <p:nvPicPr>
            <p:cNvPr id="189" name="Picture 188"/>
            <p:cNvPicPr>
              <a:picLocks noChangeAspect="1"/>
            </p:cNvPicPr>
            <p:nvPr/>
          </p:nvPicPr>
          <p:blipFill>
            <a:blip r:embed="rId7"/>
            <a:stretch>
              <a:fillRect/>
            </a:stretch>
          </p:blipFill>
          <p:spPr>
            <a:xfrm>
              <a:off x="8409366" y="3189184"/>
              <a:ext cx="309298" cy="309298"/>
            </a:xfrm>
            <a:prstGeom prst="rect">
              <a:avLst/>
            </a:prstGeom>
          </p:spPr>
        </p:pic>
      </p:grpSp>
      <p:grpSp>
        <p:nvGrpSpPr>
          <p:cNvPr id="18" name="Group 17">
            <a:extLst>
              <a:ext uri="{FF2B5EF4-FFF2-40B4-BE49-F238E27FC236}">
                <a16:creationId xmlns:a16="http://schemas.microsoft.com/office/drawing/2014/main" id="{69ED4B32-AE53-410D-8B36-05302EF24C2C}"/>
              </a:ext>
            </a:extLst>
          </p:cNvPr>
          <p:cNvGrpSpPr/>
          <p:nvPr/>
        </p:nvGrpSpPr>
        <p:grpSpPr>
          <a:xfrm>
            <a:off x="8344688" y="3108578"/>
            <a:ext cx="891866" cy="3003040"/>
            <a:chOff x="9965756" y="3108578"/>
            <a:chExt cx="891866" cy="3003040"/>
          </a:xfrm>
        </p:grpSpPr>
        <p:pic>
          <p:nvPicPr>
            <p:cNvPr id="143" name="Picture 142"/>
            <p:cNvPicPr>
              <a:picLocks noChangeAspect="1"/>
            </p:cNvPicPr>
            <p:nvPr/>
          </p:nvPicPr>
          <p:blipFill>
            <a:blip r:embed="rId2"/>
            <a:stretch>
              <a:fillRect/>
            </a:stretch>
          </p:blipFill>
          <p:spPr>
            <a:xfrm>
              <a:off x="9965756" y="3108578"/>
              <a:ext cx="405807" cy="405807"/>
            </a:xfrm>
            <a:prstGeom prst="rect">
              <a:avLst/>
            </a:prstGeom>
          </p:spPr>
        </p:pic>
        <p:grpSp>
          <p:nvGrpSpPr>
            <p:cNvPr id="17" name="Group 16">
              <a:extLst>
                <a:ext uri="{FF2B5EF4-FFF2-40B4-BE49-F238E27FC236}">
                  <a16:creationId xmlns:a16="http://schemas.microsoft.com/office/drawing/2014/main" id="{C46DBFD8-6D2F-43F4-91BF-559474F76BE2}"/>
                </a:ext>
              </a:extLst>
            </p:cNvPr>
            <p:cNvGrpSpPr/>
            <p:nvPr/>
          </p:nvGrpSpPr>
          <p:grpSpPr>
            <a:xfrm>
              <a:off x="10125168" y="3301700"/>
              <a:ext cx="732454" cy="2809918"/>
              <a:chOff x="10125168" y="3301700"/>
              <a:chExt cx="732454" cy="2809918"/>
            </a:xfrm>
          </p:grpSpPr>
          <p:sp>
            <p:nvSpPr>
              <p:cNvPr id="83" name="TextBox 82"/>
              <p:cNvSpPr txBox="1"/>
              <p:nvPr/>
            </p:nvSpPr>
            <p:spPr>
              <a:xfrm>
                <a:off x="10125168"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OK-to-Pay</a:t>
                </a:r>
              </a:p>
            </p:txBody>
          </p:sp>
          <p:pic>
            <p:nvPicPr>
              <p:cNvPr id="98" name="Picture 97"/>
              <p:cNvPicPr>
                <a:picLocks noChangeAspect="1"/>
              </p:cNvPicPr>
              <p:nvPr/>
            </p:nvPicPr>
            <p:blipFill>
              <a:blip r:embed="rId5"/>
              <a:stretch>
                <a:fillRect/>
              </a:stretch>
            </p:blipFill>
            <p:spPr>
              <a:xfrm>
                <a:off x="10211197" y="3301700"/>
                <a:ext cx="578307" cy="578307"/>
              </a:xfrm>
              <a:prstGeom prst="rect">
                <a:avLst/>
              </a:prstGeom>
            </p:spPr>
          </p:pic>
          <p:cxnSp>
            <p:nvCxnSpPr>
              <p:cNvPr id="107" name="Straight Connector 106"/>
              <p:cNvCxnSpPr/>
              <p:nvPr/>
            </p:nvCxnSpPr>
            <p:spPr>
              <a:xfrm flipH="1">
                <a:off x="10487687"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0125168" y="5803841"/>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Request</a:t>
                </a:r>
              </a:p>
            </p:txBody>
          </p:sp>
          <p:pic>
            <p:nvPicPr>
              <p:cNvPr id="152" name="Picture 151"/>
              <p:cNvPicPr>
                <a:picLocks noChangeAspect="1"/>
              </p:cNvPicPr>
              <p:nvPr/>
            </p:nvPicPr>
            <p:blipFill>
              <a:blip r:embed="rId8"/>
              <a:stretch>
                <a:fillRect/>
              </a:stretch>
            </p:blipFill>
            <p:spPr>
              <a:xfrm>
                <a:off x="10210550" y="5192134"/>
                <a:ext cx="579600" cy="579600"/>
              </a:xfrm>
              <a:prstGeom prst="rect">
                <a:avLst/>
              </a:prstGeom>
            </p:spPr>
          </p:pic>
        </p:grpSp>
      </p:grpSp>
      <p:grpSp>
        <p:nvGrpSpPr>
          <p:cNvPr id="15" name="Group 14">
            <a:extLst>
              <a:ext uri="{FF2B5EF4-FFF2-40B4-BE49-F238E27FC236}">
                <a16:creationId xmlns:a16="http://schemas.microsoft.com/office/drawing/2014/main" id="{C51C15A8-EB8C-49A9-AD9F-4D11AFB88448}"/>
              </a:ext>
            </a:extLst>
          </p:cNvPr>
          <p:cNvGrpSpPr/>
          <p:nvPr/>
        </p:nvGrpSpPr>
        <p:grpSpPr>
          <a:xfrm>
            <a:off x="7930171" y="3187820"/>
            <a:ext cx="1284772" cy="1119340"/>
            <a:chOff x="9551239" y="3187820"/>
            <a:chExt cx="1284772" cy="1119340"/>
          </a:xfrm>
        </p:grpSpPr>
        <p:sp>
          <p:nvSpPr>
            <p:cNvPr id="174" name="Rectangle: Rounded Corners 173"/>
            <p:cNvSpPr/>
            <p:nvPr/>
          </p:nvSpPr>
          <p:spPr bwMode="gray">
            <a:xfrm>
              <a:off x="9551239" y="3187820"/>
              <a:ext cx="1284772" cy="934145"/>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5" name="TextBox 174"/>
            <p:cNvSpPr txBox="1"/>
            <p:nvPr/>
          </p:nvSpPr>
          <p:spPr>
            <a:xfrm>
              <a:off x="9752919" y="4153272"/>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grpSp>
      <p:grpSp>
        <p:nvGrpSpPr>
          <p:cNvPr id="14" name="Group 13">
            <a:extLst>
              <a:ext uri="{FF2B5EF4-FFF2-40B4-BE49-F238E27FC236}">
                <a16:creationId xmlns:a16="http://schemas.microsoft.com/office/drawing/2014/main" id="{157F0285-E6DC-4C5F-8C95-7594D25AE396}"/>
              </a:ext>
            </a:extLst>
          </p:cNvPr>
          <p:cNvGrpSpPr/>
          <p:nvPr/>
        </p:nvGrpSpPr>
        <p:grpSpPr>
          <a:xfrm>
            <a:off x="7863731" y="1594027"/>
            <a:ext cx="732454" cy="2493153"/>
            <a:chOff x="9484799" y="1594027"/>
            <a:chExt cx="732454" cy="2493153"/>
          </a:xfrm>
        </p:grpSpPr>
        <p:sp>
          <p:nvSpPr>
            <p:cNvPr id="80" name="TextBox 79"/>
            <p:cNvSpPr txBox="1"/>
            <p:nvPr/>
          </p:nvSpPr>
          <p:spPr>
            <a:xfrm>
              <a:off x="9484799"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82" name="Picture 81"/>
            <p:cNvPicPr>
              <a:picLocks noChangeAspect="1"/>
            </p:cNvPicPr>
            <p:nvPr/>
          </p:nvPicPr>
          <p:blipFill>
            <a:blip r:embed="rId5"/>
            <a:stretch>
              <a:fillRect/>
            </a:stretch>
          </p:blipFill>
          <p:spPr>
            <a:xfrm>
              <a:off x="9550546" y="3301700"/>
              <a:ext cx="578307" cy="578307"/>
            </a:xfrm>
            <a:prstGeom prst="rect">
              <a:avLst/>
            </a:prstGeom>
          </p:spPr>
        </p:pic>
        <p:sp>
          <p:nvSpPr>
            <p:cNvPr id="130" name="TextBox 129"/>
            <p:cNvSpPr txBox="1"/>
            <p:nvPr/>
          </p:nvSpPr>
          <p:spPr>
            <a:xfrm>
              <a:off x="9484799" y="2190455"/>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148" name="Picture 147"/>
            <p:cNvPicPr>
              <a:picLocks noChangeAspect="1"/>
            </p:cNvPicPr>
            <p:nvPr/>
          </p:nvPicPr>
          <p:blipFill>
            <a:blip r:embed="rId6"/>
            <a:stretch>
              <a:fillRect/>
            </a:stretch>
          </p:blipFill>
          <p:spPr>
            <a:xfrm>
              <a:off x="9549899" y="1594027"/>
              <a:ext cx="579600" cy="579600"/>
            </a:xfrm>
            <a:prstGeom prst="rect">
              <a:avLst/>
            </a:prstGeom>
          </p:spPr>
        </p:pic>
        <p:cxnSp>
          <p:nvCxnSpPr>
            <p:cNvPr id="121" name="Straight Connector 120"/>
            <p:cNvCxnSpPr/>
            <p:nvPr/>
          </p:nvCxnSpPr>
          <p:spPr>
            <a:xfrm>
              <a:off x="982385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79526FD-39BB-4914-8205-5067F82E6495}"/>
              </a:ext>
            </a:extLst>
          </p:cNvPr>
          <p:cNvGrpSpPr/>
          <p:nvPr/>
        </p:nvGrpSpPr>
        <p:grpSpPr>
          <a:xfrm>
            <a:off x="8482489" y="1588401"/>
            <a:ext cx="732454" cy="1643869"/>
            <a:chOff x="10103557" y="1588401"/>
            <a:chExt cx="732454" cy="1643869"/>
          </a:xfrm>
        </p:grpSpPr>
        <p:pic>
          <p:nvPicPr>
            <p:cNvPr id="195" name="Picture 194"/>
            <p:cNvPicPr>
              <a:picLocks noChangeAspect="1"/>
            </p:cNvPicPr>
            <p:nvPr/>
          </p:nvPicPr>
          <p:blipFill>
            <a:blip r:embed="rId6"/>
            <a:stretch>
              <a:fillRect/>
            </a:stretch>
          </p:blipFill>
          <p:spPr>
            <a:xfrm>
              <a:off x="10193625" y="1588401"/>
              <a:ext cx="579600" cy="579600"/>
            </a:xfrm>
            <a:prstGeom prst="rect">
              <a:avLst/>
            </a:prstGeom>
          </p:spPr>
        </p:pic>
        <p:sp>
          <p:nvSpPr>
            <p:cNvPr id="196" name="TextBox 195"/>
            <p:cNvSpPr txBox="1"/>
            <p:nvPr/>
          </p:nvSpPr>
          <p:spPr>
            <a:xfrm>
              <a:off x="10103557" y="2204806"/>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cxnSp>
          <p:nvCxnSpPr>
            <p:cNvPr id="197" name="Straight Connector 196"/>
            <p:cNvCxnSpPr/>
            <p:nvPr/>
          </p:nvCxnSpPr>
          <p:spPr>
            <a:xfrm flipV="1">
              <a:off x="10491395"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209155" y="3189184"/>
            <a:ext cx="755196" cy="1051885"/>
            <a:chOff x="3265877" y="3189184"/>
            <a:chExt cx="755196" cy="1051885"/>
          </a:xfrm>
        </p:grpSpPr>
        <p:pic>
          <p:nvPicPr>
            <p:cNvPr id="84" name="Picture 83"/>
            <p:cNvPicPr>
              <a:picLocks noChangeAspect="1"/>
            </p:cNvPicPr>
            <p:nvPr/>
          </p:nvPicPr>
          <p:blipFill>
            <a:blip r:embed="rId5"/>
            <a:stretch>
              <a:fillRect/>
            </a:stretch>
          </p:blipFill>
          <p:spPr>
            <a:xfrm>
              <a:off x="3410534" y="3301700"/>
              <a:ext cx="578307" cy="578307"/>
            </a:xfrm>
            <a:prstGeom prst="rect">
              <a:avLst/>
            </a:prstGeom>
          </p:spPr>
        </p:pic>
        <p:sp>
          <p:nvSpPr>
            <p:cNvPr id="85" name="TextBox 84"/>
            <p:cNvSpPr txBox="1"/>
            <p:nvPr/>
          </p:nvSpPr>
          <p:spPr>
            <a:xfrm>
              <a:off x="3335882" y="393329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Requisition</a:t>
              </a:r>
            </a:p>
          </p:txBody>
        </p:sp>
        <p:pic>
          <p:nvPicPr>
            <p:cNvPr id="90" name="Picture 89"/>
            <p:cNvPicPr>
              <a:picLocks noChangeAspect="1"/>
            </p:cNvPicPr>
            <p:nvPr/>
          </p:nvPicPr>
          <p:blipFill>
            <a:blip r:embed="rId7"/>
            <a:stretch>
              <a:fillRect/>
            </a:stretch>
          </p:blipFill>
          <p:spPr>
            <a:xfrm>
              <a:off x="3265877" y="3189184"/>
              <a:ext cx="309298" cy="309298"/>
            </a:xfrm>
            <a:prstGeom prst="rect">
              <a:avLst/>
            </a:prstGeom>
          </p:spPr>
        </p:pic>
      </p:grpSp>
      <p:sp>
        <p:nvSpPr>
          <p:cNvPr id="100" name="Rectangle 99">
            <a:hlinkClick r:id="rId9"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451842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out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up)">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Buying &amp; Invoice Management Data Flow – Full Integration</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623943" y="3252334"/>
            <a:ext cx="788564" cy="834846"/>
            <a:chOff x="4659309" y="3252334"/>
            <a:chExt cx="788564" cy="834846"/>
          </a:xfrm>
        </p:grpSpPr>
        <p:pic>
          <p:nvPicPr>
            <p:cNvPr id="28" name="Picture 27"/>
            <p:cNvPicPr>
              <a:picLocks noChangeAspect="1"/>
            </p:cNvPicPr>
            <p:nvPr/>
          </p:nvPicPr>
          <p:blipFill>
            <a:blip r:embed="rId2"/>
            <a:stretch>
              <a:fillRect/>
            </a:stretch>
          </p:blipFill>
          <p:spPr>
            <a:xfrm>
              <a:off x="4702316" y="3252334"/>
              <a:ext cx="745557" cy="745557"/>
            </a:xfrm>
            <a:prstGeom prst="rect">
              <a:avLst/>
            </a:prstGeom>
          </p:spPr>
        </p:pic>
        <p:sp>
          <p:nvSpPr>
            <p:cNvPr id="97" name="TextBox 96"/>
            <p:cNvSpPr txBox="1"/>
            <p:nvPr/>
          </p:nvSpPr>
          <p:spPr>
            <a:xfrm>
              <a:off x="4659309" y="393329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pic>
        <p:nvPicPr>
          <p:cNvPr id="112" name="Picture 111"/>
          <p:cNvPicPr>
            <a:picLocks noChangeAspect="1"/>
          </p:cNvPicPr>
          <p:nvPr/>
        </p:nvPicPr>
        <p:blipFill>
          <a:blip r:embed="rId3"/>
          <a:stretch>
            <a:fillRect/>
          </a:stretch>
        </p:blipFill>
        <p:spPr>
          <a:xfrm>
            <a:off x="808622" y="4977031"/>
            <a:ext cx="802373" cy="802373"/>
          </a:xfrm>
          <a:prstGeom prst="rect">
            <a:avLst/>
          </a:prstGeom>
        </p:spPr>
      </p:pic>
      <p:sp>
        <p:nvSpPr>
          <p:cNvPr id="113" name="TextBox 112"/>
          <p:cNvSpPr txBox="1"/>
          <p:nvPr/>
        </p:nvSpPr>
        <p:spPr>
          <a:xfrm>
            <a:off x="851453" y="5764700"/>
            <a:ext cx="685191"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4"/>
          <a:stretch>
            <a:fillRect/>
          </a:stretch>
        </p:blipFill>
        <p:spPr>
          <a:xfrm>
            <a:off x="849951" y="1844697"/>
            <a:ext cx="828753" cy="828753"/>
          </a:xfrm>
          <a:prstGeom prst="rect">
            <a:avLst/>
          </a:prstGeom>
        </p:spPr>
      </p:pic>
      <p:sp>
        <p:nvSpPr>
          <p:cNvPr id="120" name="TextBox 119"/>
          <p:cNvSpPr txBox="1"/>
          <p:nvPr/>
        </p:nvSpPr>
        <p:spPr>
          <a:xfrm>
            <a:off x="365429" y="3478409"/>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Invoice Management</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960979" y="1594027"/>
            <a:ext cx="732454" cy="2647042"/>
            <a:chOff x="6918522" y="1594027"/>
            <a:chExt cx="732454" cy="2647042"/>
          </a:xfrm>
        </p:grpSpPr>
        <p:sp>
          <p:nvSpPr>
            <p:cNvPr id="72" name="TextBox 71"/>
            <p:cNvSpPr txBox="1"/>
            <p:nvPr/>
          </p:nvSpPr>
          <p:spPr>
            <a:xfrm>
              <a:off x="6918522"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5"/>
            <a:stretch>
              <a:fillRect/>
            </a:stretch>
          </p:blipFill>
          <p:spPr>
            <a:xfrm>
              <a:off x="7008598" y="3301700"/>
              <a:ext cx="578307" cy="578307"/>
            </a:xfrm>
            <a:prstGeom prst="rect">
              <a:avLst/>
            </a:prstGeom>
          </p:spPr>
        </p:pic>
        <p:sp>
          <p:nvSpPr>
            <p:cNvPr id="126" name="TextBox 125"/>
            <p:cNvSpPr txBox="1"/>
            <p:nvPr/>
          </p:nvSpPr>
          <p:spPr>
            <a:xfrm>
              <a:off x="6918522"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7260430"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6"/>
            <a:stretch>
              <a:fillRect/>
            </a:stretch>
          </p:blipFill>
          <p:spPr>
            <a:xfrm>
              <a:off x="7007951" y="1594027"/>
              <a:ext cx="579600" cy="579600"/>
            </a:xfrm>
            <a:prstGeom prst="rect">
              <a:avLst/>
            </a:prstGeom>
          </p:spPr>
        </p:pic>
      </p:grpSp>
      <p:grpSp>
        <p:nvGrpSpPr>
          <p:cNvPr id="10" name="Group 9"/>
          <p:cNvGrpSpPr/>
          <p:nvPr/>
        </p:nvGrpSpPr>
        <p:grpSpPr>
          <a:xfrm>
            <a:off x="6786422" y="1594027"/>
            <a:ext cx="732454" cy="2800930"/>
            <a:chOff x="7743965" y="1594027"/>
            <a:chExt cx="732454" cy="2800930"/>
          </a:xfrm>
        </p:grpSpPr>
        <p:sp>
          <p:nvSpPr>
            <p:cNvPr id="77" name="TextBox 76"/>
            <p:cNvSpPr txBox="1"/>
            <p:nvPr/>
          </p:nvSpPr>
          <p:spPr>
            <a:xfrm>
              <a:off x="7743965" y="3933292"/>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pic>
          <p:nvPicPr>
            <p:cNvPr id="79" name="Picture 78"/>
            <p:cNvPicPr>
              <a:picLocks noChangeAspect="1"/>
            </p:cNvPicPr>
            <p:nvPr/>
          </p:nvPicPr>
          <p:blipFill>
            <a:blip r:embed="rId5"/>
            <a:stretch>
              <a:fillRect/>
            </a:stretch>
          </p:blipFill>
          <p:spPr>
            <a:xfrm>
              <a:off x="7801904" y="3301700"/>
              <a:ext cx="578307" cy="578307"/>
            </a:xfrm>
            <a:prstGeom prst="rect">
              <a:avLst/>
            </a:prstGeom>
          </p:spPr>
        </p:pic>
        <p:sp>
          <p:nvSpPr>
            <p:cNvPr id="128" name="TextBox 127"/>
            <p:cNvSpPr txBox="1"/>
            <p:nvPr/>
          </p:nvSpPr>
          <p:spPr>
            <a:xfrm>
              <a:off x="7743965" y="21904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cxnSp>
          <p:nvCxnSpPr>
            <p:cNvPr id="141" name="Straight Connector 140"/>
            <p:cNvCxnSpPr/>
            <p:nvPr/>
          </p:nvCxnSpPr>
          <p:spPr>
            <a:xfrm>
              <a:off x="8077143"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6"/>
            <a:stretch>
              <a:fillRect/>
            </a:stretch>
          </p:blipFill>
          <p:spPr>
            <a:xfrm>
              <a:off x="7801257" y="1594027"/>
              <a:ext cx="579600" cy="579600"/>
            </a:xfrm>
            <a:prstGeom prst="rect">
              <a:avLst/>
            </a:prstGeom>
          </p:spPr>
        </p:pic>
      </p:grpSp>
      <p:grpSp>
        <p:nvGrpSpPr>
          <p:cNvPr id="7" name="Group 6"/>
          <p:cNvGrpSpPr/>
          <p:nvPr/>
        </p:nvGrpSpPr>
        <p:grpSpPr>
          <a:xfrm>
            <a:off x="4430321" y="1594027"/>
            <a:ext cx="642715" cy="4586784"/>
            <a:chOff x="5387864" y="1594027"/>
            <a:chExt cx="642715" cy="4586784"/>
          </a:xfrm>
        </p:grpSpPr>
        <p:sp>
          <p:nvSpPr>
            <p:cNvPr id="53" name="TextBox 52"/>
            <p:cNvSpPr txBox="1"/>
            <p:nvPr/>
          </p:nvSpPr>
          <p:spPr>
            <a:xfrm>
              <a:off x="5413643" y="3933292"/>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pic>
          <p:nvPicPr>
            <p:cNvPr id="67" name="Picture 66"/>
            <p:cNvPicPr>
              <a:picLocks noChangeAspect="1"/>
            </p:cNvPicPr>
            <p:nvPr/>
          </p:nvPicPr>
          <p:blipFill>
            <a:blip r:embed="rId5"/>
            <a:stretch>
              <a:fillRect/>
            </a:stretch>
          </p:blipFill>
          <p:spPr>
            <a:xfrm>
              <a:off x="5436537" y="3301700"/>
              <a:ext cx="578307" cy="578307"/>
            </a:xfrm>
            <a:prstGeom prst="rect">
              <a:avLst/>
            </a:prstGeom>
          </p:spPr>
        </p:pic>
        <p:cxnSp>
          <p:nvCxnSpPr>
            <p:cNvPr id="30" name="Straight Connector 29"/>
            <p:cNvCxnSpPr/>
            <p:nvPr/>
          </p:nvCxnSpPr>
          <p:spPr>
            <a:xfrm flipH="1">
              <a:off x="5715000"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5387864" y="5873034"/>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sp>
          <p:nvSpPr>
            <p:cNvPr id="122" name="TextBox 121"/>
            <p:cNvSpPr txBox="1"/>
            <p:nvPr/>
          </p:nvSpPr>
          <p:spPr>
            <a:xfrm>
              <a:off x="5413643" y="2190455"/>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cxnSp>
          <p:nvCxnSpPr>
            <p:cNvPr id="137" name="Straight Connector 136"/>
            <p:cNvCxnSpPr/>
            <p:nvPr/>
          </p:nvCxnSpPr>
          <p:spPr>
            <a:xfrm flipV="1">
              <a:off x="571500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6"/>
            <a:stretch>
              <a:fillRect/>
            </a:stretch>
          </p:blipFill>
          <p:spPr>
            <a:xfrm>
              <a:off x="5435890" y="1594027"/>
              <a:ext cx="579600" cy="579600"/>
            </a:xfrm>
            <a:prstGeom prst="rect">
              <a:avLst/>
            </a:prstGeom>
          </p:spPr>
        </p:pic>
        <p:pic>
          <p:nvPicPr>
            <p:cNvPr id="150" name="Picture 149"/>
            <p:cNvPicPr>
              <a:picLocks noChangeAspect="1"/>
            </p:cNvPicPr>
            <p:nvPr/>
          </p:nvPicPr>
          <p:blipFill>
            <a:blip r:embed="rId7"/>
            <a:stretch>
              <a:fillRect/>
            </a:stretch>
          </p:blipFill>
          <p:spPr>
            <a:xfrm>
              <a:off x="5435890" y="5192134"/>
              <a:ext cx="579600" cy="579600"/>
            </a:xfrm>
            <a:prstGeom prst="rect">
              <a:avLst/>
            </a:prstGeom>
          </p:spPr>
        </p:pic>
      </p:grpSp>
      <p:grpSp>
        <p:nvGrpSpPr>
          <p:cNvPr id="8" name="Group 7"/>
          <p:cNvGrpSpPr/>
          <p:nvPr/>
        </p:nvGrpSpPr>
        <p:grpSpPr>
          <a:xfrm>
            <a:off x="5251054" y="1594027"/>
            <a:ext cx="642802" cy="4740673"/>
            <a:chOff x="6208597" y="1594027"/>
            <a:chExt cx="642802" cy="4740673"/>
          </a:xfrm>
        </p:grpSpPr>
        <p:sp>
          <p:nvSpPr>
            <p:cNvPr id="70" name="TextBox 69"/>
            <p:cNvSpPr txBox="1"/>
            <p:nvPr/>
          </p:nvSpPr>
          <p:spPr>
            <a:xfrm>
              <a:off x="6208597" y="393329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pic>
          <p:nvPicPr>
            <p:cNvPr id="71" name="Picture 70"/>
            <p:cNvPicPr>
              <a:picLocks noChangeAspect="1"/>
            </p:cNvPicPr>
            <p:nvPr/>
          </p:nvPicPr>
          <p:blipFill>
            <a:blip r:embed="rId5"/>
            <a:stretch>
              <a:fillRect/>
            </a:stretch>
          </p:blipFill>
          <p:spPr>
            <a:xfrm>
              <a:off x="6214645" y="3301700"/>
              <a:ext cx="578307" cy="578307"/>
            </a:xfrm>
            <a:prstGeom prst="rect">
              <a:avLst/>
            </a:prstGeom>
          </p:spPr>
        </p:pic>
        <p:cxnSp>
          <p:nvCxnSpPr>
            <p:cNvPr id="106" name="Straight Connector 105"/>
            <p:cNvCxnSpPr/>
            <p:nvPr/>
          </p:nvCxnSpPr>
          <p:spPr>
            <a:xfrm flipH="1">
              <a:off x="6491177"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6234463" y="5873035"/>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sp>
          <p:nvSpPr>
            <p:cNvPr id="124" name="TextBox 123"/>
            <p:cNvSpPr txBox="1"/>
            <p:nvPr/>
          </p:nvSpPr>
          <p:spPr>
            <a:xfrm>
              <a:off x="6208597" y="219045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 Change / Cancel</a:t>
              </a:r>
            </a:p>
          </p:txBody>
        </p:sp>
        <p:cxnSp>
          <p:nvCxnSpPr>
            <p:cNvPr id="138" name="Straight Connector 137"/>
            <p:cNvCxnSpPr/>
            <p:nvPr/>
          </p:nvCxnSpPr>
          <p:spPr>
            <a:xfrm flipV="1">
              <a:off x="651322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6"/>
            <a:stretch>
              <a:fillRect/>
            </a:stretch>
          </p:blipFill>
          <p:spPr>
            <a:xfrm>
              <a:off x="6213998" y="1594027"/>
              <a:ext cx="579600" cy="579600"/>
            </a:xfrm>
            <a:prstGeom prst="rect">
              <a:avLst/>
            </a:prstGeom>
          </p:spPr>
        </p:pic>
        <p:pic>
          <p:nvPicPr>
            <p:cNvPr id="151" name="Picture 150"/>
            <p:cNvPicPr>
              <a:picLocks noChangeAspect="1"/>
            </p:cNvPicPr>
            <p:nvPr/>
          </p:nvPicPr>
          <p:blipFill>
            <a:blip r:embed="rId7"/>
            <a:stretch>
              <a:fillRect/>
            </a:stretch>
          </p:blipFill>
          <p:spPr>
            <a:xfrm>
              <a:off x="6213998" y="5192134"/>
              <a:ext cx="579600" cy="579600"/>
            </a:xfrm>
            <a:prstGeom prst="rect">
              <a:avLst/>
            </a:prstGeom>
          </p:spPr>
        </p:pic>
      </p:grpSp>
      <p:cxnSp>
        <p:nvCxnSpPr>
          <p:cNvPr id="171" name="Straight Connector 170"/>
          <p:cNvCxnSpPr/>
          <p:nvPr/>
        </p:nvCxnSpPr>
        <p:spPr>
          <a:xfrm>
            <a:off x="10654927" y="6609636"/>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967894" y="6525530"/>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nvGrpSpPr>
          <p:cNvPr id="11" name="Group 10"/>
          <p:cNvGrpSpPr/>
          <p:nvPr/>
        </p:nvGrpSpPr>
        <p:grpSpPr>
          <a:xfrm>
            <a:off x="7451823" y="1588521"/>
            <a:ext cx="802423" cy="4523097"/>
            <a:chOff x="8409366" y="1588521"/>
            <a:chExt cx="802423" cy="4523097"/>
          </a:xfrm>
        </p:grpSpPr>
        <p:pic>
          <p:nvPicPr>
            <p:cNvPr id="177" name="Picture 176"/>
            <p:cNvPicPr>
              <a:picLocks noChangeAspect="1"/>
            </p:cNvPicPr>
            <p:nvPr/>
          </p:nvPicPr>
          <p:blipFill>
            <a:blip r:embed="rId5"/>
            <a:stretch>
              <a:fillRect/>
            </a:stretch>
          </p:blipFill>
          <p:spPr>
            <a:xfrm>
              <a:off x="8556409" y="3279860"/>
              <a:ext cx="578307" cy="578307"/>
            </a:xfrm>
            <a:prstGeom prst="rect">
              <a:avLst/>
            </a:prstGeom>
          </p:spPr>
        </p:pic>
        <p:sp>
          <p:nvSpPr>
            <p:cNvPr id="178" name="TextBox 177"/>
            <p:cNvSpPr txBox="1"/>
            <p:nvPr/>
          </p:nvSpPr>
          <p:spPr>
            <a:xfrm>
              <a:off x="8479335"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pic>
          <p:nvPicPr>
            <p:cNvPr id="179" name="Picture 178"/>
            <p:cNvPicPr>
              <a:picLocks noChangeAspect="1"/>
            </p:cNvPicPr>
            <p:nvPr/>
          </p:nvPicPr>
          <p:blipFill>
            <a:blip r:embed="rId7"/>
            <a:stretch>
              <a:fillRect/>
            </a:stretch>
          </p:blipFill>
          <p:spPr>
            <a:xfrm>
              <a:off x="8555762" y="5192134"/>
              <a:ext cx="579600" cy="579600"/>
            </a:xfrm>
            <a:prstGeom prst="rect">
              <a:avLst/>
            </a:prstGeom>
          </p:spPr>
        </p:pic>
        <p:sp>
          <p:nvSpPr>
            <p:cNvPr id="180" name="TextBox 179"/>
            <p:cNvSpPr txBox="1"/>
            <p:nvPr/>
          </p:nvSpPr>
          <p:spPr>
            <a:xfrm>
              <a:off x="8479335" y="5803841"/>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2" name="Straight Connector 181"/>
            <p:cNvCxnSpPr/>
            <p:nvPr/>
          </p:nvCxnSpPr>
          <p:spPr>
            <a:xfrm flipV="1">
              <a:off x="8845562"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6"/>
            <a:stretch>
              <a:fillRect/>
            </a:stretch>
          </p:blipFill>
          <p:spPr>
            <a:xfrm>
              <a:off x="8555762" y="1588521"/>
              <a:ext cx="579600" cy="579600"/>
            </a:xfrm>
            <a:prstGeom prst="rect">
              <a:avLst/>
            </a:prstGeom>
          </p:spPr>
        </p:pic>
        <p:sp>
          <p:nvSpPr>
            <p:cNvPr id="186" name="TextBox 185"/>
            <p:cNvSpPr txBox="1"/>
            <p:nvPr/>
          </p:nvSpPr>
          <p:spPr>
            <a:xfrm>
              <a:off x="8479335" y="22057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7" name="Straight Connector 186"/>
            <p:cNvCxnSpPr/>
            <p:nvPr/>
          </p:nvCxnSpPr>
          <p:spPr>
            <a:xfrm flipH="1">
              <a:off x="8845562"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9" name="Picture 188"/>
            <p:cNvPicPr>
              <a:picLocks noChangeAspect="1"/>
            </p:cNvPicPr>
            <p:nvPr/>
          </p:nvPicPr>
          <p:blipFill>
            <a:blip r:embed="rId8"/>
            <a:stretch>
              <a:fillRect/>
            </a:stretch>
          </p:blipFill>
          <p:spPr>
            <a:xfrm>
              <a:off x="8409366" y="3189184"/>
              <a:ext cx="309298" cy="309298"/>
            </a:xfrm>
            <a:prstGeom prst="rect">
              <a:avLst/>
            </a:prstGeom>
          </p:spPr>
        </p:pic>
      </p:grpSp>
      <p:grpSp>
        <p:nvGrpSpPr>
          <p:cNvPr id="18" name="Group 17">
            <a:extLst>
              <a:ext uri="{FF2B5EF4-FFF2-40B4-BE49-F238E27FC236}">
                <a16:creationId xmlns:a16="http://schemas.microsoft.com/office/drawing/2014/main" id="{69ED4B32-AE53-410D-8B36-05302EF24C2C}"/>
              </a:ext>
            </a:extLst>
          </p:cNvPr>
          <p:cNvGrpSpPr/>
          <p:nvPr/>
        </p:nvGrpSpPr>
        <p:grpSpPr>
          <a:xfrm>
            <a:off x="8852567" y="3108578"/>
            <a:ext cx="917732" cy="3072234"/>
            <a:chOff x="9965756" y="3108578"/>
            <a:chExt cx="917732" cy="3072234"/>
          </a:xfrm>
        </p:grpSpPr>
        <p:pic>
          <p:nvPicPr>
            <p:cNvPr id="143" name="Picture 142"/>
            <p:cNvPicPr>
              <a:picLocks noChangeAspect="1"/>
            </p:cNvPicPr>
            <p:nvPr/>
          </p:nvPicPr>
          <p:blipFill>
            <a:blip r:embed="rId2"/>
            <a:stretch>
              <a:fillRect/>
            </a:stretch>
          </p:blipFill>
          <p:spPr>
            <a:xfrm>
              <a:off x="9965756" y="3108578"/>
              <a:ext cx="405807" cy="405807"/>
            </a:xfrm>
            <a:prstGeom prst="rect">
              <a:avLst/>
            </a:prstGeom>
          </p:spPr>
        </p:pic>
        <p:grpSp>
          <p:nvGrpSpPr>
            <p:cNvPr id="17" name="Group 16">
              <a:extLst>
                <a:ext uri="{FF2B5EF4-FFF2-40B4-BE49-F238E27FC236}">
                  <a16:creationId xmlns:a16="http://schemas.microsoft.com/office/drawing/2014/main" id="{C46DBFD8-6D2F-43F4-91BF-559474F76BE2}"/>
                </a:ext>
              </a:extLst>
            </p:cNvPr>
            <p:cNvGrpSpPr/>
            <p:nvPr/>
          </p:nvGrpSpPr>
          <p:grpSpPr>
            <a:xfrm>
              <a:off x="10125168" y="3301700"/>
              <a:ext cx="758320" cy="2879112"/>
              <a:chOff x="10125168" y="3301700"/>
              <a:chExt cx="758320" cy="2879112"/>
            </a:xfrm>
          </p:grpSpPr>
          <p:sp>
            <p:nvSpPr>
              <p:cNvPr id="83" name="TextBox 82"/>
              <p:cNvSpPr txBox="1"/>
              <p:nvPr/>
            </p:nvSpPr>
            <p:spPr>
              <a:xfrm>
                <a:off x="10125168"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OK-to-Pay</a:t>
                </a:r>
              </a:p>
            </p:txBody>
          </p:sp>
          <p:pic>
            <p:nvPicPr>
              <p:cNvPr id="98" name="Picture 97"/>
              <p:cNvPicPr>
                <a:picLocks noChangeAspect="1"/>
              </p:cNvPicPr>
              <p:nvPr/>
            </p:nvPicPr>
            <p:blipFill>
              <a:blip r:embed="rId5"/>
              <a:stretch>
                <a:fillRect/>
              </a:stretch>
            </p:blipFill>
            <p:spPr>
              <a:xfrm>
                <a:off x="10211197" y="3301700"/>
                <a:ext cx="578307" cy="578307"/>
              </a:xfrm>
              <a:prstGeom prst="rect">
                <a:avLst/>
              </a:prstGeom>
            </p:spPr>
          </p:pic>
          <p:cxnSp>
            <p:nvCxnSpPr>
              <p:cNvPr id="107" name="Straight Connector 106"/>
              <p:cNvCxnSpPr/>
              <p:nvPr/>
            </p:nvCxnSpPr>
            <p:spPr>
              <a:xfrm flipH="1">
                <a:off x="10487687"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0151034" y="58730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Request</a:t>
                </a:r>
              </a:p>
            </p:txBody>
          </p:sp>
          <p:pic>
            <p:nvPicPr>
              <p:cNvPr id="152" name="Picture 151"/>
              <p:cNvPicPr>
                <a:picLocks noChangeAspect="1"/>
              </p:cNvPicPr>
              <p:nvPr/>
            </p:nvPicPr>
            <p:blipFill>
              <a:blip r:embed="rId7"/>
              <a:stretch>
                <a:fillRect/>
              </a:stretch>
            </p:blipFill>
            <p:spPr>
              <a:xfrm>
                <a:off x="10210550" y="5192134"/>
                <a:ext cx="579600" cy="579600"/>
              </a:xfrm>
              <a:prstGeom prst="rect">
                <a:avLst/>
              </a:prstGeom>
            </p:spPr>
          </p:pic>
        </p:grpSp>
      </p:grpSp>
      <p:grpSp>
        <p:nvGrpSpPr>
          <p:cNvPr id="15" name="Group 14">
            <a:extLst>
              <a:ext uri="{FF2B5EF4-FFF2-40B4-BE49-F238E27FC236}">
                <a16:creationId xmlns:a16="http://schemas.microsoft.com/office/drawing/2014/main" id="{C51C15A8-EB8C-49A9-AD9F-4D11AFB88448}"/>
              </a:ext>
            </a:extLst>
          </p:cNvPr>
          <p:cNvGrpSpPr/>
          <p:nvPr/>
        </p:nvGrpSpPr>
        <p:grpSpPr>
          <a:xfrm>
            <a:off x="8438050" y="3187820"/>
            <a:ext cx="1284772" cy="1119340"/>
            <a:chOff x="9551239" y="3187820"/>
            <a:chExt cx="1284772" cy="1119340"/>
          </a:xfrm>
        </p:grpSpPr>
        <p:sp>
          <p:nvSpPr>
            <p:cNvPr id="174" name="Rectangle: Rounded Corners 173"/>
            <p:cNvSpPr/>
            <p:nvPr/>
          </p:nvSpPr>
          <p:spPr bwMode="gray">
            <a:xfrm>
              <a:off x="9551239" y="3187820"/>
              <a:ext cx="1284772" cy="934145"/>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5" name="TextBox 174"/>
            <p:cNvSpPr txBox="1"/>
            <p:nvPr/>
          </p:nvSpPr>
          <p:spPr>
            <a:xfrm>
              <a:off x="9752919" y="4153272"/>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grpSp>
      <p:grpSp>
        <p:nvGrpSpPr>
          <p:cNvPr id="14" name="Group 13">
            <a:extLst>
              <a:ext uri="{FF2B5EF4-FFF2-40B4-BE49-F238E27FC236}">
                <a16:creationId xmlns:a16="http://schemas.microsoft.com/office/drawing/2014/main" id="{157F0285-E6DC-4C5F-8C95-7594D25AE396}"/>
              </a:ext>
            </a:extLst>
          </p:cNvPr>
          <p:cNvGrpSpPr/>
          <p:nvPr/>
        </p:nvGrpSpPr>
        <p:grpSpPr>
          <a:xfrm>
            <a:off x="8371610" y="1594027"/>
            <a:ext cx="732454" cy="2493153"/>
            <a:chOff x="9484799" y="1594027"/>
            <a:chExt cx="732454" cy="2493153"/>
          </a:xfrm>
        </p:grpSpPr>
        <p:sp>
          <p:nvSpPr>
            <p:cNvPr id="80" name="TextBox 79"/>
            <p:cNvSpPr txBox="1"/>
            <p:nvPr/>
          </p:nvSpPr>
          <p:spPr>
            <a:xfrm>
              <a:off x="9484799"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82" name="Picture 81"/>
            <p:cNvPicPr>
              <a:picLocks noChangeAspect="1"/>
            </p:cNvPicPr>
            <p:nvPr/>
          </p:nvPicPr>
          <p:blipFill>
            <a:blip r:embed="rId5"/>
            <a:stretch>
              <a:fillRect/>
            </a:stretch>
          </p:blipFill>
          <p:spPr>
            <a:xfrm>
              <a:off x="9550546" y="3301700"/>
              <a:ext cx="578307" cy="578307"/>
            </a:xfrm>
            <a:prstGeom prst="rect">
              <a:avLst/>
            </a:prstGeom>
          </p:spPr>
        </p:pic>
        <p:sp>
          <p:nvSpPr>
            <p:cNvPr id="130" name="TextBox 129"/>
            <p:cNvSpPr txBox="1"/>
            <p:nvPr/>
          </p:nvSpPr>
          <p:spPr>
            <a:xfrm>
              <a:off x="9484799" y="2190455"/>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148" name="Picture 147"/>
            <p:cNvPicPr>
              <a:picLocks noChangeAspect="1"/>
            </p:cNvPicPr>
            <p:nvPr/>
          </p:nvPicPr>
          <p:blipFill>
            <a:blip r:embed="rId6"/>
            <a:stretch>
              <a:fillRect/>
            </a:stretch>
          </p:blipFill>
          <p:spPr>
            <a:xfrm>
              <a:off x="9549899" y="1594027"/>
              <a:ext cx="579600" cy="579600"/>
            </a:xfrm>
            <a:prstGeom prst="rect">
              <a:avLst/>
            </a:prstGeom>
          </p:spPr>
        </p:pic>
        <p:cxnSp>
          <p:nvCxnSpPr>
            <p:cNvPr id="121" name="Straight Connector 120"/>
            <p:cNvCxnSpPr/>
            <p:nvPr/>
          </p:nvCxnSpPr>
          <p:spPr>
            <a:xfrm>
              <a:off x="982385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79526FD-39BB-4914-8205-5067F82E6495}"/>
              </a:ext>
            </a:extLst>
          </p:cNvPr>
          <p:cNvGrpSpPr/>
          <p:nvPr/>
        </p:nvGrpSpPr>
        <p:grpSpPr>
          <a:xfrm>
            <a:off x="8990368" y="1588401"/>
            <a:ext cx="732454" cy="1643869"/>
            <a:chOff x="10103557" y="1588401"/>
            <a:chExt cx="732454" cy="1643869"/>
          </a:xfrm>
        </p:grpSpPr>
        <p:pic>
          <p:nvPicPr>
            <p:cNvPr id="195" name="Picture 194"/>
            <p:cNvPicPr>
              <a:picLocks noChangeAspect="1"/>
            </p:cNvPicPr>
            <p:nvPr/>
          </p:nvPicPr>
          <p:blipFill>
            <a:blip r:embed="rId6"/>
            <a:stretch>
              <a:fillRect/>
            </a:stretch>
          </p:blipFill>
          <p:spPr>
            <a:xfrm>
              <a:off x="10193625" y="1588401"/>
              <a:ext cx="579600" cy="579600"/>
            </a:xfrm>
            <a:prstGeom prst="rect">
              <a:avLst/>
            </a:prstGeom>
          </p:spPr>
        </p:pic>
        <p:sp>
          <p:nvSpPr>
            <p:cNvPr id="196" name="TextBox 195"/>
            <p:cNvSpPr txBox="1"/>
            <p:nvPr/>
          </p:nvSpPr>
          <p:spPr>
            <a:xfrm>
              <a:off x="10103557" y="2204806"/>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cxnSp>
          <p:nvCxnSpPr>
            <p:cNvPr id="197" name="Straight Connector 196"/>
            <p:cNvCxnSpPr/>
            <p:nvPr/>
          </p:nvCxnSpPr>
          <p:spPr>
            <a:xfrm flipV="1">
              <a:off x="10491395"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065139" y="3189184"/>
            <a:ext cx="755196" cy="1051885"/>
            <a:chOff x="3265877" y="3189184"/>
            <a:chExt cx="755196" cy="1051885"/>
          </a:xfrm>
        </p:grpSpPr>
        <p:pic>
          <p:nvPicPr>
            <p:cNvPr id="84" name="Picture 83"/>
            <p:cNvPicPr>
              <a:picLocks noChangeAspect="1"/>
            </p:cNvPicPr>
            <p:nvPr/>
          </p:nvPicPr>
          <p:blipFill>
            <a:blip r:embed="rId5"/>
            <a:stretch>
              <a:fillRect/>
            </a:stretch>
          </p:blipFill>
          <p:spPr>
            <a:xfrm>
              <a:off x="3410534" y="3301700"/>
              <a:ext cx="578307" cy="578307"/>
            </a:xfrm>
            <a:prstGeom prst="rect">
              <a:avLst/>
            </a:prstGeom>
          </p:spPr>
        </p:pic>
        <p:sp>
          <p:nvSpPr>
            <p:cNvPr id="85" name="TextBox 84"/>
            <p:cNvSpPr txBox="1"/>
            <p:nvPr/>
          </p:nvSpPr>
          <p:spPr>
            <a:xfrm>
              <a:off x="3335882" y="393329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Requisition</a:t>
              </a:r>
            </a:p>
          </p:txBody>
        </p:sp>
        <p:pic>
          <p:nvPicPr>
            <p:cNvPr id="90" name="Picture 89"/>
            <p:cNvPicPr>
              <a:picLocks noChangeAspect="1"/>
            </p:cNvPicPr>
            <p:nvPr/>
          </p:nvPicPr>
          <p:blipFill>
            <a:blip r:embed="rId8"/>
            <a:stretch>
              <a:fillRect/>
            </a:stretch>
          </p:blipFill>
          <p:spPr>
            <a:xfrm>
              <a:off x="3265877" y="3189184"/>
              <a:ext cx="309298" cy="309298"/>
            </a:xfrm>
            <a:prstGeom prst="rect">
              <a:avLst/>
            </a:prstGeom>
          </p:spPr>
        </p:pic>
      </p:grpSp>
      <p:grpSp>
        <p:nvGrpSpPr>
          <p:cNvPr id="5" name="Group 4"/>
          <p:cNvGrpSpPr/>
          <p:nvPr/>
        </p:nvGrpSpPr>
        <p:grpSpPr>
          <a:xfrm>
            <a:off x="2934083" y="3360795"/>
            <a:ext cx="705946" cy="2662754"/>
            <a:chOff x="4047272" y="3360795"/>
            <a:chExt cx="705946" cy="2662754"/>
          </a:xfrm>
        </p:grpSpPr>
        <p:pic>
          <p:nvPicPr>
            <p:cNvPr id="86" name="Picture 85"/>
            <p:cNvPicPr>
              <a:picLocks noChangeAspect="1"/>
            </p:cNvPicPr>
            <p:nvPr/>
          </p:nvPicPr>
          <p:blipFill>
            <a:blip r:embed="rId9"/>
            <a:stretch>
              <a:fillRect/>
            </a:stretch>
          </p:blipFill>
          <p:spPr>
            <a:xfrm>
              <a:off x="4161937" y="3360795"/>
              <a:ext cx="497372" cy="497372"/>
            </a:xfrm>
            <a:prstGeom prst="rect">
              <a:avLst/>
            </a:prstGeom>
          </p:spPr>
        </p:pic>
        <p:sp>
          <p:nvSpPr>
            <p:cNvPr id="87" name="TextBox 86"/>
            <p:cNvSpPr txBox="1"/>
            <p:nvPr/>
          </p:nvSpPr>
          <p:spPr>
            <a:xfrm>
              <a:off x="4068027"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Real-time Budget Check</a:t>
              </a:r>
            </a:p>
          </p:txBody>
        </p:sp>
        <p:sp>
          <p:nvSpPr>
            <p:cNvPr id="88" name="TextBox 87"/>
            <p:cNvSpPr txBox="1"/>
            <p:nvPr/>
          </p:nvSpPr>
          <p:spPr>
            <a:xfrm>
              <a:off x="4047272" y="571577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 Budget</a:t>
              </a:r>
            </a:p>
          </p:txBody>
        </p:sp>
        <p:pic>
          <p:nvPicPr>
            <p:cNvPr id="89" name="Picture 88"/>
            <p:cNvPicPr>
              <a:picLocks noChangeAspect="1"/>
            </p:cNvPicPr>
            <p:nvPr/>
          </p:nvPicPr>
          <p:blipFill>
            <a:blip r:embed="rId10"/>
            <a:stretch>
              <a:fillRect/>
            </a:stretch>
          </p:blipFill>
          <p:spPr>
            <a:xfrm>
              <a:off x="4122397" y="5140030"/>
              <a:ext cx="544249" cy="544249"/>
            </a:xfrm>
            <a:prstGeom prst="rect">
              <a:avLst/>
            </a:prstGeom>
          </p:spPr>
        </p:pic>
        <p:cxnSp>
          <p:nvCxnSpPr>
            <p:cNvPr id="91" name="Straight Connector 90"/>
            <p:cNvCxnSpPr/>
            <p:nvPr/>
          </p:nvCxnSpPr>
          <p:spPr>
            <a:xfrm flipH="1">
              <a:off x="4413250"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0" name="Rectangle 99">
            <a:hlinkClick r:id="rId11"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grpSp>
        <p:nvGrpSpPr>
          <p:cNvPr id="103" name="Group 102">
            <a:extLst>
              <a:ext uri="{FF2B5EF4-FFF2-40B4-BE49-F238E27FC236}">
                <a16:creationId xmlns:a16="http://schemas.microsoft.com/office/drawing/2014/main" id="{683D6DCB-6597-44B0-B4F3-E5D8429B92F3}"/>
              </a:ext>
            </a:extLst>
          </p:cNvPr>
          <p:cNvGrpSpPr/>
          <p:nvPr/>
        </p:nvGrpSpPr>
        <p:grpSpPr>
          <a:xfrm>
            <a:off x="9901637" y="1594027"/>
            <a:ext cx="732454" cy="4586784"/>
            <a:chOff x="10716967" y="1594027"/>
            <a:chExt cx="732454" cy="4586784"/>
          </a:xfrm>
        </p:grpSpPr>
        <p:sp>
          <p:nvSpPr>
            <p:cNvPr id="104" name="TextBox 103">
              <a:extLst>
                <a:ext uri="{FF2B5EF4-FFF2-40B4-BE49-F238E27FC236}">
                  <a16:creationId xmlns:a16="http://schemas.microsoft.com/office/drawing/2014/main" id="{485DDECD-E8A7-4C0C-888E-DF18B208829D}"/>
                </a:ext>
              </a:extLst>
            </p:cNvPr>
            <p:cNvSpPr txBox="1"/>
            <p:nvPr/>
          </p:nvSpPr>
          <p:spPr>
            <a:xfrm>
              <a:off x="10716967"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pic>
          <p:nvPicPr>
            <p:cNvPr id="105" name="Picture 104">
              <a:extLst>
                <a:ext uri="{FF2B5EF4-FFF2-40B4-BE49-F238E27FC236}">
                  <a16:creationId xmlns:a16="http://schemas.microsoft.com/office/drawing/2014/main" id="{1A74F4AD-0F88-4D96-AA4A-BB29234DB505}"/>
                </a:ext>
              </a:extLst>
            </p:cNvPr>
            <p:cNvPicPr>
              <a:picLocks noChangeAspect="1"/>
            </p:cNvPicPr>
            <p:nvPr/>
          </p:nvPicPr>
          <p:blipFill>
            <a:blip r:embed="rId5"/>
            <a:stretch>
              <a:fillRect/>
            </a:stretch>
          </p:blipFill>
          <p:spPr>
            <a:xfrm>
              <a:off x="10794041" y="3301700"/>
              <a:ext cx="578307" cy="578307"/>
            </a:xfrm>
            <a:prstGeom prst="rect">
              <a:avLst/>
            </a:prstGeom>
          </p:spPr>
        </p:pic>
        <p:cxnSp>
          <p:nvCxnSpPr>
            <p:cNvPr id="109" name="Straight Connector 108">
              <a:extLst>
                <a:ext uri="{FF2B5EF4-FFF2-40B4-BE49-F238E27FC236}">
                  <a16:creationId xmlns:a16="http://schemas.microsoft.com/office/drawing/2014/main" id="{C28B7543-F0AD-4D81-A72A-A7C62DA8BF48}"/>
                </a:ext>
              </a:extLst>
            </p:cNvPr>
            <p:cNvCxnSpPr/>
            <p:nvPr/>
          </p:nvCxnSpPr>
          <p:spPr>
            <a:xfrm flipH="1" flipV="1">
              <a:off x="11083194"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222D15A0-BF78-4486-B537-4D745B667121}"/>
                </a:ext>
              </a:extLst>
            </p:cNvPr>
            <p:cNvSpPr txBox="1"/>
            <p:nvPr/>
          </p:nvSpPr>
          <p:spPr>
            <a:xfrm>
              <a:off x="10716967" y="5873034"/>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sp>
          <p:nvSpPr>
            <p:cNvPr id="111" name="TextBox 110">
              <a:extLst>
                <a:ext uri="{FF2B5EF4-FFF2-40B4-BE49-F238E27FC236}">
                  <a16:creationId xmlns:a16="http://schemas.microsoft.com/office/drawing/2014/main" id="{E74D819C-702B-4AB4-954F-84091840D05B}"/>
                </a:ext>
              </a:extLst>
            </p:cNvPr>
            <p:cNvSpPr txBox="1"/>
            <p:nvPr/>
          </p:nvSpPr>
          <p:spPr>
            <a:xfrm>
              <a:off x="10716967"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cxnSp>
          <p:nvCxnSpPr>
            <p:cNvPr id="123" name="Straight Connector 122">
              <a:extLst>
                <a:ext uri="{FF2B5EF4-FFF2-40B4-BE49-F238E27FC236}">
                  <a16:creationId xmlns:a16="http://schemas.microsoft.com/office/drawing/2014/main" id="{5DA65182-C967-4E61-AFED-FA86B57D60AB}"/>
                </a:ext>
              </a:extLst>
            </p:cNvPr>
            <p:cNvCxnSpPr/>
            <p:nvPr/>
          </p:nvCxnSpPr>
          <p:spPr>
            <a:xfrm flipV="1">
              <a:off x="11083194"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FC95EB03-64A7-43EB-9D2F-7B839FBC61E6}"/>
                </a:ext>
              </a:extLst>
            </p:cNvPr>
            <p:cNvPicPr>
              <a:picLocks noChangeAspect="1"/>
            </p:cNvPicPr>
            <p:nvPr/>
          </p:nvPicPr>
          <p:blipFill>
            <a:blip r:embed="rId6"/>
            <a:stretch>
              <a:fillRect/>
            </a:stretch>
          </p:blipFill>
          <p:spPr>
            <a:xfrm>
              <a:off x="10793394" y="1594027"/>
              <a:ext cx="579600" cy="579600"/>
            </a:xfrm>
            <a:prstGeom prst="rect">
              <a:avLst/>
            </a:prstGeom>
          </p:spPr>
        </p:pic>
        <p:pic>
          <p:nvPicPr>
            <p:cNvPr id="127" name="Picture 126">
              <a:extLst>
                <a:ext uri="{FF2B5EF4-FFF2-40B4-BE49-F238E27FC236}">
                  <a16:creationId xmlns:a16="http://schemas.microsoft.com/office/drawing/2014/main" id="{035F56FD-6D5A-4B28-AB1F-51339CE817DE}"/>
                </a:ext>
              </a:extLst>
            </p:cNvPr>
            <p:cNvPicPr>
              <a:picLocks noChangeAspect="1"/>
            </p:cNvPicPr>
            <p:nvPr/>
          </p:nvPicPr>
          <p:blipFill>
            <a:blip r:embed="rId7"/>
            <a:stretch>
              <a:fillRect/>
            </a:stretch>
          </p:blipFill>
          <p:spPr>
            <a:xfrm>
              <a:off x="10793394" y="5192134"/>
              <a:ext cx="579600" cy="579600"/>
            </a:xfrm>
            <a:prstGeom prst="rect">
              <a:avLst/>
            </a:prstGeom>
          </p:spPr>
        </p:pic>
      </p:grpSp>
    </p:spTree>
    <p:extLst>
      <p:ext uri="{BB962C8B-B14F-4D97-AF65-F5344CB8AC3E}">
        <p14:creationId xmlns:p14="http://schemas.microsoft.com/office/powerpoint/2010/main" val="3829946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42"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outHorizont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arn(inVertical)">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wipe(down)">
                                      <p:cBhvr>
                                        <p:cTn id="6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Guided Buying on S4HANA (OP &amp; Cloud)</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7CEDD72-9487-48F9-AD11-36B8614087C0}"/>
              </a:ext>
            </a:extLst>
          </p:cNvPr>
          <p:cNvGrpSpPr/>
          <p:nvPr/>
        </p:nvGrpSpPr>
        <p:grpSpPr>
          <a:xfrm>
            <a:off x="721246" y="3457208"/>
            <a:ext cx="988647" cy="1079372"/>
            <a:chOff x="708495" y="4977031"/>
            <a:chExt cx="988647" cy="1079372"/>
          </a:xfrm>
        </p:grpSpPr>
        <p:pic>
          <p:nvPicPr>
            <p:cNvPr id="112" name="Picture 111"/>
            <p:cNvPicPr>
              <a:picLocks noChangeAspect="1"/>
            </p:cNvPicPr>
            <p:nvPr/>
          </p:nvPicPr>
          <p:blipFill>
            <a:blip r:embed="rId3"/>
            <a:stretch>
              <a:fillRect/>
            </a:stretch>
          </p:blipFill>
          <p:spPr>
            <a:xfrm>
              <a:off x="808622" y="4977031"/>
              <a:ext cx="802373" cy="802373"/>
            </a:xfrm>
            <a:prstGeom prst="rect">
              <a:avLst/>
            </a:prstGeom>
          </p:spPr>
        </p:pic>
        <p:sp>
          <p:nvSpPr>
            <p:cNvPr id="113" name="TextBox 112"/>
            <p:cNvSpPr txBox="1"/>
            <p:nvPr/>
          </p:nvSpPr>
          <p:spPr>
            <a:xfrm>
              <a:off x="708495" y="5779404"/>
              <a:ext cx="988647"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S4HANA</a:t>
              </a:r>
            </a:p>
          </p:txBody>
        </p:sp>
      </p:grpSp>
      <p:grpSp>
        <p:nvGrpSpPr>
          <p:cNvPr id="7" name="Group 6">
            <a:extLst>
              <a:ext uri="{FF2B5EF4-FFF2-40B4-BE49-F238E27FC236}">
                <a16:creationId xmlns:a16="http://schemas.microsoft.com/office/drawing/2014/main" id="{10F0A7EA-EF99-4767-9255-4EACD4238C63}"/>
              </a:ext>
            </a:extLst>
          </p:cNvPr>
          <p:cNvGrpSpPr/>
          <p:nvPr/>
        </p:nvGrpSpPr>
        <p:grpSpPr>
          <a:xfrm>
            <a:off x="530693" y="1442697"/>
            <a:ext cx="1311320" cy="1149784"/>
            <a:chOff x="582762" y="1844697"/>
            <a:chExt cx="1311320" cy="1149784"/>
          </a:xfrm>
        </p:grpSpPr>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4"/>
            <a:stretch>
              <a:fillRect/>
            </a:stretch>
          </p:blipFill>
          <p:spPr>
            <a:xfrm>
              <a:off x="849951" y="1844697"/>
              <a:ext cx="828753" cy="828753"/>
            </a:xfrm>
            <a:prstGeom prst="rect">
              <a:avLst/>
            </a:prstGeom>
          </p:spPr>
        </p:pic>
      </p:grpSp>
      <p:sp>
        <p:nvSpPr>
          <p:cNvPr id="120" name="TextBox 119"/>
          <p:cNvSpPr txBox="1"/>
          <p:nvPr/>
        </p:nvSpPr>
        <p:spPr>
          <a:xfrm>
            <a:off x="530735" y="5097989"/>
            <a:ext cx="1418269" cy="83099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Guided Buying</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0661905" y="6615422"/>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985585" y="6538478"/>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nvGrpSpPr>
          <p:cNvPr id="17" name="Group 16">
            <a:extLst>
              <a:ext uri="{FF2B5EF4-FFF2-40B4-BE49-F238E27FC236}">
                <a16:creationId xmlns:a16="http://schemas.microsoft.com/office/drawing/2014/main" id="{3D93DE75-354F-4C81-977A-FA374B8DF5A5}"/>
              </a:ext>
            </a:extLst>
          </p:cNvPr>
          <p:cNvGrpSpPr/>
          <p:nvPr/>
        </p:nvGrpSpPr>
        <p:grpSpPr>
          <a:xfrm>
            <a:off x="3403062" y="3488059"/>
            <a:ext cx="799714" cy="2540528"/>
            <a:chOff x="3403062" y="3488059"/>
            <a:chExt cx="799714" cy="2540528"/>
          </a:xfrm>
        </p:grpSpPr>
        <p:cxnSp>
          <p:nvCxnSpPr>
            <p:cNvPr id="68" name="Straight Connector 67">
              <a:extLst>
                <a:ext uri="{FF2B5EF4-FFF2-40B4-BE49-F238E27FC236}">
                  <a16:creationId xmlns:a16="http://schemas.microsoft.com/office/drawing/2014/main" id="{34438B11-7FAC-4049-80C4-476818460DC0}"/>
                </a:ext>
              </a:extLst>
            </p:cNvPr>
            <p:cNvCxnSpPr>
              <a:cxnSpLocks/>
              <a:stCxn id="69" idx="0"/>
            </p:cNvCxnSpPr>
            <p:nvPr/>
          </p:nvCxnSpPr>
          <p:spPr>
            <a:xfrm flipV="1">
              <a:off x="3836141" y="4344336"/>
              <a:ext cx="0" cy="832378"/>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A0DC8EC-9482-49BC-BF85-1C9A8569F1C4}"/>
                </a:ext>
              </a:extLst>
            </p:cNvPr>
            <p:cNvGrpSpPr/>
            <p:nvPr/>
          </p:nvGrpSpPr>
          <p:grpSpPr>
            <a:xfrm>
              <a:off x="3493546" y="5176714"/>
              <a:ext cx="685191" cy="851873"/>
              <a:chOff x="3182156" y="3539630"/>
              <a:chExt cx="685191" cy="851873"/>
            </a:xfrm>
          </p:grpSpPr>
          <p:sp>
            <p:nvSpPr>
              <p:cNvPr id="66" name="TextBox 65">
                <a:extLst>
                  <a:ext uri="{FF2B5EF4-FFF2-40B4-BE49-F238E27FC236}">
                    <a16:creationId xmlns:a16="http://schemas.microsoft.com/office/drawing/2014/main" id="{33214161-6D5D-4B1D-8608-D66887150795}"/>
                  </a:ext>
                </a:extLst>
              </p:cNvPr>
              <p:cNvSpPr txBox="1"/>
              <p:nvPr/>
            </p:nvSpPr>
            <p:spPr>
              <a:xfrm>
                <a:off x="3182156" y="4083726"/>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Check Budget </a:t>
                </a:r>
              </a:p>
            </p:txBody>
          </p:sp>
          <p:pic>
            <p:nvPicPr>
              <p:cNvPr id="69" name="Picture 68">
                <a:extLst>
                  <a:ext uri="{FF2B5EF4-FFF2-40B4-BE49-F238E27FC236}">
                    <a16:creationId xmlns:a16="http://schemas.microsoft.com/office/drawing/2014/main" id="{56B53D22-DE7C-40C7-9BF8-3183C27DC8D6}"/>
                  </a:ext>
                </a:extLst>
              </p:cNvPr>
              <p:cNvPicPr>
                <a:picLocks noChangeAspect="1"/>
              </p:cNvPicPr>
              <p:nvPr/>
            </p:nvPicPr>
            <p:blipFill>
              <a:blip r:embed="rId5"/>
              <a:stretch>
                <a:fillRect/>
              </a:stretch>
            </p:blipFill>
            <p:spPr>
              <a:xfrm>
                <a:off x="3260576" y="3539630"/>
                <a:ext cx="528349" cy="528349"/>
              </a:xfrm>
              <a:prstGeom prst="rect">
                <a:avLst/>
              </a:prstGeom>
            </p:spPr>
          </p:pic>
        </p:grpSp>
        <p:grpSp>
          <p:nvGrpSpPr>
            <p:cNvPr id="5" name="Group 4">
              <a:extLst>
                <a:ext uri="{FF2B5EF4-FFF2-40B4-BE49-F238E27FC236}">
                  <a16:creationId xmlns:a16="http://schemas.microsoft.com/office/drawing/2014/main" id="{4B5304D5-DCE5-4204-AB7A-1F5910527EF7}"/>
                </a:ext>
              </a:extLst>
            </p:cNvPr>
            <p:cNvGrpSpPr/>
            <p:nvPr/>
          </p:nvGrpSpPr>
          <p:grpSpPr>
            <a:xfrm>
              <a:off x="3517585" y="3488059"/>
              <a:ext cx="685191" cy="762794"/>
              <a:chOff x="3162100" y="5190061"/>
              <a:chExt cx="685191" cy="762794"/>
            </a:xfrm>
          </p:grpSpPr>
          <p:sp>
            <p:nvSpPr>
              <p:cNvPr id="67" name="TextBox 66">
                <a:extLst>
                  <a:ext uri="{FF2B5EF4-FFF2-40B4-BE49-F238E27FC236}">
                    <a16:creationId xmlns:a16="http://schemas.microsoft.com/office/drawing/2014/main" id="{0B8A0449-CD87-4DD4-9202-596782877B83}"/>
                  </a:ext>
                </a:extLst>
              </p:cNvPr>
              <p:cNvSpPr txBox="1"/>
              <p:nvPr/>
            </p:nvSpPr>
            <p:spPr>
              <a:xfrm>
                <a:off x="3162100" y="5798967"/>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S4 Budget</a:t>
                </a:r>
              </a:p>
            </p:txBody>
          </p:sp>
          <p:pic>
            <p:nvPicPr>
              <p:cNvPr id="70" name="Picture 69">
                <a:extLst>
                  <a:ext uri="{FF2B5EF4-FFF2-40B4-BE49-F238E27FC236}">
                    <a16:creationId xmlns:a16="http://schemas.microsoft.com/office/drawing/2014/main" id="{FF7DE566-BCCD-4F74-940D-BEED56543D51}"/>
                  </a:ext>
                </a:extLst>
              </p:cNvPr>
              <p:cNvPicPr>
                <a:picLocks noChangeAspect="1"/>
              </p:cNvPicPr>
              <p:nvPr/>
            </p:nvPicPr>
            <p:blipFill>
              <a:blip r:embed="rId6"/>
              <a:stretch>
                <a:fillRect/>
              </a:stretch>
            </p:blipFill>
            <p:spPr>
              <a:xfrm>
                <a:off x="3202226" y="5190061"/>
                <a:ext cx="639715" cy="639715"/>
              </a:xfrm>
              <a:prstGeom prst="rect">
                <a:avLst/>
              </a:prstGeom>
            </p:spPr>
          </p:pic>
        </p:grpSp>
        <p:pic>
          <p:nvPicPr>
            <p:cNvPr id="75" name="Picture 74">
              <a:extLst>
                <a:ext uri="{FF2B5EF4-FFF2-40B4-BE49-F238E27FC236}">
                  <a16:creationId xmlns:a16="http://schemas.microsoft.com/office/drawing/2014/main" id="{E721C8BA-DE09-47AF-B7DC-CC417C1E20F7}"/>
                </a:ext>
              </a:extLst>
            </p:cNvPr>
            <p:cNvPicPr>
              <a:picLocks noChangeAspect="1"/>
            </p:cNvPicPr>
            <p:nvPr/>
          </p:nvPicPr>
          <p:blipFill>
            <a:blip r:embed="rId7"/>
            <a:stretch>
              <a:fillRect/>
            </a:stretch>
          </p:blipFill>
          <p:spPr>
            <a:xfrm>
              <a:off x="3403062" y="5043913"/>
              <a:ext cx="309298" cy="309298"/>
            </a:xfrm>
            <a:prstGeom prst="rect">
              <a:avLst/>
            </a:prstGeom>
          </p:spPr>
        </p:pic>
      </p:grpSp>
      <p:grpSp>
        <p:nvGrpSpPr>
          <p:cNvPr id="76" name="Group 75">
            <a:extLst>
              <a:ext uri="{FF2B5EF4-FFF2-40B4-BE49-F238E27FC236}">
                <a16:creationId xmlns:a16="http://schemas.microsoft.com/office/drawing/2014/main" id="{10BC41CE-8FF2-4708-AE11-5C53F8431275}"/>
              </a:ext>
            </a:extLst>
          </p:cNvPr>
          <p:cNvGrpSpPr/>
          <p:nvPr/>
        </p:nvGrpSpPr>
        <p:grpSpPr>
          <a:xfrm>
            <a:off x="4403374" y="5075979"/>
            <a:ext cx="788564" cy="834846"/>
            <a:chOff x="4659309" y="3252334"/>
            <a:chExt cx="788564" cy="834846"/>
          </a:xfrm>
        </p:grpSpPr>
        <p:pic>
          <p:nvPicPr>
            <p:cNvPr id="77" name="Picture 76">
              <a:extLst>
                <a:ext uri="{FF2B5EF4-FFF2-40B4-BE49-F238E27FC236}">
                  <a16:creationId xmlns:a16="http://schemas.microsoft.com/office/drawing/2014/main" id="{2A4A0173-E400-4522-AE8A-B747AA46805E}"/>
                </a:ext>
              </a:extLst>
            </p:cNvPr>
            <p:cNvPicPr>
              <a:picLocks noChangeAspect="1"/>
            </p:cNvPicPr>
            <p:nvPr/>
          </p:nvPicPr>
          <p:blipFill>
            <a:blip r:embed="rId8"/>
            <a:stretch>
              <a:fillRect/>
            </a:stretch>
          </p:blipFill>
          <p:spPr>
            <a:xfrm>
              <a:off x="4702316" y="3252334"/>
              <a:ext cx="745557" cy="745557"/>
            </a:xfrm>
            <a:prstGeom prst="rect">
              <a:avLst/>
            </a:prstGeom>
          </p:spPr>
        </p:pic>
        <p:sp>
          <p:nvSpPr>
            <p:cNvPr id="78" name="TextBox 77">
              <a:extLst>
                <a:ext uri="{FF2B5EF4-FFF2-40B4-BE49-F238E27FC236}">
                  <a16:creationId xmlns:a16="http://schemas.microsoft.com/office/drawing/2014/main" id="{57044F90-CC8E-4899-88C1-E0F0B42D94DC}"/>
                </a:ext>
              </a:extLst>
            </p:cNvPr>
            <p:cNvSpPr txBox="1"/>
            <p:nvPr/>
          </p:nvSpPr>
          <p:spPr>
            <a:xfrm>
              <a:off x="4659309" y="393329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grpSp>
        <p:nvGrpSpPr>
          <p:cNvPr id="93" name="Group 92">
            <a:extLst>
              <a:ext uri="{FF2B5EF4-FFF2-40B4-BE49-F238E27FC236}">
                <a16:creationId xmlns:a16="http://schemas.microsoft.com/office/drawing/2014/main" id="{3E3FFCA0-E379-4873-9F08-41FFC5FBCA7F}"/>
              </a:ext>
            </a:extLst>
          </p:cNvPr>
          <p:cNvGrpSpPr/>
          <p:nvPr/>
        </p:nvGrpSpPr>
        <p:grpSpPr>
          <a:xfrm>
            <a:off x="9137008" y="3535110"/>
            <a:ext cx="685191" cy="1093257"/>
            <a:chOff x="3335882" y="3301700"/>
            <a:chExt cx="685191" cy="1093257"/>
          </a:xfrm>
        </p:grpSpPr>
        <p:pic>
          <p:nvPicPr>
            <p:cNvPr id="95" name="Picture 94">
              <a:extLst>
                <a:ext uri="{FF2B5EF4-FFF2-40B4-BE49-F238E27FC236}">
                  <a16:creationId xmlns:a16="http://schemas.microsoft.com/office/drawing/2014/main" id="{CDED33FC-4F7E-41A8-A917-31D306D4F1C2}"/>
                </a:ext>
              </a:extLst>
            </p:cNvPr>
            <p:cNvPicPr>
              <a:picLocks noChangeAspect="1"/>
            </p:cNvPicPr>
            <p:nvPr/>
          </p:nvPicPr>
          <p:blipFill>
            <a:blip r:embed="rId9"/>
            <a:stretch>
              <a:fillRect/>
            </a:stretch>
          </p:blipFill>
          <p:spPr>
            <a:xfrm>
              <a:off x="3410534" y="3301700"/>
              <a:ext cx="578307" cy="578307"/>
            </a:xfrm>
            <a:prstGeom prst="rect">
              <a:avLst/>
            </a:prstGeom>
          </p:spPr>
        </p:pic>
        <p:sp>
          <p:nvSpPr>
            <p:cNvPr id="96" name="TextBox 95">
              <a:extLst>
                <a:ext uri="{FF2B5EF4-FFF2-40B4-BE49-F238E27FC236}">
                  <a16:creationId xmlns:a16="http://schemas.microsoft.com/office/drawing/2014/main" id="{0BD49E63-B74C-4857-97A1-1FD719BD91F9}"/>
                </a:ext>
              </a:extLst>
            </p:cNvPr>
            <p:cNvSpPr txBox="1"/>
            <p:nvPr/>
          </p:nvSpPr>
          <p:spPr>
            <a:xfrm>
              <a:off x="3335882"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S4 Supplier Invoice</a:t>
              </a:r>
            </a:p>
          </p:txBody>
        </p:sp>
      </p:grpSp>
      <p:grpSp>
        <p:nvGrpSpPr>
          <p:cNvPr id="18" name="Group 17">
            <a:extLst>
              <a:ext uri="{FF2B5EF4-FFF2-40B4-BE49-F238E27FC236}">
                <a16:creationId xmlns:a16="http://schemas.microsoft.com/office/drawing/2014/main" id="{7DD706BB-2ED2-45F6-A6F2-0180AF1FEE53}"/>
              </a:ext>
            </a:extLst>
          </p:cNvPr>
          <p:cNvGrpSpPr/>
          <p:nvPr/>
        </p:nvGrpSpPr>
        <p:grpSpPr>
          <a:xfrm>
            <a:off x="5423069" y="3550336"/>
            <a:ext cx="1191778" cy="2803894"/>
            <a:chOff x="5423069" y="3550336"/>
            <a:chExt cx="1191778" cy="2803894"/>
          </a:xfrm>
        </p:grpSpPr>
        <p:grpSp>
          <p:nvGrpSpPr>
            <p:cNvPr id="79" name="Group 78">
              <a:extLst>
                <a:ext uri="{FF2B5EF4-FFF2-40B4-BE49-F238E27FC236}">
                  <a16:creationId xmlns:a16="http://schemas.microsoft.com/office/drawing/2014/main" id="{192ACAEA-78BC-43E6-8AF0-E2FFAF91CB57}"/>
                </a:ext>
              </a:extLst>
            </p:cNvPr>
            <p:cNvGrpSpPr/>
            <p:nvPr/>
          </p:nvGrpSpPr>
          <p:grpSpPr>
            <a:xfrm>
              <a:off x="5431326" y="3550336"/>
              <a:ext cx="685191" cy="1093257"/>
              <a:chOff x="3335882" y="3301700"/>
              <a:chExt cx="685191" cy="1093257"/>
            </a:xfrm>
          </p:grpSpPr>
          <p:pic>
            <p:nvPicPr>
              <p:cNvPr id="80" name="Picture 79">
                <a:extLst>
                  <a:ext uri="{FF2B5EF4-FFF2-40B4-BE49-F238E27FC236}">
                    <a16:creationId xmlns:a16="http://schemas.microsoft.com/office/drawing/2014/main" id="{8D332703-BFA3-42EE-B60A-DD79DE3F2AC2}"/>
                  </a:ext>
                </a:extLst>
              </p:cNvPr>
              <p:cNvPicPr>
                <a:picLocks noChangeAspect="1"/>
              </p:cNvPicPr>
              <p:nvPr/>
            </p:nvPicPr>
            <p:blipFill>
              <a:blip r:embed="rId9"/>
              <a:stretch>
                <a:fillRect/>
              </a:stretch>
            </p:blipFill>
            <p:spPr>
              <a:xfrm>
                <a:off x="3410534" y="3301700"/>
                <a:ext cx="578307" cy="578307"/>
              </a:xfrm>
              <a:prstGeom prst="rect">
                <a:avLst/>
              </a:prstGeom>
            </p:spPr>
          </p:pic>
          <p:sp>
            <p:nvSpPr>
              <p:cNvPr id="81" name="TextBox 80">
                <a:extLst>
                  <a:ext uri="{FF2B5EF4-FFF2-40B4-BE49-F238E27FC236}">
                    <a16:creationId xmlns:a16="http://schemas.microsoft.com/office/drawing/2014/main" id="{435CC504-8E38-4B11-B28D-CEFF3371CA2D}"/>
                  </a:ext>
                </a:extLst>
              </p:cNvPr>
              <p:cNvSpPr txBox="1"/>
              <p:nvPr/>
            </p:nvSpPr>
            <p:spPr>
              <a:xfrm>
                <a:off x="3335882"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S4 Purchase Requisition</a:t>
                </a:r>
              </a:p>
            </p:txBody>
          </p:sp>
        </p:grpSp>
        <p:grpSp>
          <p:nvGrpSpPr>
            <p:cNvPr id="101" name="Group 100">
              <a:extLst>
                <a:ext uri="{FF2B5EF4-FFF2-40B4-BE49-F238E27FC236}">
                  <a16:creationId xmlns:a16="http://schemas.microsoft.com/office/drawing/2014/main" id="{AC38AE1B-DDD6-4F06-ADBE-A36239E68E83}"/>
                </a:ext>
              </a:extLst>
            </p:cNvPr>
            <p:cNvGrpSpPr/>
            <p:nvPr/>
          </p:nvGrpSpPr>
          <p:grpSpPr>
            <a:xfrm>
              <a:off x="5423069" y="4947923"/>
              <a:ext cx="1191778" cy="1406307"/>
              <a:chOff x="3354416" y="2988650"/>
              <a:chExt cx="1191778" cy="1406307"/>
            </a:xfrm>
          </p:grpSpPr>
          <p:pic>
            <p:nvPicPr>
              <p:cNvPr id="103" name="Picture 102">
                <a:extLst>
                  <a:ext uri="{FF2B5EF4-FFF2-40B4-BE49-F238E27FC236}">
                    <a16:creationId xmlns:a16="http://schemas.microsoft.com/office/drawing/2014/main" id="{F14E6EEC-2224-4077-98B5-DCFD3A326AC1}"/>
                  </a:ext>
                </a:extLst>
              </p:cNvPr>
              <p:cNvPicPr>
                <a:picLocks noChangeAspect="1"/>
              </p:cNvPicPr>
              <p:nvPr/>
            </p:nvPicPr>
            <p:blipFill>
              <a:blip r:embed="rId9"/>
              <a:stretch>
                <a:fillRect/>
              </a:stretch>
            </p:blipFill>
            <p:spPr>
              <a:xfrm>
                <a:off x="3429068" y="3301700"/>
                <a:ext cx="578307" cy="578307"/>
              </a:xfrm>
              <a:prstGeom prst="rect">
                <a:avLst/>
              </a:prstGeom>
            </p:spPr>
          </p:pic>
          <p:sp>
            <p:nvSpPr>
              <p:cNvPr id="104" name="TextBox 103">
                <a:extLst>
                  <a:ext uri="{FF2B5EF4-FFF2-40B4-BE49-F238E27FC236}">
                    <a16:creationId xmlns:a16="http://schemas.microsoft.com/office/drawing/2014/main" id="{5BA669B3-B257-46B0-85EC-5E1A849DE0AA}"/>
                  </a:ext>
                </a:extLst>
              </p:cNvPr>
              <p:cNvSpPr txBox="1"/>
              <p:nvPr/>
            </p:nvSpPr>
            <p:spPr>
              <a:xfrm>
                <a:off x="3354416"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Purchase Requisition</a:t>
                </a:r>
              </a:p>
            </p:txBody>
          </p:sp>
          <p:sp>
            <p:nvSpPr>
              <p:cNvPr id="145" name="TextBox 144">
                <a:extLst>
                  <a:ext uri="{FF2B5EF4-FFF2-40B4-BE49-F238E27FC236}">
                    <a16:creationId xmlns:a16="http://schemas.microsoft.com/office/drawing/2014/main" id="{8D82BDB9-0816-4364-A002-40D0B5FB31BE}"/>
                  </a:ext>
                </a:extLst>
              </p:cNvPr>
              <p:cNvSpPr txBox="1"/>
              <p:nvPr/>
            </p:nvSpPr>
            <p:spPr>
              <a:xfrm>
                <a:off x="3777014" y="2988650"/>
                <a:ext cx="769180" cy="246221"/>
              </a:xfrm>
              <a:prstGeom prst="rect">
                <a:avLst/>
              </a:prstGeom>
              <a:noFill/>
            </p:spPr>
            <p:txBody>
              <a:bodyPr wrap="square" lIns="0" tIns="0" rIns="0" bIns="0" rtlCol="0">
                <a:spAutoFit/>
              </a:bodyPr>
              <a:lstStyle/>
              <a:p>
                <a:pPr marL="0" marR="0" lvl="0" indent="0"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Synchronous Validation</a:t>
                </a:r>
              </a:p>
            </p:txBody>
          </p:sp>
        </p:grpSp>
        <p:cxnSp>
          <p:nvCxnSpPr>
            <p:cNvPr id="105" name="Straight Connector 104">
              <a:extLst>
                <a:ext uri="{FF2B5EF4-FFF2-40B4-BE49-F238E27FC236}">
                  <a16:creationId xmlns:a16="http://schemas.microsoft.com/office/drawing/2014/main" id="{C7511271-26E6-41D3-9074-29E6FBB370D3}"/>
                </a:ext>
              </a:extLst>
            </p:cNvPr>
            <p:cNvCxnSpPr>
              <a:cxnSpLocks/>
            </p:cNvCxnSpPr>
            <p:nvPr/>
          </p:nvCxnSpPr>
          <p:spPr>
            <a:xfrm flipV="1">
              <a:off x="5781433" y="4693458"/>
              <a:ext cx="0" cy="52202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cxnSp>
        <p:nvCxnSpPr>
          <p:cNvPr id="106" name="Straight Connector 105">
            <a:extLst>
              <a:ext uri="{FF2B5EF4-FFF2-40B4-BE49-F238E27FC236}">
                <a16:creationId xmlns:a16="http://schemas.microsoft.com/office/drawing/2014/main" id="{953AC3C9-E50C-4CC5-866F-98CFBFD56A92}"/>
              </a:ext>
            </a:extLst>
          </p:cNvPr>
          <p:cNvCxnSpPr>
            <a:cxnSpLocks/>
          </p:cNvCxnSpPr>
          <p:nvPr/>
        </p:nvCxnSpPr>
        <p:spPr>
          <a:xfrm>
            <a:off x="6140265" y="3858394"/>
            <a:ext cx="320281" cy="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3026701-B852-48FA-85E4-637D1BE9AC4C}"/>
              </a:ext>
            </a:extLst>
          </p:cNvPr>
          <p:cNvCxnSpPr>
            <a:cxnSpLocks/>
          </p:cNvCxnSpPr>
          <p:nvPr/>
        </p:nvCxnSpPr>
        <p:spPr>
          <a:xfrm>
            <a:off x="7051100" y="3860800"/>
            <a:ext cx="320281" cy="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0887-288C-41F8-91F5-3CFE1F68214D}"/>
              </a:ext>
            </a:extLst>
          </p:cNvPr>
          <p:cNvCxnSpPr>
            <a:cxnSpLocks/>
          </p:cNvCxnSpPr>
          <p:nvPr/>
        </p:nvCxnSpPr>
        <p:spPr>
          <a:xfrm>
            <a:off x="8024340" y="3860800"/>
            <a:ext cx="320281" cy="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810D812-E1D7-404C-8013-2B35584744F1}"/>
              </a:ext>
            </a:extLst>
          </p:cNvPr>
          <p:cNvCxnSpPr>
            <a:cxnSpLocks/>
          </p:cNvCxnSpPr>
          <p:nvPr/>
        </p:nvCxnSpPr>
        <p:spPr>
          <a:xfrm>
            <a:off x="8925854" y="3861837"/>
            <a:ext cx="320281" cy="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1441DD-8EEB-4C25-8539-BF1AE76E50B1}"/>
              </a:ext>
            </a:extLst>
          </p:cNvPr>
          <p:cNvCxnSpPr>
            <a:cxnSpLocks/>
          </p:cNvCxnSpPr>
          <p:nvPr/>
        </p:nvCxnSpPr>
        <p:spPr>
          <a:xfrm>
            <a:off x="9789967" y="3858394"/>
            <a:ext cx="320281" cy="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24B5524-A7E2-4E0B-A6BB-563CB1806F00}"/>
              </a:ext>
            </a:extLst>
          </p:cNvPr>
          <p:cNvCxnSpPr>
            <a:cxnSpLocks/>
          </p:cNvCxnSpPr>
          <p:nvPr/>
        </p:nvCxnSpPr>
        <p:spPr>
          <a:xfrm>
            <a:off x="4126100" y="5453608"/>
            <a:ext cx="320281" cy="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47C9E1-C50B-4CEA-881D-E83E8D615596}"/>
              </a:ext>
            </a:extLst>
          </p:cNvPr>
          <p:cNvCxnSpPr>
            <a:cxnSpLocks/>
          </p:cNvCxnSpPr>
          <p:nvPr/>
        </p:nvCxnSpPr>
        <p:spPr>
          <a:xfrm>
            <a:off x="5158906" y="5436088"/>
            <a:ext cx="320281" cy="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3D0454E-A40E-4900-948E-A50664F3E523}"/>
              </a:ext>
            </a:extLst>
          </p:cNvPr>
          <p:cNvGrpSpPr/>
          <p:nvPr/>
        </p:nvGrpSpPr>
        <p:grpSpPr>
          <a:xfrm>
            <a:off x="8272912" y="1625974"/>
            <a:ext cx="732454" cy="2855148"/>
            <a:chOff x="8272912" y="1625974"/>
            <a:chExt cx="732454" cy="2855148"/>
          </a:xfrm>
        </p:grpSpPr>
        <p:grpSp>
          <p:nvGrpSpPr>
            <p:cNvPr id="90" name="Group 89">
              <a:extLst>
                <a:ext uri="{FF2B5EF4-FFF2-40B4-BE49-F238E27FC236}">
                  <a16:creationId xmlns:a16="http://schemas.microsoft.com/office/drawing/2014/main" id="{B38E85DA-B935-4134-BB8B-B20CB68B4A76}"/>
                </a:ext>
              </a:extLst>
            </p:cNvPr>
            <p:cNvGrpSpPr/>
            <p:nvPr/>
          </p:nvGrpSpPr>
          <p:grpSpPr>
            <a:xfrm>
              <a:off x="8272912" y="3541753"/>
              <a:ext cx="685191" cy="939369"/>
              <a:chOff x="3335882" y="3301700"/>
              <a:chExt cx="685191" cy="939369"/>
            </a:xfrm>
          </p:grpSpPr>
          <p:pic>
            <p:nvPicPr>
              <p:cNvPr id="91" name="Picture 90">
                <a:extLst>
                  <a:ext uri="{FF2B5EF4-FFF2-40B4-BE49-F238E27FC236}">
                    <a16:creationId xmlns:a16="http://schemas.microsoft.com/office/drawing/2014/main" id="{7AA9773A-629F-4D22-837B-2315D7E299E5}"/>
                  </a:ext>
                </a:extLst>
              </p:cNvPr>
              <p:cNvPicPr>
                <a:picLocks noChangeAspect="1"/>
              </p:cNvPicPr>
              <p:nvPr/>
            </p:nvPicPr>
            <p:blipFill>
              <a:blip r:embed="rId9"/>
              <a:stretch>
                <a:fillRect/>
              </a:stretch>
            </p:blipFill>
            <p:spPr>
              <a:xfrm>
                <a:off x="3410534" y="3301700"/>
                <a:ext cx="578307" cy="578307"/>
              </a:xfrm>
              <a:prstGeom prst="rect">
                <a:avLst/>
              </a:prstGeom>
            </p:spPr>
          </p:pic>
          <p:sp>
            <p:nvSpPr>
              <p:cNvPr id="92" name="TextBox 91">
                <a:extLst>
                  <a:ext uri="{FF2B5EF4-FFF2-40B4-BE49-F238E27FC236}">
                    <a16:creationId xmlns:a16="http://schemas.microsoft.com/office/drawing/2014/main" id="{8D74F132-327C-4551-9740-8BBE78E7C9CE}"/>
                  </a:ext>
                </a:extLst>
              </p:cNvPr>
              <p:cNvSpPr txBox="1"/>
              <p:nvPr/>
            </p:nvSpPr>
            <p:spPr>
              <a:xfrm>
                <a:off x="3335882" y="393329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Receive Invoice</a:t>
                </a:r>
              </a:p>
            </p:txBody>
          </p:sp>
        </p:grpSp>
        <p:grpSp>
          <p:nvGrpSpPr>
            <p:cNvPr id="117" name="Group 116">
              <a:extLst>
                <a:ext uri="{FF2B5EF4-FFF2-40B4-BE49-F238E27FC236}">
                  <a16:creationId xmlns:a16="http://schemas.microsoft.com/office/drawing/2014/main" id="{808C3023-A958-4922-9A23-273968F1A9B2}"/>
                </a:ext>
              </a:extLst>
            </p:cNvPr>
            <p:cNvGrpSpPr/>
            <p:nvPr/>
          </p:nvGrpSpPr>
          <p:grpSpPr>
            <a:xfrm>
              <a:off x="8272912" y="1625974"/>
              <a:ext cx="732454" cy="1815712"/>
              <a:chOff x="9484799" y="1340149"/>
              <a:chExt cx="732454" cy="1815712"/>
            </a:xfrm>
          </p:grpSpPr>
          <p:sp>
            <p:nvSpPr>
              <p:cNvPr id="121" name="TextBox 120">
                <a:extLst>
                  <a:ext uri="{FF2B5EF4-FFF2-40B4-BE49-F238E27FC236}">
                    <a16:creationId xmlns:a16="http://schemas.microsoft.com/office/drawing/2014/main" id="{5E2B4269-1B7C-48A4-B48F-33B8E5A85144}"/>
                  </a:ext>
                </a:extLst>
              </p:cNvPr>
              <p:cNvSpPr txBox="1"/>
              <p:nvPr/>
            </p:nvSpPr>
            <p:spPr>
              <a:xfrm>
                <a:off x="9484799" y="1936577"/>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Invoice</a:t>
                </a:r>
              </a:p>
            </p:txBody>
          </p:sp>
          <p:pic>
            <p:nvPicPr>
              <p:cNvPr id="122" name="Picture 121">
                <a:extLst>
                  <a:ext uri="{FF2B5EF4-FFF2-40B4-BE49-F238E27FC236}">
                    <a16:creationId xmlns:a16="http://schemas.microsoft.com/office/drawing/2014/main" id="{7438186E-2706-4222-B115-3CC2C8388098}"/>
                  </a:ext>
                </a:extLst>
              </p:cNvPr>
              <p:cNvPicPr>
                <a:picLocks noChangeAspect="1"/>
              </p:cNvPicPr>
              <p:nvPr/>
            </p:nvPicPr>
            <p:blipFill>
              <a:blip r:embed="rId10"/>
              <a:stretch>
                <a:fillRect/>
              </a:stretch>
            </p:blipFill>
            <p:spPr>
              <a:xfrm>
                <a:off x="9549899" y="1340149"/>
                <a:ext cx="579600" cy="579600"/>
              </a:xfrm>
              <a:prstGeom prst="rect">
                <a:avLst/>
              </a:prstGeom>
            </p:spPr>
          </p:pic>
          <p:cxnSp>
            <p:nvCxnSpPr>
              <p:cNvPr id="123" name="Straight Connector 122">
                <a:extLst>
                  <a:ext uri="{FF2B5EF4-FFF2-40B4-BE49-F238E27FC236}">
                    <a16:creationId xmlns:a16="http://schemas.microsoft.com/office/drawing/2014/main" id="{C1784E11-11C4-483D-BF47-02158FD9CCAD}"/>
                  </a:ext>
                </a:extLst>
              </p:cNvPr>
              <p:cNvCxnSpPr>
                <a:cxnSpLocks/>
              </p:cNvCxnSpPr>
              <p:nvPr/>
            </p:nvCxnSpPr>
            <p:spPr>
              <a:xfrm>
                <a:off x="9823850" y="2306656"/>
                <a:ext cx="0" cy="849205"/>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F4CD97C4-6AF6-472A-AE10-0893FE372A96}"/>
              </a:ext>
            </a:extLst>
          </p:cNvPr>
          <p:cNvGrpSpPr/>
          <p:nvPr/>
        </p:nvGrpSpPr>
        <p:grpSpPr>
          <a:xfrm>
            <a:off x="6402547" y="1638330"/>
            <a:ext cx="732454" cy="3004305"/>
            <a:chOff x="6402547" y="1638330"/>
            <a:chExt cx="732454" cy="3004305"/>
          </a:xfrm>
        </p:grpSpPr>
        <p:grpSp>
          <p:nvGrpSpPr>
            <p:cNvPr id="82" name="Group 81">
              <a:extLst>
                <a:ext uri="{FF2B5EF4-FFF2-40B4-BE49-F238E27FC236}">
                  <a16:creationId xmlns:a16="http://schemas.microsoft.com/office/drawing/2014/main" id="{2ECD635A-E06A-4BCB-9062-CA7932497FD5}"/>
                </a:ext>
              </a:extLst>
            </p:cNvPr>
            <p:cNvGrpSpPr/>
            <p:nvPr/>
          </p:nvGrpSpPr>
          <p:grpSpPr>
            <a:xfrm>
              <a:off x="6408066" y="3549378"/>
              <a:ext cx="685191" cy="1093257"/>
              <a:chOff x="3335882" y="3301700"/>
              <a:chExt cx="685191" cy="1093257"/>
            </a:xfrm>
          </p:grpSpPr>
          <p:pic>
            <p:nvPicPr>
              <p:cNvPr id="83" name="Picture 82">
                <a:extLst>
                  <a:ext uri="{FF2B5EF4-FFF2-40B4-BE49-F238E27FC236}">
                    <a16:creationId xmlns:a16="http://schemas.microsoft.com/office/drawing/2014/main" id="{835C99AD-8189-4910-86C8-7336D89C18FD}"/>
                  </a:ext>
                </a:extLst>
              </p:cNvPr>
              <p:cNvPicPr>
                <a:picLocks noChangeAspect="1"/>
              </p:cNvPicPr>
              <p:nvPr/>
            </p:nvPicPr>
            <p:blipFill>
              <a:blip r:embed="rId9"/>
              <a:stretch>
                <a:fillRect/>
              </a:stretch>
            </p:blipFill>
            <p:spPr>
              <a:xfrm>
                <a:off x="3410534" y="3301700"/>
                <a:ext cx="578307" cy="578307"/>
              </a:xfrm>
              <a:prstGeom prst="rect">
                <a:avLst/>
              </a:prstGeom>
            </p:spPr>
          </p:pic>
          <p:sp>
            <p:nvSpPr>
              <p:cNvPr id="86" name="TextBox 85">
                <a:extLst>
                  <a:ext uri="{FF2B5EF4-FFF2-40B4-BE49-F238E27FC236}">
                    <a16:creationId xmlns:a16="http://schemas.microsoft.com/office/drawing/2014/main" id="{28077A56-E3F6-4221-B7D2-85B6DE584DEF}"/>
                  </a:ext>
                </a:extLst>
              </p:cNvPr>
              <p:cNvSpPr txBox="1"/>
              <p:nvPr/>
            </p:nvSpPr>
            <p:spPr>
              <a:xfrm>
                <a:off x="3335882"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S4 Purchase Order</a:t>
                </a:r>
              </a:p>
            </p:txBody>
          </p:sp>
        </p:grpSp>
        <p:grpSp>
          <p:nvGrpSpPr>
            <p:cNvPr id="124" name="Group 123">
              <a:extLst>
                <a:ext uri="{FF2B5EF4-FFF2-40B4-BE49-F238E27FC236}">
                  <a16:creationId xmlns:a16="http://schemas.microsoft.com/office/drawing/2014/main" id="{84F0C9CF-9168-4CA1-8201-DE2024FD1A8D}"/>
                </a:ext>
              </a:extLst>
            </p:cNvPr>
            <p:cNvGrpSpPr/>
            <p:nvPr/>
          </p:nvGrpSpPr>
          <p:grpSpPr>
            <a:xfrm>
              <a:off x="6402547" y="1638330"/>
              <a:ext cx="732454" cy="1803358"/>
              <a:chOff x="9457623" y="1378445"/>
              <a:chExt cx="732454" cy="1803358"/>
            </a:xfrm>
          </p:grpSpPr>
          <p:sp>
            <p:nvSpPr>
              <p:cNvPr id="125" name="TextBox 124">
                <a:extLst>
                  <a:ext uri="{FF2B5EF4-FFF2-40B4-BE49-F238E27FC236}">
                    <a16:creationId xmlns:a16="http://schemas.microsoft.com/office/drawing/2014/main" id="{D6EF4CBC-1D92-499A-B177-AEB463F75B29}"/>
                  </a:ext>
                </a:extLst>
              </p:cNvPr>
              <p:cNvSpPr txBox="1"/>
              <p:nvPr/>
            </p:nvSpPr>
            <p:spPr>
              <a:xfrm>
                <a:off x="9457623" y="1975844"/>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pic>
            <p:nvPicPr>
              <p:cNvPr id="126" name="Picture 125">
                <a:extLst>
                  <a:ext uri="{FF2B5EF4-FFF2-40B4-BE49-F238E27FC236}">
                    <a16:creationId xmlns:a16="http://schemas.microsoft.com/office/drawing/2014/main" id="{3F017D1F-133E-442C-A6D3-20DE79D614C5}"/>
                  </a:ext>
                </a:extLst>
              </p:cNvPr>
              <p:cNvPicPr>
                <a:picLocks noChangeAspect="1"/>
              </p:cNvPicPr>
              <p:nvPr/>
            </p:nvPicPr>
            <p:blipFill>
              <a:blip r:embed="rId10"/>
              <a:stretch>
                <a:fillRect/>
              </a:stretch>
            </p:blipFill>
            <p:spPr>
              <a:xfrm>
                <a:off x="9549899" y="1378445"/>
                <a:ext cx="579600" cy="579600"/>
              </a:xfrm>
              <a:prstGeom prst="rect">
                <a:avLst/>
              </a:prstGeom>
            </p:spPr>
          </p:pic>
          <p:cxnSp>
            <p:nvCxnSpPr>
              <p:cNvPr id="127" name="Straight Connector 126">
                <a:extLst>
                  <a:ext uri="{FF2B5EF4-FFF2-40B4-BE49-F238E27FC236}">
                    <a16:creationId xmlns:a16="http://schemas.microsoft.com/office/drawing/2014/main" id="{10DB8DE2-4D37-44E9-BD05-95E475CE3275}"/>
                  </a:ext>
                </a:extLst>
              </p:cNvPr>
              <p:cNvCxnSpPr>
                <a:cxnSpLocks/>
              </p:cNvCxnSpPr>
              <p:nvPr/>
            </p:nvCxnSpPr>
            <p:spPr>
              <a:xfrm flipV="1">
                <a:off x="9823850" y="2332596"/>
                <a:ext cx="0" cy="849207"/>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2B6EB290-4E23-41BF-A7EA-2F1FC9BE09B9}"/>
              </a:ext>
            </a:extLst>
          </p:cNvPr>
          <p:cNvGrpSpPr/>
          <p:nvPr/>
        </p:nvGrpSpPr>
        <p:grpSpPr>
          <a:xfrm>
            <a:off x="9933670" y="1607436"/>
            <a:ext cx="800258" cy="2881311"/>
            <a:chOff x="9933670" y="1607436"/>
            <a:chExt cx="800258" cy="2881311"/>
          </a:xfrm>
        </p:grpSpPr>
        <p:grpSp>
          <p:nvGrpSpPr>
            <p:cNvPr id="97" name="Group 96">
              <a:extLst>
                <a:ext uri="{FF2B5EF4-FFF2-40B4-BE49-F238E27FC236}">
                  <a16:creationId xmlns:a16="http://schemas.microsoft.com/office/drawing/2014/main" id="{5077E0E1-B079-4869-8D4C-30C90A8AC36E}"/>
                </a:ext>
              </a:extLst>
            </p:cNvPr>
            <p:cNvGrpSpPr/>
            <p:nvPr/>
          </p:nvGrpSpPr>
          <p:grpSpPr>
            <a:xfrm>
              <a:off x="10001104" y="3549378"/>
              <a:ext cx="685191" cy="939369"/>
              <a:chOff x="3335882" y="3301700"/>
              <a:chExt cx="685191" cy="939369"/>
            </a:xfrm>
          </p:grpSpPr>
          <p:pic>
            <p:nvPicPr>
              <p:cNvPr id="98" name="Picture 97">
                <a:extLst>
                  <a:ext uri="{FF2B5EF4-FFF2-40B4-BE49-F238E27FC236}">
                    <a16:creationId xmlns:a16="http://schemas.microsoft.com/office/drawing/2014/main" id="{598BEEF3-0C7E-45E7-9824-47A3F269E89F}"/>
                  </a:ext>
                </a:extLst>
              </p:cNvPr>
              <p:cNvPicPr>
                <a:picLocks noChangeAspect="1"/>
              </p:cNvPicPr>
              <p:nvPr/>
            </p:nvPicPr>
            <p:blipFill>
              <a:blip r:embed="rId9"/>
              <a:stretch>
                <a:fillRect/>
              </a:stretch>
            </p:blipFill>
            <p:spPr>
              <a:xfrm>
                <a:off x="3410534" y="3301700"/>
                <a:ext cx="578307" cy="578307"/>
              </a:xfrm>
              <a:prstGeom prst="rect">
                <a:avLst/>
              </a:prstGeom>
            </p:spPr>
          </p:pic>
          <p:sp>
            <p:nvSpPr>
              <p:cNvPr id="99" name="TextBox 98">
                <a:extLst>
                  <a:ext uri="{FF2B5EF4-FFF2-40B4-BE49-F238E27FC236}">
                    <a16:creationId xmlns:a16="http://schemas.microsoft.com/office/drawing/2014/main" id="{EE3103ED-BD5B-45C1-B6F9-058CC06AE1A5}"/>
                  </a:ext>
                </a:extLst>
              </p:cNvPr>
              <p:cNvSpPr txBox="1"/>
              <p:nvPr/>
            </p:nvSpPr>
            <p:spPr>
              <a:xfrm>
                <a:off x="3335882" y="393329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Payment Processing</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128" name="Group 127">
              <a:extLst>
                <a:ext uri="{FF2B5EF4-FFF2-40B4-BE49-F238E27FC236}">
                  <a16:creationId xmlns:a16="http://schemas.microsoft.com/office/drawing/2014/main" id="{FBCB63A0-465D-4E42-A7DC-5F5CCFD8A81E}"/>
                </a:ext>
              </a:extLst>
            </p:cNvPr>
            <p:cNvGrpSpPr/>
            <p:nvPr/>
          </p:nvGrpSpPr>
          <p:grpSpPr>
            <a:xfrm>
              <a:off x="9933670" y="1607436"/>
              <a:ext cx="800258" cy="1849773"/>
              <a:chOff x="9423721" y="1347551"/>
              <a:chExt cx="800258" cy="1849773"/>
            </a:xfrm>
          </p:grpSpPr>
          <p:sp>
            <p:nvSpPr>
              <p:cNvPr id="129" name="TextBox 128">
                <a:extLst>
                  <a:ext uri="{FF2B5EF4-FFF2-40B4-BE49-F238E27FC236}">
                    <a16:creationId xmlns:a16="http://schemas.microsoft.com/office/drawing/2014/main" id="{3301D103-33EE-400E-8105-AA31B4492D99}"/>
                  </a:ext>
                </a:extLst>
              </p:cNvPr>
              <p:cNvSpPr txBox="1"/>
              <p:nvPr/>
            </p:nvSpPr>
            <p:spPr>
              <a:xfrm>
                <a:off x="9423721" y="1953627"/>
                <a:ext cx="800258"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pic>
            <p:nvPicPr>
              <p:cNvPr id="130" name="Picture 129">
                <a:extLst>
                  <a:ext uri="{FF2B5EF4-FFF2-40B4-BE49-F238E27FC236}">
                    <a16:creationId xmlns:a16="http://schemas.microsoft.com/office/drawing/2014/main" id="{27E11DE7-768A-424F-A74E-774050D56848}"/>
                  </a:ext>
                </a:extLst>
              </p:cNvPr>
              <p:cNvPicPr>
                <a:picLocks noChangeAspect="1"/>
              </p:cNvPicPr>
              <p:nvPr/>
            </p:nvPicPr>
            <p:blipFill>
              <a:blip r:embed="rId10"/>
              <a:stretch>
                <a:fillRect/>
              </a:stretch>
            </p:blipFill>
            <p:spPr>
              <a:xfrm>
                <a:off x="9549899" y="1347551"/>
                <a:ext cx="579600" cy="579600"/>
              </a:xfrm>
              <a:prstGeom prst="rect">
                <a:avLst/>
              </a:prstGeom>
            </p:spPr>
          </p:pic>
          <p:cxnSp>
            <p:nvCxnSpPr>
              <p:cNvPr id="131" name="Straight Connector 130">
                <a:extLst>
                  <a:ext uri="{FF2B5EF4-FFF2-40B4-BE49-F238E27FC236}">
                    <a16:creationId xmlns:a16="http://schemas.microsoft.com/office/drawing/2014/main" id="{11A5DD40-C03C-4AE9-9EB7-43FDBE291BA9}"/>
                  </a:ext>
                </a:extLst>
              </p:cNvPr>
              <p:cNvCxnSpPr>
                <a:cxnSpLocks/>
              </p:cNvCxnSpPr>
              <p:nvPr/>
            </p:nvCxnSpPr>
            <p:spPr>
              <a:xfrm flipV="1">
                <a:off x="9823850" y="2332596"/>
                <a:ext cx="0" cy="864728"/>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BF6F4DFC-BFE2-4628-8473-17AA679DF53F}"/>
              </a:ext>
            </a:extLst>
          </p:cNvPr>
          <p:cNvGrpSpPr/>
          <p:nvPr/>
        </p:nvGrpSpPr>
        <p:grpSpPr>
          <a:xfrm>
            <a:off x="2241825" y="3204803"/>
            <a:ext cx="849684" cy="1370365"/>
            <a:chOff x="2241825" y="3204803"/>
            <a:chExt cx="849684" cy="1370365"/>
          </a:xfrm>
        </p:grpSpPr>
        <p:pic>
          <p:nvPicPr>
            <p:cNvPr id="12" name="Picture 11">
              <a:extLst>
                <a:ext uri="{FF2B5EF4-FFF2-40B4-BE49-F238E27FC236}">
                  <a16:creationId xmlns:a16="http://schemas.microsoft.com/office/drawing/2014/main" id="{8C6B80DE-E293-441B-B298-0AC3F4FF7C28}"/>
                </a:ext>
              </a:extLst>
            </p:cNvPr>
            <p:cNvPicPr>
              <a:picLocks noChangeAspect="1"/>
            </p:cNvPicPr>
            <p:nvPr/>
          </p:nvPicPr>
          <p:blipFill>
            <a:blip r:embed="rId11"/>
            <a:stretch>
              <a:fillRect/>
            </a:stretch>
          </p:blipFill>
          <p:spPr>
            <a:xfrm>
              <a:off x="2326931" y="3441686"/>
              <a:ext cx="713809" cy="713809"/>
            </a:xfrm>
            <a:prstGeom prst="rect">
              <a:avLst/>
            </a:prstGeom>
          </p:spPr>
        </p:pic>
        <p:pic>
          <p:nvPicPr>
            <p:cNvPr id="108" name="Picture 107">
              <a:extLst>
                <a:ext uri="{FF2B5EF4-FFF2-40B4-BE49-F238E27FC236}">
                  <a16:creationId xmlns:a16="http://schemas.microsoft.com/office/drawing/2014/main" id="{1258CEB5-C7C6-46DF-A646-28815A407BD7}"/>
                </a:ext>
              </a:extLst>
            </p:cNvPr>
            <p:cNvPicPr>
              <a:picLocks noChangeAspect="1"/>
            </p:cNvPicPr>
            <p:nvPr/>
          </p:nvPicPr>
          <p:blipFill>
            <a:blip r:embed="rId7"/>
            <a:stretch>
              <a:fillRect/>
            </a:stretch>
          </p:blipFill>
          <p:spPr>
            <a:xfrm>
              <a:off x="2565626" y="3204803"/>
              <a:ext cx="309298" cy="309298"/>
            </a:xfrm>
            <a:prstGeom prst="rect">
              <a:avLst/>
            </a:prstGeom>
          </p:spPr>
        </p:pic>
        <p:sp>
          <p:nvSpPr>
            <p:cNvPr id="118" name="TextBox 117">
              <a:extLst>
                <a:ext uri="{FF2B5EF4-FFF2-40B4-BE49-F238E27FC236}">
                  <a16:creationId xmlns:a16="http://schemas.microsoft.com/office/drawing/2014/main" id="{4486480F-F128-4D6D-85A3-2AD0B0E52A5E}"/>
                </a:ext>
              </a:extLst>
            </p:cNvPr>
            <p:cNvSpPr txBox="1"/>
            <p:nvPr/>
          </p:nvSpPr>
          <p:spPr>
            <a:xfrm>
              <a:off x="2241825" y="4113503"/>
              <a:ext cx="84968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Open Guided Buying on Fiori Dashboard</a:t>
              </a:r>
            </a:p>
          </p:txBody>
        </p:sp>
      </p:grpSp>
      <p:grpSp>
        <p:nvGrpSpPr>
          <p:cNvPr id="27" name="Group 26">
            <a:extLst>
              <a:ext uri="{FF2B5EF4-FFF2-40B4-BE49-F238E27FC236}">
                <a16:creationId xmlns:a16="http://schemas.microsoft.com/office/drawing/2014/main" id="{A7F76D7B-39B9-4820-805E-FA7CC3B4FC5E}"/>
              </a:ext>
            </a:extLst>
          </p:cNvPr>
          <p:cNvGrpSpPr/>
          <p:nvPr/>
        </p:nvGrpSpPr>
        <p:grpSpPr>
          <a:xfrm>
            <a:off x="2045466" y="5047152"/>
            <a:ext cx="941073" cy="1161662"/>
            <a:chOff x="2045466" y="5047152"/>
            <a:chExt cx="941073" cy="1161662"/>
          </a:xfrm>
        </p:grpSpPr>
        <p:pic>
          <p:nvPicPr>
            <p:cNvPr id="74" name="Picture 73">
              <a:extLst>
                <a:ext uri="{FF2B5EF4-FFF2-40B4-BE49-F238E27FC236}">
                  <a16:creationId xmlns:a16="http://schemas.microsoft.com/office/drawing/2014/main" id="{CED45686-D1A0-4CBC-BF27-FCD8F9E4BF3F}"/>
                </a:ext>
              </a:extLst>
            </p:cNvPr>
            <p:cNvPicPr>
              <a:picLocks noChangeAspect="1"/>
            </p:cNvPicPr>
            <p:nvPr/>
          </p:nvPicPr>
          <p:blipFill>
            <a:blip r:embed="rId7"/>
            <a:stretch>
              <a:fillRect/>
            </a:stretch>
          </p:blipFill>
          <p:spPr>
            <a:xfrm>
              <a:off x="2045466" y="5047152"/>
              <a:ext cx="309298" cy="309298"/>
            </a:xfrm>
            <a:prstGeom prst="rect">
              <a:avLst/>
            </a:prstGeom>
          </p:spPr>
        </p:pic>
        <p:sp>
          <p:nvSpPr>
            <p:cNvPr id="64" name="TextBox 63">
              <a:extLst>
                <a:ext uri="{FF2B5EF4-FFF2-40B4-BE49-F238E27FC236}">
                  <a16:creationId xmlns:a16="http://schemas.microsoft.com/office/drawing/2014/main" id="{63AB8608-5377-4CEB-89E9-8EA01C42A95D}"/>
                </a:ext>
              </a:extLst>
            </p:cNvPr>
            <p:cNvSpPr txBox="1"/>
            <p:nvPr/>
          </p:nvSpPr>
          <p:spPr>
            <a:xfrm>
              <a:off x="2264126" y="5747149"/>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Search </a:t>
              </a:r>
              <a:r>
                <a:rPr kumimoji="0" lang="en-GB" sz="1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Catalog</a:t>
              </a: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and add items</a:t>
              </a:r>
            </a:p>
          </p:txBody>
        </p:sp>
        <p:pic>
          <p:nvPicPr>
            <p:cNvPr id="65" name="Picture 64">
              <a:extLst>
                <a:ext uri="{FF2B5EF4-FFF2-40B4-BE49-F238E27FC236}">
                  <a16:creationId xmlns:a16="http://schemas.microsoft.com/office/drawing/2014/main" id="{CCA80D11-5857-4756-91B6-14BD3D89FCD5}"/>
                </a:ext>
              </a:extLst>
            </p:cNvPr>
            <p:cNvPicPr>
              <a:picLocks noChangeAspect="1"/>
            </p:cNvPicPr>
            <p:nvPr/>
          </p:nvPicPr>
          <p:blipFill>
            <a:blip r:embed="rId12"/>
            <a:stretch>
              <a:fillRect/>
            </a:stretch>
          </p:blipFill>
          <p:spPr>
            <a:xfrm>
              <a:off x="2253100" y="5085184"/>
              <a:ext cx="733439" cy="733439"/>
            </a:xfrm>
            <a:prstGeom prst="rect">
              <a:avLst/>
            </a:prstGeom>
          </p:spPr>
        </p:pic>
      </p:grpSp>
      <p:cxnSp>
        <p:nvCxnSpPr>
          <p:cNvPr id="134" name="Straight Connector 133">
            <a:extLst>
              <a:ext uri="{FF2B5EF4-FFF2-40B4-BE49-F238E27FC236}">
                <a16:creationId xmlns:a16="http://schemas.microsoft.com/office/drawing/2014/main" id="{D1D1C547-7EC1-40D2-ABDA-0E1F79A03DA0}"/>
              </a:ext>
            </a:extLst>
          </p:cNvPr>
          <p:cNvCxnSpPr>
            <a:cxnSpLocks/>
          </p:cNvCxnSpPr>
          <p:nvPr/>
        </p:nvCxnSpPr>
        <p:spPr>
          <a:xfrm flipV="1">
            <a:off x="2641600" y="4601928"/>
            <a:ext cx="0" cy="483256"/>
          </a:xfrm>
          <a:prstGeom prst="line">
            <a:avLst/>
          </a:prstGeom>
          <a:ln w="952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117AE13-BBD9-4271-B6BA-FB28C2BD7AB7}"/>
              </a:ext>
            </a:extLst>
          </p:cNvPr>
          <p:cNvSpPr txBox="1"/>
          <p:nvPr/>
        </p:nvSpPr>
        <p:spPr>
          <a:xfrm>
            <a:off x="9283179" y="6510141"/>
            <a:ext cx="604333"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200" kern="0" dirty="0">
                <a:ea typeface="Arial Unicode MS" pitchFamily="34" charset="-128"/>
                <a:cs typeface="Arial Unicode MS" pitchFamily="34" charset="-128"/>
                <a:hlinkClick r:id="rId13"/>
              </a:rPr>
              <a:t>Live Link</a:t>
            </a:r>
            <a:endParaRPr lang="en-GB" sz="1200" kern="0" dirty="0">
              <a:ea typeface="Arial Unicode MS" pitchFamily="34" charset="-128"/>
              <a:cs typeface="Arial Unicode MS" pitchFamily="34" charset="-128"/>
            </a:endParaRPr>
          </a:p>
        </p:txBody>
      </p:sp>
      <p:grpSp>
        <p:nvGrpSpPr>
          <p:cNvPr id="84" name="Group 83">
            <a:extLst>
              <a:ext uri="{FF2B5EF4-FFF2-40B4-BE49-F238E27FC236}">
                <a16:creationId xmlns:a16="http://schemas.microsoft.com/office/drawing/2014/main" id="{330C016A-7B3D-415C-B8EA-9E37F3179FA9}"/>
              </a:ext>
            </a:extLst>
          </p:cNvPr>
          <p:cNvGrpSpPr/>
          <p:nvPr/>
        </p:nvGrpSpPr>
        <p:grpSpPr>
          <a:xfrm>
            <a:off x="10843339" y="1613075"/>
            <a:ext cx="800258" cy="2868953"/>
            <a:chOff x="9933670" y="1619794"/>
            <a:chExt cx="800258" cy="2868953"/>
          </a:xfrm>
        </p:grpSpPr>
        <p:grpSp>
          <p:nvGrpSpPr>
            <p:cNvPr id="85" name="Group 84">
              <a:extLst>
                <a:ext uri="{FF2B5EF4-FFF2-40B4-BE49-F238E27FC236}">
                  <a16:creationId xmlns:a16="http://schemas.microsoft.com/office/drawing/2014/main" id="{097B877B-D7E9-42C6-A307-D9969AF8C9C8}"/>
                </a:ext>
              </a:extLst>
            </p:cNvPr>
            <p:cNvGrpSpPr/>
            <p:nvPr/>
          </p:nvGrpSpPr>
          <p:grpSpPr>
            <a:xfrm>
              <a:off x="10001104" y="3549378"/>
              <a:ext cx="685191" cy="939369"/>
              <a:chOff x="3335882" y="3301700"/>
              <a:chExt cx="685191" cy="939369"/>
            </a:xfrm>
          </p:grpSpPr>
          <p:pic>
            <p:nvPicPr>
              <p:cNvPr id="136" name="Picture 135">
                <a:extLst>
                  <a:ext uri="{FF2B5EF4-FFF2-40B4-BE49-F238E27FC236}">
                    <a16:creationId xmlns:a16="http://schemas.microsoft.com/office/drawing/2014/main" id="{6634608F-4D49-4CB7-8875-867231F0BFAB}"/>
                  </a:ext>
                </a:extLst>
              </p:cNvPr>
              <p:cNvPicPr>
                <a:picLocks noChangeAspect="1"/>
              </p:cNvPicPr>
              <p:nvPr/>
            </p:nvPicPr>
            <p:blipFill>
              <a:blip r:embed="rId9"/>
              <a:stretch>
                <a:fillRect/>
              </a:stretch>
            </p:blipFill>
            <p:spPr>
              <a:xfrm>
                <a:off x="3410534" y="3301700"/>
                <a:ext cx="578307" cy="578307"/>
              </a:xfrm>
              <a:prstGeom prst="rect">
                <a:avLst/>
              </a:prstGeom>
            </p:spPr>
          </p:pic>
          <p:sp>
            <p:nvSpPr>
              <p:cNvPr id="137" name="TextBox 136">
                <a:extLst>
                  <a:ext uri="{FF2B5EF4-FFF2-40B4-BE49-F238E27FC236}">
                    <a16:creationId xmlns:a16="http://schemas.microsoft.com/office/drawing/2014/main" id="{9B8333C5-081D-4469-8578-76897766F97E}"/>
                  </a:ext>
                </a:extLst>
              </p:cNvPr>
              <p:cNvSpPr txBox="1"/>
              <p:nvPr/>
            </p:nvSpPr>
            <p:spPr>
              <a:xfrm>
                <a:off x="3335882" y="393329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Remittance Advice</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102" name="Group 101">
              <a:extLst>
                <a:ext uri="{FF2B5EF4-FFF2-40B4-BE49-F238E27FC236}">
                  <a16:creationId xmlns:a16="http://schemas.microsoft.com/office/drawing/2014/main" id="{0BF83A6B-2CD3-46DE-9917-6497E297F33E}"/>
                </a:ext>
              </a:extLst>
            </p:cNvPr>
            <p:cNvGrpSpPr/>
            <p:nvPr/>
          </p:nvGrpSpPr>
          <p:grpSpPr>
            <a:xfrm>
              <a:off x="9933670" y="1619794"/>
              <a:ext cx="800258" cy="1837415"/>
              <a:chOff x="9423721" y="1359909"/>
              <a:chExt cx="800258" cy="1837415"/>
            </a:xfrm>
          </p:grpSpPr>
          <p:sp>
            <p:nvSpPr>
              <p:cNvPr id="132" name="TextBox 131">
                <a:extLst>
                  <a:ext uri="{FF2B5EF4-FFF2-40B4-BE49-F238E27FC236}">
                    <a16:creationId xmlns:a16="http://schemas.microsoft.com/office/drawing/2014/main" id="{B583257F-11BA-47D7-B50B-6BC2AC9D9317}"/>
                  </a:ext>
                </a:extLst>
              </p:cNvPr>
              <p:cNvSpPr txBox="1"/>
              <p:nvPr/>
            </p:nvSpPr>
            <p:spPr>
              <a:xfrm>
                <a:off x="9423721" y="1965985"/>
                <a:ext cx="800258"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pic>
            <p:nvPicPr>
              <p:cNvPr id="133" name="Picture 132">
                <a:extLst>
                  <a:ext uri="{FF2B5EF4-FFF2-40B4-BE49-F238E27FC236}">
                    <a16:creationId xmlns:a16="http://schemas.microsoft.com/office/drawing/2014/main" id="{2CBDE829-E819-47F1-A4E1-90033022C8EA}"/>
                  </a:ext>
                </a:extLst>
              </p:cNvPr>
              <p:cNvPicPr>
                <a:picLocks noChangeAspect="1"/>
              </p:cNvPicPr>
              <p:nvPr/>
            </p:nvPicPr>
            <p:blipFill>
              <a:blip r:embed="rId10"/>
              <a:stretch>
                <a:fillRect/>
              </a:stretch>
            </p:blipFill>
            <p:spPr>
              <a:xfrm>
                <a:off x="9549899" y="1359909"/>
                <a:ext cx="579600" cy="579600"/>
              </a:xfrm>
              <a:prstGeom prst="rect">
                <a:avLst/>
              </a:prstGeom>
            </p:spPr>
          </p:pic>
          <p:cxnSp>
            <p:nvCxnSpPr>
              <p:cNvPr id="135" name="Straight Connector 134">
                <a:extLst>
                  <a:ext uri="{FF2B5EF4-FFF2-40B4-BE49-F238E27FC236}">
                    <a16:creationId xmlns:a16="http://schemas.microsoft.com/office/drawing/2014/main" id="{D56CFA54-8AA5-4169-8B4E-38D753C00E66}"/>
                  </a:ext>
                </a:extLst>
              </p:cNvPr>
              <p:cNvCxnSpPr>
                <a:cxnSpLocks/>
              </p:cNvCxnSpPr>
              <p:nvPr/>
            </p:nvCxnSpPr>
            <p:spPr>
              <a:xfrm flipV="1">
                <a:off x="9823850" y="2339315"/>
                <a:ext cx="0" cy="858009"/>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cxnSp>
        <p:nvCxnSpPr>
          <p:cNvPr id="138" name="Straight Connector 137">
            <a:extLst>
              <a:ext uri="{FF2B5EF4-FFF2-40B4-BE49-F238E27FC236}">
                <a16:creationId xmlns:a16="http://schemas.microsoft.com/office/drawing/2014/main" id="{562DCD54-B140-4D3A-B675-03BC5B8E487D}"/>
              </a:ext>
            </a:extLst>
          </p:cNvPr>
          <p:cNvCxnSpPr>
            <a:cxnSpLocks/>
          </p:cNvCxnSpPr>
          <p:nvPr/>
        </p:nvCxnSpPr>
        <p:spPr>
          <a:xfrm>
            <a:off x="10657302" y="3884193"/>
            <a:ext cx="320281" cy="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30B6A36-7E6C-493C-A9C0-875941A2B651}"/>
              </a:ext>
            </a:extLst>
          </p:cNvPr>
          <p:cNvCxnSpPr/>
          <p:nvPr/>
        </p:nvCxnSpPr>
        <p:spPr>
          <a:xfrm>
            <a:off x="350141" y="271117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E77FDA94-A151-4871-9D17-88CFE9AA038B}"/>
              </a:ext>
            </a:extLst>
          </p:cNvPr>
          <p:cNvSpPr txBox="1"/>
          <p:nvPr/>
        </p:nvSpPr>
        <p:spPr>
          <a:xfrm>
            <a:off x="333080" y="2754546"/>
            <a:ext cx="160318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i="0" u="none" strike="noStrike" kern="0" cap="none" spc="0" normalizeH="0" baseline="0" noProof="0" dirty="0">
                <a:ln>
                  <a:noFill/>
                </a:ln>
                <a:effectLst/>
                <a:uLnTx/>
                <a:uFillTx/>
                <a:latin typeface="Arial"/>
                <a:ea typeface="Arial Unicode MS" pitchFamily="34" charset="-128"/>
                <a:cs typeface="Arial Unicode MS" pitchFamily="34" charset="-128"/>
              </a:rPr>
              <a:t>Ariba Network </a:t>
            </a:r>
          </a:p>
        </p:txBody>
      </p:sp>
      <p:sp>
        <p:nvSpPr>
          <p:cNvPr id="143" name="TextBox 142">
            <a:extLst>
              <a:ext uri="{FF2B5EF4-FFF2-40B4-BE49-F238E27FC236}">
                <a16:creationId xmlns:a16="http://schemas.microsoft.com/office/drawing/2014/main" id="{684415CA-2DA4-47DD-AB56-D7CA5ACF795F}"/>
              </a:ext>
            </a:extLst>
          </p:cNvPr>
          <p:cNvSpPr txBox="1"/>
          <p:nvPr/>
        </p:nvSpPr>
        <p:spPr>
          <a:xfrm>
            <a:off x="1969998" y="2745014"/>
            <a:ext cx="2633967"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u="none" strike="noStrike" kern="0" cap="none" spc="0" normalizeH="0" baseline="0" noProof="0" dirty="0">
                <a:ln>
                  <a:noFill/>
                </a:ln>
                <a:effectLst/>
                <a:uLnTx/>
                <a:uFillTx/>
                <a:latin typeface="Arial"/>
                <a:ea typeface="Arial Unicode MS" pitchFamily="34" charset="-128"/>
                <a:cs typeface="Arial Unicode MS" pitchFamily="34" charset="-128"/>
              </a:rPr>
              <a:t>Commerce Automation</a:t>
            </a:r>
          </a:p>
        </p:txBody>
      </p:sp>
      <p:grpSp>
        <p:nvGrpSpPr>
          <p:cNvPr id="8" name="Group 7">
            <a:extLst>
              <a:ext uri="{FF2B5EF4-FFF2-40B4-BE49-F238E27FC236}">
                <a16:creationId xmlns:a16="http://schemas.microsoft.com/office/drawing/2014/main" id="{387689D8-6E60-49B2-B8FD-3481F02ECB4C}"/>
              </a:ext>
            </a:extLst>
          </p:cNvPr>
          <p:cNvGrpSpPr/>
          <p:nvPr/>
        </p:nvGrpSpPr>
        <p:grpSpPr>
          <a:xfrm>
            <a:off x="7371381" y="3232455"/>
            <a:ext cx="685191" cy="1395912"/>
            <a:chOff x="7371381" y="3232455"/>
            <a:chExt cx="685191" cy="1395912"/>
          </a:xfrm>
        </p:grpSpPr>
        <p:grpSp>
          <p:nvGrpSpPr>
            <p:cNvPr id="87" name="Group 86">
              <a:extLst>
                <a:ext uri="{FF2B5EF4-FFF2-40B4-BE49-F238E27FC236}">
                  <a16:creationId xmlns:a16="http://schemas.microsoft.com/office/drawing/2014/main" id="{E2336AF9-2426-4D30-A8EB-52466ACC57AC}"/>
                </a:ext>
              </a:extLst>
            </p:cNvPr>
            <p:cNvGrpSpPr/>
            <p:nvPr/>
          </p:nvGrpSpPr>
          <p:grpSpPr>
            <a:xfrm>
              <a:off x="7371381" y="3535110"/>
              <a:ext cx="685191" cy="1093257"/>
              <a:chOff x="3335882" y="3301700"/>
              <a:chExt cx="685191" cy="1093257"/>
            </a:xfrm>
          </p:grpSpPr>
          <p:pic>
            <p:nvPicPr>
              <p:cNvPr id="88" name="Picture 87">
                <a:extLst>
                  <a:ext uri="{FF2B5EF4-FFF2-40B4-BE49-F238E27FC236}">
                    <a16:creationId xmlns:a16="http://schemas.microsoft.com/office/drawing/2014/main" id="{47A5A016-B967-4664-9AEA-8A1A88E4E261}"/>
                  </a:ext>
                </a:extLst>
              </p:cNvPr>
              <p:cNvPicPr>
                <a:picLocks noChangeAspect="1"/>
              </p:cNvPicPr>
              <p:nvPr/>
            </p:nvPicPr>
            <p:blipFill>
              <a:blip r:embed="rId9"/>
              <a:stretch>
                <a:fillRect/>
              </a:stretch>
            </p:blipFill>
            <p:spPr>
              <a:xfrm>
                <a:off x="3410534" y="3301700"/>
                <a:ext cx="578307" cy="578307"/>
              </a:xfrm>
              <a:prstGeom prst="rect">
                <a:avLst/>
              </a:prstGeom>
            </p:spPr>
          </p:pic>
          <p:sp>
            <p:nvSpPr>
              <p:cNvPr id="89" name="TextBox 88">
                <a:extLst>
                  <a:ext uri="{FF2B5EF4-FFF2-40B4-BE49-F238E27FC236}">
                    <a16:creationId xmlns:a16="http://schemas.microsoft.com/office/drawing/2014/main" id="{9DDD1A33-E0D9-464D-A4E4-8C38467C67AC}"/>
                  </a:ext>
                </a:extLst>
              </p:cNvPr>
              <p:cNvSpPr txBox="1"/>
              <p:nvPr/>
            </p:nvSpPr>
            <p:spPr>
              <a:xfrm>
                <a:off x="3335882"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S4 Goods Receipt</a:t>
                </a:r>
              </a:p>
            </p:txBody>
          </p:sp>
        </p:grpSp>
        <p:pic>
          <p:nvPicPr>
            <p:cNvPr id="148" name="Picture 147">
              <a:extLst>
                <a:ext uri="{FF2B5EF4-FFF2-40B4-BE49-F238E27FC236}">
                  <a16:creationId xmlns:a16="http://schemas.microsoft.com/office/drawing/2014/main" id="{0E17F577-575A-4E39-8487-7547486782C0}"/>
                </a:ext>
              </a:extLst>
            </p:cNvPr>
            <p:cNvPicPr>
              <a:picLocks noChangeAspect="1"/>
            </p:cNvPicPr>
            <p:nvPr/>
          </p:nvPicPr>
          <p:blipFill>
            <a:blip r:embed="rId7"/>
            <a:stretch>
              <a:fillRect/>
            </a:stretch>
          </p:blipFill>
          <p:spPr>
            <a:xfrm>
              <a:off x="7559896" y="3232455"/>
              <a:ext cx="309298" cy="309298"/>
            </a:xfrm>
            <a:prstGeom prst="rect">
              <a:avLst/>
            </a:prstGeom>
          </p:spPr>
        </p:pic>
      </p:grpSp>
    </p:spTree>
    <p:extLst>
      <p:ext uri="{BB962C8B-B14F-4D97-AF65-F5344CB8AC3E}">
        <p14:creationId xmlns:p14="http://schemas.microsoft.com/office/powerpoint/2010/main" val="32682190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wipe(up)">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wipe(left)">
                                      <p:cBhvr>
                                        <p:cTn id="27" dur="500"/>
                                        <p:tgtEl>
                                          <p:spTgt spid="1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down)">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wipe(left)">
                                      <p:cBhvr>
                                        <p:cTn id="37" dur="500"/>
                                        <p:tgtEl>
                                          <p:spTgt spid="1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wipe(left)">
                                      <p:cBhvr>
                                        <p:cTn id="47" dur="500"/>
                                        <p:tgtEl>
                                          <p:spTgt spid="10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wipe(left)">
                                      <p:cBhvr>
                                        <p:cTn id="57" dur="500"/>
                                        <p:tgtEl>
                                          <p:spTgt spid="10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down)">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left)">
                                      <p:cBhvr>
                                        <p:cTn id="67" dur="500"/>
                                        <p:tgtEl>
                                          <p:spTgt spid="10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up)">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10"/>
                                        </p:tgtEl>
                                        <p:attrNameLst>
                                          <p:attrName>style.visibility</p:attrName>
                                        </p:attrNameLst>
                                      </p:cBhvr>
                                      <p:to>
                                        <p:strVal val="visible"/>
                                      </p:to>
                                    </p:set>
                                    <p:animEffect transition="in" filter="wipe(left)">
                                      <p:cBhvr>
                                        <p:cTn id="77" dur="500"/>
                                        <p:tgtEl>
                                          <p:spTgt spid="11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wipe(down)">
                                      <p:cBhvr>
                                        <p:cTn id="82" dur="500"/>
                                        <p:tgtEl>
                                          <p:spTgt spid="9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wipe(left)">
                                      <p:cBhvr>
                                        <p:cTn id="87" dur="500"/>
                                        <p:tgtEl>
                                          <p:spTgt spid="11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down)">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38"/>
                                        </p:tgtEl>
                                        <p:attrNameLst>
                                          <p:attrName>style.visibility</p:attrName>
                                        </p:attrNameLst>
                                      </p:cBhvr>
                                      <p:to>
                                        <p:strVal val="visible"/>
                                      </p:to>
                                    </p:set>
                                    <p:animEffect transition="in" filter="wipe(left)">
                                      <p:cBhvr>
                                        <p:cTn id="97" dur="500"/>
                                        <p:tgtEl>
                                          <p:spTgt spid="13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wipe(down)">
                                      <p:cBhvr>
                                        <p:cTn id="10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Buying &amp; Invoice Management Data Flow – Close PO’s</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08622" y="4977031"/>
            <a:ext cx="802373" cy="802373"/>
          </a:xfrm>
          <a:prstGeom prst="rect">
            <a:avLst/>
          </a:prstGeom>
        </p:spPr>
      </p:pic>
      <p:sp>
        <p:nvSpPr>
          <p:cNvPr id="113" name="TextBox 112"/>
          <p:cNvSpPr txBox="1"/>
          <p:nvPr/>
        </p:nvSpPr>
        <p:spPr>
          <a:xfrm>
            <a:off x="851453" y="5764700"/>
            <a:ext cx="685191"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849951" y="1844697"/>
            <a:ext cx="828753" cy="828753"/>
          </a:xfrm>
          <a:prstGeom prst="rect">
            <a:avLst/>
          </a:prstGeom>
        </p:spPr>
      </p:pic>
      <p:sp>
        <p:nvSpPr>
          <p:cNvPr id="120" name="TextBox 119"/>
          <p:cNvSpPr txBox="1"/>
          <p:nvPr/>
        </p:nvSpPr>
        <p:spPr>
          <a:xfrm>
            <a:off x="365429" y="3478409"/>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Invoice Management</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243869" y="1594027"/>
            <a:ext cx="732454" cy="2647042"/>
            <a:chOff x="6918522" y="1594027"/>
            <a:chExt cx="732454" cy="2647042"/>
          </a:xfrm>
        </p:grpSpPr>
        <p:sp>
          <p:nvSpPr>
            <p:cNvPr id="72" name="TextBox 71"/>
            <p:cNvSpPr txBox="1"/>
            <p:nvPr/>
          </p:nvSpPr>
          <p:spPr>
            <a:xfrm>
              <a:off x="6918522"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4"/>
            <a:stretch>
              <a:fillRect/>
            </a:stretch>
          </p:blipFill>
          <p:spPr>
            <a:xfrm>
              <a:off x="7008598" y="3301700"/>
              <a:ext cx="578307" cy="578307"/>
            </a:xfrm>
            <a:prstGeom prst="rect">
              <a:avLst/>
            </a:prstGeom>
          </p:spPr>
        </p:pic>
        <p:sp>
          <p:nvSpPr>
            <p:cNvPr id="126" name="TextBox 125"/>
            <p:cNvSpPr txBox="1"/>
            <p:nvPr/>
          </p:nvSpPr>
          <p:spPr>
            <a:xfrm>
              <a:off x="6918522"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7260430"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a:stretch>
              <a:fillRect/>
            </a:stretch>
          </p:blipFill>
          <p:spPr>
            <a:xfrm>
              <a:off x="7007951" y="1594027"/>
              <a:ext cx="579600" cy="579600"/>
            </a:xfrm>
            <a:prstGeom prst="rect">
              <a:avLst/>
            </a:prstGeom>
          </p:spPr>
        </p:pic>
      </p:grpSp>
      <p:grpSp>
        <p:nvGrpSpPr>
          <p:cNvPr id="10" name="Group 9"/>
          <p:cNvGrpSpPr/>
          <p:nvPr/>
        </p:nvGrpSpPr>
        <p:grpSpPr>
          <a:xfrm>
            <a:off x="5069312" y="1594027"/>
            <a:ext cx="732454" cy="2800930"/>
            <a:chOff x="7743965" y="1594027"/>
            <a:chExt cx="732454" cy="2800930"/>
          </a:xfrm>
        </p:grpSpPr>
        <p:sp>
          <p:nvSpPr>
            <p:cNvPr id="77" name="TextBox 76"/>
            <p:cNvSpPr txBox="1"/>
            <p:nvPr/>
          </p:nvSpPr>
          <p:spPr>
            <a:xfrm>
              <a:off x="7743965" y="3933292"/>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pic>
          <p:nvPicPr>
            <p:cNvPr id="79" name="Picture 78"/>
            <p:cNvPicPr>
              <a:picLocks noChangeAspect="1"/>
            </p:cNvPicPr>
            <p:nvPr/>
          </p:nvPicPr>
          <p:blipFill>
            <a:blip r:embed="rId4"/>
            <a:stretch>
              <a:fillRect/>
            </a:stretch>
          </p:blipFill>
          <p:spPr>
            <a:xfrm>
              <a:off x="7801904" y="3301700"/>
              <a:ext cx="578307" cy="578307"/>
            </a:xfrm>
            <a:prstGeom prst="rect">
              <a:avLst/>
            </a:prstGeom>
          </p:spPr>
        </p:pic>
        <p:sp>
          <p:nvSpPr>
            <p:cNvPr id="128" name="TextBox 127"/>
            <p:cNvSpPr txBox="1"/>
            <p:nvPr/>
          </p:nvSpPr>
          <p:spPr>
            <a:xfrm>
              <a:off x="7743965" y="21904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cxnSp>
          <p:nvCxnSpPr>
            <p:cNvPr id="141" name="Straight Connector 140"/>
            <p:cNvCxnSpPr/>
            <p:nvPr/>
          </p:nvCxnSpPr>
          <p:spPr>
            <a:xfrm>
              <a:off x="8077143"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5"/>
            <a:stretch>
              <a:fillRect/>
            </a:stretch>
          </p:blipFill>
          <p:spPr>
            <a:xfrm>
              <a:off x="7801257" y="1594027"/>
              <a:ext cx="579600" cy="579600"/>
            </a:xfrm>
            <a:prstGeom prst="rect">
              <a:avLst/>
            </a:prstGeom>
          </p:spPr>
        </p:pic>
      </p:grpSp>
      <p:grpSp>
        <p:nvGrpSpPr>
          <p:cNvPr id="7" name="Group 6"/>
          <p:cNvGrpSpPr/>
          <p:nvPr/>
        </p:nvGrpSpPr>
        <p:grpSpPr>
          <a:xfrm>
            <a:off x="2713211" y="1594027"/>
            <a:ext cx="642715" cy="4586784"/>
            <a:chOff x="5387864" y="1594027"/>
            <a:chExt cx="642715" cy="4586784"/>
          </a:xfrm>
        </p:grpSpPr>
        <p:sp>
          <p:nvSpPr>
            <p:cNvPr id="53" name="TextBox 52"/>
            <p:cNvSpPr txBox="1"/>
            <p:nvPr/>
          </p:nvSpPr>
          <p:spPr>
            <a:xfrm>
              <a:off x="5413643" y="3933292"/>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pic>
          <p:nvPicPr>
            <p:cNvPr id="67" name="Picture 66"/>
            <p:cNvPicPr>
              <a:picLocks noChangeAspect="1"/>
            </p:cNvPicPr>
            <p:nvPr/>
          </p:nvPicPr>
          <p:blipFill>
            <a:blip r:embed="rId4"/>
            <a:stretch>
              <a:fillRect/>
            </a:stretch>
          </p:blipFill>
          <p:spPr>
            <a:xfrm>
              <a:off x="5436537" y="3301700"/>
              <a:ext cx="578307" cy="578307"/>
            </a:xfrm>
            <a:prstGeom prst="rect">
              <a:avLst/>
            </a:prstGeom>
          </p:spPr>
        </p:pic>
        <p:cxnSp>
          <p:nvCxnSpPr>
            <p:cNvPr id="30" name="Straight Connector 29"/>
            <p:cNvCxnSpPr/>
            <p:nvPr/>
          </p:nvCxnSpPr>
          <p:spPr>
            <a:xfrm flipH="1">
              <a:off x="5715000"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5387864" y="5873034"/>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sp>
          <p:nvSpPr>
            <p:cNvPr id="122" name="TextBox 121"/>
            <p:cNvSpPr txBox="1"/>
            <p:nvPr/>
          </p:nvSpPr>
          <p:spPr>
            <a:xfrm>
              <a:off x="5413643" y="2190455"/>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cxnSp>
          <p:nvCxnSpPr>
            <p:cNvPr id="137" name="Straight Connector 136"/>
            <p:cNvCxnSpPr/>
            <p:nvPr/>
          </p:nvCxnSpPr>
          <p:spPr>
            <a:xfrm flipV="1">
              <a:off x="571500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5"/>
            <a:stretch>
              <a:fillRect/>
            </a:stretch>
          </p:blipFill>
          <p:spPr>
            <a:xfrm>
              <a:off x="5435890" y="1594027"/>
              <a:ext cx="579600" cy="579600"/>
            </a:xfrm>
            <a:prstGeom prst="rect">
              <a:avLst/>
            </a:prstGeom>
          </p:spPr>
        </p:pic>
        <p:pic>
          <p:nvPicPr>
            <p:cNvPr id="150" name="Picture 149"/>
            <p:cNvPicPr>
              <a:picLocks noChangeAspect="1"/>
            </p:cNvPicPr>
            <p:nvPr/>
          </p:nvPicPr>
          <p:blipFill>
            <a:blip r:embed="rId6"/>
            <a:stretch>
              <a:fillRect/>
            </a:stretch>
          </p:blipFill>
          <p:spPr>
            <a:xfrm>
              <a:off x="5435890" y="5192134"/>
              <a:ext cx="579600" cy="579600"/>
            </a:xfrm>
            <a:prstGeom prst="rect">
              <a:avLst/>
            </a:prstGeom>
          </p:spPr>
        </p:pic>
      </p:grpSp>
      <p:grpSp>
        <p:nvGrpSpPr>
          <p:cNvPr id="8" name="Group 7"/>
          <p:cNvGrpSpPr/>
          <p:nvPr/>
        </p:nvGrpSpPr>
        <p:grpSpPr>
          <a:xfrm>
            <a:off x="3533944" y="1594027"/>
            <a:ext cx="642802" cy="4740673"/>
            <a:chOff x="6208597" y="1594027"/>
            <a:chExt cx="642802" cy="4740673"/>
          </a:xfrm>
        </p:grpSpPr>
        <p:sp>
          <p:nvSpPr>
            <p:cNvPr id="70" name="TextBox 69"/>
            <p:cNvSpPr txBox="1"/>
            <p:nvPr/>
          </p:nvSpPr>
          <p:spPr>
            <a:xfrm>
              <a:off x="6208597" y="393329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pic>
          <p:nvPicPr>
            <p:cNvPr id="71" name="Picture 70"/>
            <p:cNvPicPr>
              <a:picLocks noChangeAspect="1"/>
            </p:cNvPicPr>
            <p:nvPr/>
          </p:nvPicPr>
          <p:blipFill>
            <a:blip r:embed="rId4"/>
            <a:stretch>
              <a:fillRect/>
            </a:stretch>
          </p:blipFill>
          <p:spPr>
            <a:xfrm>
              <a:off x="6214645" y="3301700"/>
              <a:ext cx="578307" cy="578307"/>
            </a:xfrm>
            <a:prstGeom prst="rect">
              <a:avLst/>
            </a:prstGeom>
          </p:spPr>
        </p:pic>
        <p:cxnSp>
          <p:nvCxnSpPr>
            <p:cNvPr id="106" name="Straight Connector 105"/>
            <p:cNvCxnSpPr/>
            <p:nvPr/>
          </p:nvCxnSpPr>
          <p:spPr>
            <a:xfrm flipH="1">
              <a:off x="6491177"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6234463" y="5873035"/>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sp>
          <p:nvSpPr>
            <p:cNvPr id="124" name="TextBox 123"/>
            <p:cNvSpPr txBox="1"/>
            <p:nvPr/>
          </p:nvSpPr>
          <p:spPr>
            <a:xfrm>
              <a:off x="6208597" y="219045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 Change / Cancel</a:t>
              </a:r>
            </a:p>
          </p:txBody>
        </p:sp>
        <p:cxnSp>
          <p:nvCxnSpPr>
            <p:cNvPr id="138" name="Straight Connector 137"/>
            <p:cNvCxnSpPr/>
            <p:nvPr/>
          </p:nvCxnSpPr>
          <p:spPr>
            <a:xfrm flipV="1">
              <a:off x="651322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5"/>
            <a:stretch>
              <a:fillRect/>
            </a:stretch>
          </p:blipFill>
          <p:spPr>
            <a:xfrm>
              <a:off x="6213998" y="1594027"/>
              <a:ext cx="579600" cy="579600"/>
            </a:xfrm>
            <a:prstGeom prst="rect">
              <a:avLst/>
            </a:prstGeom>
          </p:spPr>
        </p:pic>
        <p:pic>
          <p:nvPicPr>
            <p:cNvPr id="151" name="Picture 150"/>
            <p:cNvPicPr>
              <a:picLocks noChangeAspect="1"/>
            </p:cNvPicPr>
            <p:nvPr/>
          </p:nvPicPr>
          <p:blipFill>
            <a:blip r:embed="rId6"/>
            <a:stretch>
              <a:fillRect/>
            </a:stretch>
          </p:blipFill>
          <p:spPr>
            <a:xfrm>
              <a:off x="6213998" y="5192134"/>
              <a:ext cx="579600" cy="579600"/>
            </a:xfrm>
            <a:prstGeom prst="rect">
              <a:avLst/>
            </a:prstGeom>
          </p:spPr>
        </p:pic>
      </p:grpSp>
      <p:cxnSp>
        <p:nvCxnSpPr>
          <p:cNvPr id="171" name="Straight Connector 170"/>
          <p:cNvCxnSpPr/>
          <p:nvPr/>
        </p:nvCxnSpPr>
        <p:spPr>
          <a:xfrm>
            <a:off x="10654927" y="6609636"/>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967894" y="6525530"/>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nvGrpSpPr>
          <p:cNvPr id="11" name="Group 10"/>
          <p:cNvGrpSpPr/>
          <p:nvPr/>
        </p:nvGrpSpPr>
        <p:grpSpPr>
          <a:xfrm>
            <a:off x="5734713" y="1588521"/>
            <a:ext cx="802423" cy="4523097"/>
            <a:chOff x="8409366" y="1588521"/>
            <a:chExt cx="802423" cy="4523097"/>
          </a:xfrm>
        </p:grpSpPr>
        <p:pic>
          <p:nvPicPr>
            <p:cNvPr id="177" name="Picture 176"/>
            <p:cNvPicPr>
              <a:picLocks noChangeAspect="1"/>
            </p:cNvPicPr>
            <p:nvPr/>
          </p:nvPicPr>
          <p:blipFill>
            <a:blip r:embed="rId4"/>
            <a:stretch>
              <a:fillRect/>
            </a:stretch>
          </p:blipFill>
          <p:spPr>
            <a:xfrm>
              <a:off x="8556409" y="3279860"/>
              <a:ext cx="578307" cy="578307"/>
            </a:xfrm>
            <a:prstGeom prst="rect">
              <a:avLst/>
            </a:prstGeom>
          </p:spPr>
        </p:pic>
        <p:sp>
          <p:nvSpPr>
            <p:cNvPr id="178" name="TextBox 177"/>
            <p:cNvSpPr txBox="1"/>
            <p:nvPr/>
          </p:nvSpPr>
          <p:spPr>
            <a:xfrm>
              <a:off x="8479335"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pic>
          <p:nvPicPr>
            <p:cNvPr id="179" name="Picture 178"/>
            <p:cNvPicPr>
              <a:picLocks noChangeAspect="1"/>
            </p:cNvPicPr>
            <p:nvPr/>
          </p:nvPicPr>
          <p:blipFill>
            <a:blip r:embed="rId6"/>
            <a:stretch>
              <a:fillRect/>
            </a:stretch>
          </p:blipFill>
          <p:spPr>
            <a:xfrm>
              <a:off x="8555762" y="5192134"/>
              <a:ext cx="579600" cy="579600"/>
            </a:xfrm>
            <a:prstGeom prst="rect">
              <a:avLst/>
            </a:prstGeom>
          </p:spPr>
        </p:pic>
        <p:sp>
          <p:nvSpPr>
            <p:cNvPr id="180" name="TextBox 179"/>
            <p:cNvSpPr txBox="1"/>
            <p:nvPr/>
          </p:nvSpPr>
          <p:spPr>
            <a:xfrm>
              <a:off x="8479335" y="5803841"/>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2" name="Straight Connector 181"/>
            <p:cNvCxnSpPr/>
            <p:nvPr/>
          </p:nvCxnSpPr>
          <p:spPr>
            <a:xfrm flipV="1">
              <a:off x="8845562"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5"/>
            <a:stretch>
              <a:fillRect/>
            </a:stretch>
          </p:blipFill>
          <p:spPr>
            <a:xfrm>
              <a:off x="8555762" y="1588521"/>
              <a:ext cx="579600" cy="579600"/>
            </a:xfrm>
            <a:prstGeom prst="rect">
              <a:avLst/>
            </a:prstGeom>
          </p:spPr>
        </p:pic>
        <p:sp>
          <p:nvSpPr>
            <p:cNvPr id="186" name="TextBox 185"/>
            <p:cNvSpPr txBox="1"/>
            <p:nvPr/>
          </p:nvSpPr>
          <p:spPr>
            <a:xfrm>
              <a:off x="8479335" y="22057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7" name="Straight Connector 186"/>
            <p:cNvCxnSpPr/>
            <p:nvPr/>
          </p:nvCxnSpPr>
          <p:spPr>
            <a:xfrm flipH="1">
              <a:off x="8845562"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9" name="Picture 188"/>
            <p:cNvPicPr>
              <a:picLocks noChangeAspect="1"/>
            </p:cNvPicPr>
            <p:nvPr/>
          </p:nvPicPr>
          <p:blipFill>
            <a:blip r:embed="rId7"/>
            <a:stretch>
              <a:fillRect/>
            </a:stretch>
          </p:blipFill>
          <p:spPr>
            <a:xfrm>
              <a:off x="8409366" y="3189184"/>
              <a:ext cx="309298" cy="309298"/>
            </a:xfrm>
            <a:prstGeom prst="rect">
              <a:avLst/>
            </a:prstGeom>
          </p:spPr>
        </p:pic>
      </p:grpSp>
      <p:grpSp>
        <p:nvGrpSpPr>
          <p:cNvPr id="18" name="Group 17">
            <a:extLst>
              <a:ext uri="{FF2B5EF4-FFF2-40B4-BE49-F238E27FC236}">
                <a16:creationId xmlns:a16="http://schemas.microsoft.com/office/drawing/2014/main" id="{69ED4B32-AE53-410D-8B36-05302EF24C2C}"/>
              </a:ext>
            </a:extLst>
          </p:cNvPr>
          <p:cNvGrpSpPr/>
          <p:nvPr/>
        </p:nvGrpSpPr>
        <p:grpSpPr>
          <a:xfrm>
            <a:off x="7135457" y="3108578"/>
            <a:ext cx="917732" cy="3072234"/>
            <a:chOff x="9965756" y="3108578"/>
            <a:chExt cx="917732" cy="3072234"/>
          </a:xfrm>
        </p:grpSpPr>
        <p:pic>
          <p:nvPicPr>
            <p:cNvPr id="143" name="Picture 142"/>
            <p:cNvPicPr>
              <a:picLocks noChangeAspect="1"/>
            </p:cNvPicPr>
            <p:nvPr/>
          </p:nvPicPr>
          <p:blipFill>
            <a:blip r:embed="rId8"/>
            <a:stretch>
              <a:fillRect/>
            </a:stretch>
          </p:blipFill>
          <p:spPr>
            <a:xfrm>
              <a:off x="9965756" y="3108578"/>
              <a:ext cx="405807" cy="405807"/>
            </a:xfrm>
            <a:prstGeom prst="rect">
              <a:avLst/>
            </a:prstGeom>
          </p:spPr>
        </p:pic>
        <p:grpSp>
          <p:nvGrpSpPr>
            <p:cNvPr id="17" name="Group 16">
              <a:extLst>
                <a:ext uri="{FF2B5EF4-FFF2-40B4-BE49-F238E27FC236}">
                  <a16:creationId xmlns:a16="http://schemas.microsoft.com/office/drawing/2014/main" id="{C46DBFD8-6D2F-43F4-91BF-559474F76BE2}"/>
                </a:ext>
              </a:extLst>
            </p:cNvPr>
            <p:cNvGrpSpPr/>
            <p:nvPr/>
          </p:nvGrpSpPr>
          <p:grpSpPr>
            <a:xfrm>
              <a:off x="10125168" y="3301700"/>
              <a:ext cx="758320" cy="2879112"/>
              <a:chOff x="10125168" y="3301700"/>
              <a:chExt cx="758320" cy="2879112"/>
            </a:xfrm>
          </p:grpSpPr>
          <p:sp>
            <p:nvSpPr>
              <p:cNvPr id="83" name="TextBox 82"/>
              <p:cNvSpPr txBox="1"/>
              <p:nvPr/>
            </p:nvSpPr>
            <p:spPr>
              <a:xfrm>
                <a:off x="10125168"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OK-to-Pay</a:t>
                </a:r>
              </a:p>
            </p:txBody>
          </p:sp>
          <p:pic>
            <p:nvPicPr>
              <p:cNvPr id="98" name="Picture 97"/>
              <p:cNvPicPr>
                <a:picLocks noChangeAspect="1"/>
              </p:cNvPicPr>
              <p:nvPr/>
            </p:nvPicPr>
            <p:blipFill>
              <a:blip r:embed="rId4"/>
              <a:stretch>
                <a:fillRect/>
              </a:stretch>
            </p:blipFill>
            <p:spPr>
              <a:xfrm>
                <a:off x="10211197" y="3301700"/>
                <a:ext cx="578307" cy="578307"/>
              </a:xfrm>
              <a:prstGeom prst="rect">
                <a:avLst/>
              </a:prstGeom>
            </p:spPr>
          </p:pic>
          <p:cxnSp>
            <p:nvCxnSpPr>
              <p:cNvPr id="107" name="Straight Connector 106"/>
              <p:cNvCxnSpPr/>
              <p:nvPr/>
            </p:nvCxnSpPr>
            <p:spPr>
              <a:xfrm flipH="1">
                <a:off x="10487687"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0151034" y="58730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Request</a:t>
                </a:r>
              </a:p>
            </p:txBody>
          </p:sp>
          <p:pic>
            <p:nvPicPr>
              <p:cNvPr id="152" name="Picture 151"/>
              <p:cNvPicPr>
                <a:picLocks noChangeAspect="1"/>
              </p:cNvPicPr>
              <p:nvPr/>
            </p:nvPicPr>
            <p:blipFill>
              <a:blip r:embed="rId6"/>
              <a:stretch>
                <a:fillRect/>
              </a:stretch>
            </p:blipFill>
            <p:spPr>
              <a:xfrm>
                <a:off x="10210550" y="5192134"/>
                <a:ext cx="579600" cy="579600"/>
              </a:xfrm>
              <a:prstGeom prst="rect">
                <a:avLst/>
              </a:prstGeom>
            </p:spPr>
          </p:pic>
        </p:grpSp>
      </p:grpSp>
      <p:grpSp>
        <p:nvGrpSpPr>
          <p:cNvPr id="15" name="Group 14">
            <a:extLst>
              <a:ext uri="{FF2B5EF4-FFF2-40B4-BE49-F238E27FC236}">
                <a16:creationId xmlns:a16="http://schemas.microsoft.com/office/drawing/2014/main" id="{C51C15A8-EB8C-49A9-AD9F-4D11AFB88448}"/>
              </a:ext>
            </a:extLst>
          </p:cNvPr>
          <p:cNvGrpSpPr/>
          <p:nvPr/>
        </p:nvGrpSpPr>
        <p:grpSpPr>
          <a:xfrm>
            <a:off x="6720940" y="3187820"/>
            <a:ext cx="1284772" cy="1119340"/>
            <a:chOff x="9551239" y="3187820"/>
            <a:chExt cx="1284772" cy="1119340"/>
          </a:xfrm>
        </p:grpSpPr>
        <p:sp>
          <p:nvSpPr>
            <p:cNvPr id="174" name="Rectangle: Rounded Corners 173"/>
            <p:cNvSpPr/>
            <p:nvPr/>
          </p:nvSpPr>
          <p:spPr bwMode="gray">
            <a:xfrm>
              <a:off x="9551239" y="3187820"/>
              <a:ext cx="1284772" cy="934145"/>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5" name="TextBox 174"/>
            <p:cNvSpPr txBox="1"/>
            <p:nvPr/>
          </p:nvSpPr>
          <p:spPr>
            <a:xfrm>
              <a:off x="9752919" y="4153272"/>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grpSp>
      <p:grpSp>
        <p:nvGrpSpPr>
          <p:cNvPr id="14" name="Group 13">
            <a:extLst>
              <a:ext uri="{FF2B5EF4-FFF2-40B4-BE49-F238E27FC236}">
                <a16:creationId xmlns:a16="http://schemas.microsoft.com/office/drawing/2014/main" id="{157F0285-E6DC-4C5F-8C95-7594D25AE396}"/>
              </a:ext>
            </a:extLst>
          </p:cNvPr>
          <p:cNvGrpSpPr/>
          <p:nvPr/>
        </p:nvGrpSpPr>
        <p:grpSpPr>
          <a:xfrm>
            <a:off x="6654500" y="1594027"/>
            <a:ext cx="732454" cy="2493153"/>
            <a:chOff x="9484799" y="1594027"/>
            <a:chExt cx="732454" cy="2493153"/>
          </a:xfrm>
        </p:grpSpPr>
        <p:sp>
          <p:nvSpPr>
            <p:cNvPr id="80" name="TextBox 79"/>
            <p:cNvSpPr txBox="1"/>
            <p:nvPr/>
          </p:nvSpPr>
          <p:spPr>
            <a:xfrm>
              <a:off x="9484799"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82" name="Picture 81"/>
            <p:cNvPicPr>
              <a:picLocks noChangeAspect="1"/>
            </p:cNvPicPr>
            <p:nvPr/>
          </p:nvPicPr>
          <p:blipFill>
            <a:blip r:embed="rId4"/>
            <a:stretch>
              <a:fillRect/>
            </a:stretch>
          </p:blipFill>
          <p:spPr>
            <a:xfrm>
              <a:off x="9550546" y="3301700"/>
              <a:ext cx="578307" cy="578307"/>
            </a:xfrm>
            <a:prstGeom prst="rect">
              <a:avLst/>
            </a:prstGeom>
          </p:spPr>
        </p:pic>
        <p:sp>
          <p:nvSpPr>
            <p:cNvPr id="130" name="TextBox 129"/>
            <p:cNvSpPr txBox="1"/>
            <p:nvPr/>
          </p:nvSpPr>
          <p:spPr>
            <a:xfrm>
              <a:off x="9484799" y="2190455"/>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148" name="Picture 147"/>
            <p:cNvPicPr>
              <a:picLocks noChangeAspect="1"/>
            </p:cNvPicPr>
            <p:nvPr/>
          </p:nvPicPr>
          <p:blipFill>
            <a:blip r:embed="rId5"/>
            <a:stretch>
              <a:fillRect/>
            </a:stretch>
          </p:blipFill>
          <p:spPr>
            <a:xfrm>
              <a:off x="9549899" y="1594027"/>
              <a:ext cx="579600" cy="579600"/>
            </a:xfrm>
            <a:prstGeom prst="rect">
              <a:avLst/>
            </a:prstGeom>
          </p:spPr>
        </p:pic>
        <p:cxnSp>
          <p:nvCxnSpPr>
            <p:cNvPr id="121" name="Straight Connector 120"/>
            <p:cNvCxnSpPr/>
            <p:nvPr/>
          </p:nvCxnSpPr>
          <p:spPr>
            <a:xfrm>
              <a:off x="982385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79526FD-39BB-4914-8205-5067F82E6495}"/>
              </a:ext>
            </a:extLst>
          </p:cNvPr>
          <p:cNvGrpSpPr/>
          <p:nvPr/>
        </p:nvGrpSpPr>
        <p:grpSpPr>
          <a:xfrm>
            <a:off x="7273258" y="1588401"/>
            <a:ext cx="732454" cy="1643869"/>
            <a:chOff x="10103557" y="1588401"/>
            <a:chExt cx="732454" cy="1643869"/>
          </a:xfrm>
        </p:grpSpPr>
        <p:pic>
          <p:nvPicPr>
            <p:cNvPr id="195" name="Picture 194"/>
            <p:cNvPicPr>
              <a:picLocks noChangeAspect="1"/>
            </p:cNvPicPr>
            <p:nvPr/>
          </p:nvPicPr>
          <p:blipFill>
            <a:blip r:embed="rId5"/>
            <a:stretch>
              <a:fillRect/>
            </a:stretch>
          </p:blipFill>
          <p:spPr>
            <a:xfrm>
              <a:off x="10193625" y="1588401"/>
              <a:ext cx="579600" cy="579600"/>
            </a:xfrm>
            <a:prstGeom prst="rect">
              <a:avLst/>
            </a:prstGeom>
          </p:spPr>
        </p:pic>
        <p:sp>
          <p:nvSpPr>
            <p:cNvPr id="196" name="TextBox 195"/>
            <p:cNvSpPr txBox="1"/>
            <p:nvPr/>
          </p:nvSpPr>
          <p:spPr>
            <a:xfrm>
              <a:off x="10103557" y="2204806"/>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cxnSp>
          <p:nvCxnSpPr>
            <p:cNvPr id="197" name="Straight Connector 196"/>
            <p:cNvCxnSpPr/>
            <p:nvPr/>
          </p:nvCxnSpPr>
          <p:spPr>
            <a:xfrm flipV="1">
              <a:off x="10491395"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0" name="Rectangle 99">
            <a:hlinkClick r:id="rId9"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grpSp>
        <p:nvGrpSpPr>
          <p:cNvPr id="103" name="Group 102">
            <a:extLst>
              <a:ext uri="{FF2B5EF4-FFF2-40B4-BE49-F238E27FC236}">
                <a16:creationId xmlns:a16="http://schemas.microsoft.com/office/drawing/2014/main" id="{683D6DCB-6597-44B0-B4F3-E5D8429B92F3}"/>
              </a:ext>
            </a:extLst>
          </p:cNvPr>
          <p:cNvGrpSpPr/>
          <p:nvPr/>
        </p:nvGrpSpPr>
        <p:grpSpPr>
          <a:xfrm>
            <a:off x="8184527" y="1594027"/>
            <a:ext cx="732454" cy="4586784"/>
            <a:chOff x="10716967" y="1594027"/>
            <a:chExt cx="732454" cy="4586784"/>
          </a:xfrm>
        </p:grpSpPr>
        <p:sp>
          <p:nvSpPr>
            <p:cNvPr id="104" name="TextBox 103">
              <a:extLst>
                <a:ext uri="{FF2B5EF4-FFF2-40B4-BE49-F238E27FC236}">
                  <a16:creationId xmlns:a16="http://schemas.microsoft.com/office/drawing/2014/main" id="{485DDECD-E8A7-4C0C-888E-DF18B208829D}"/>
                </a:ext>
              </a:extLst>
            </p:cNvPr>
            <p:cNvSpPr txBox="1"/>
            <p:nvPr/>
          </p:nvSpPr>
          <p:spPr>
            <a:xfrm>
              <a:off x="10716967"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pic>
          <p:nvPicPr>
            <p:cNvPr id="105" name="Picture 104">
              <a:extLst>
                <a:ext uri="{FF2B5EF4-FFF2-40B4-BE49-F238E27FC236}">
                  <a16:creationId xmlns:a16="http://schemas.microsoft.com/office/drawing/2014/main" id="{1A74F4AD-0F88-4D96-AA4A-BB29234DB505}"/>
                </a:ext>
              </a:extLst>
            </p:cNvPr>
            <p:cNvPicPr>
              <a:picLocks noChangeAspect="1"/>
            </p:cNvPicPr>
            <p:nvPr/>
          </p:nvPicPr>
          <p:blipFill>
            <a:blip r:embed="rId4"/>
            <a:stretch>
              <a:fillRect/>
            </a:stretch>
          </p:blipFill>
          <p:spPr>
            <a:xfrm>
              <a:off x="10794041" y="3301700"/>
              <a:ext cx="578307" cy="578307"/>
            </a:xfrm>
            <a:prstGeom prst="rect">
              <a:avLst/>
            </a:prstGeom>
          </p:spPr>
        </p:pic>
        <p:cxnSp>
          <p:nvCxnSpPr>
            <p:cNvPr id="109" name="Straight Connector 108">
              <a:extLst>
                <a:ext uri="{FF2B5EF4-FFF2-40B4-BE49-F238E27FC236}">
                  <a16:creationId xmlns:a16="http://schemas.microsoft.com/office/drawing/2014/main" id="{C28B7543-F0AD-4D81-A72A-A7C62DA8BF48}"/>
                </a:ext>
              </a:extLst>
            </p:cNvPr>
            <p:cNvCxnSpPr/>
            <p:nvPr/>
          </p:nvCxnSpPr>
          <p:spPr>
            <a:xfrm flipH="1" flipV="1">
              <a:off x="11083194"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222D15A0-BF78-4486-B537-4D745B667121}"/>
                </a:ext>
              </a:extLst>
            </p:cNvPr>
            <p:cNvSpPr txBox="1"/>
            <p:nvPr/>
          </p:nvSpPr>
          <p:spPr>
            <a:xfrm>
              <a:off x="10716967" y="5873034"/>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sp>
          <p:nvSpPr>
            <p:cNvPr id="111" name="TextBox 110">
              <a:extLst>
                <a:ext uri="{FF2B5EF4-FFF2-40B4-BE49-F238E27FC236}">
                  <a16:creationId xmlns:a16="http://schemas.microsoft.com/office/drawing/2014/main" id="{E74D819C-702B-4AB4-954F-84091840D05B}"/>
                </a:ext>
              </a:extLst>
            </p:cNvPr>
            <p:cNvSpPr txBox="1"/>
            <p:nvPr/>
          </p:nvSpPr>
          <p:spPr>
            <a:xfrm>
              <a:off x="10716967"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cxnSp>
          <p:nvCxnSpPr>
            <p:cNvPr id="123" name="Straight Connector 122">
              <a:extLst>
                <a:ext uri="{FF2B5EF4-FFF2-40B4-BE49-F238E27FC236}">
                  <a16:creationId xmlns:a16="http://schemas.microsoft.com/office/drawing/2014/main" id="{5DA65182-C967-4E61-AFED-FA86B57D60AB}"/>
                </a:ext>
              </a:extLst>
            </p:cNvPr>
            <p:cNvCxnSpPr/>
            <p:nvPr/>
          </p:nvCxnSpPr>
          <p:spPr>
            <a:xfrm flipV="1">
              <a:off x="11083194"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FC95EB03-64A7-43EB-9D2F-7B839FBC61E6}"/>
                </a:ext>
              </a:extLst>
            </p:cNvPr>
            <p:cNvPicPr>
              <a:picLocks noChangeAspect="1"/>
            </p:cNvPicPr>
            <p:nvPr/>
          </p:nvPicPr>
          <p:blipFill>
            <a:blip r:embed="rId5"/>
            <a:stretch>
              <a:fillRect/>
            </a:stretch>
          </p:blipFill>
          <p:spPr>
            <a:xfrm>
              <a:off x="10793394" y="1594027"/>
              <a:ext cx="579600" cy="579600"/>
            </a:xfrm>
            <a:prstGeom prst="rect">
              <a:avLst/>
            </a:prstGeom>
          </p:spPr>
        </p:pic>
        <p:pic>
          <p:nvPicPr>
            <p:cNvPr id="127" name="Picture 126">
              <a:extLst>
                <a:ext uri="{FF2B5EF4-FFF2-40B4-BE49-F238E27FC236}">
                  <a16:creationId xmlns:a16="http://schemas.microsoft.com/office/drawing/2014/main" id="{035F56FD-6D5A-4B28-AB1F-51339CE817DE}"/>
                </a:ext>
              </a:extLst>
            </p:cNvPr>
            <p:cNvPicPr>
              <a:picLocks noChangeAspect="1"/>
            </p:cNvPicPr>
            <p:nvPr/>
          </p:nvPicPr>
          <p:blipFill>
            <a:blip r:embed="rId6"/>
            <a:stretch>
              <a:fillRect/>
            </a:stretch>
          </p:blipFill>
          <p:spPr>
            <a:xfrm>
              <a:off x="10793394" y="5192134"/>
              <a:ext cx="579600" cy="579600"/>
            </a:xfrm>
            <a:prstGeom prst="rect">
              <a:avLst/>
            </a:prstGeom>
          </p:spPr>
        </p:pic>
      </p:grpSp>
      <p:cxnSp>
        <p:nvCxnSpPr>
          <p:cNvPr id="99" name="Straight Connector 18">
            <a:extLst>
              <a:ext uri="{FF2B5EF4-FFF2-40B4-BE49-F238E27FC236}">
                <a16:creationId xmlns:a16="http://schemas.microsoft.com/office/drawing/2014/main" id="{B0C73EF1-CFC6-4043-87E3-E1E09BDE5239}"/>
              </a:ext>
            </a:extLst>
          </p:cNvPr>
          <p:cNvCxnSpPr>
            <a:cxnSpLocks/>
            <a:stCxn id="115" idx="2"/>
            <a:endCxn id="177" idx="1"/>
          </p:cNvCxnSpPr>
          <p:nvPr/>
        </p:nvCxnSpPr>
        <p:spPr>
          <a:xfrm rot="5400000" flipH="1" flipV="1">
            <a:off x="3145818" y="3444874"/>
            <a:ext cx="2611797" cy="2860077"/>
          </a:xfrm>
          <a:prstGeom prst="bentConnector4">
            <a:avLst>
              <a:gd name="adj1" fmla="val -8753"/>
              <a:gd name="adj2" fmla="val 96587"/>
            </a:avLst>
          </a:prstGeom>
          <a:ln w="9525">
            <a:solidFill>
              <a:schemeClr val="bg2">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FF1980AD-2CEF-457E-AFF8-143DEE6444BD}"/>
              </a:ext>
            </a:extLst>
          </p:cNvPr>
          <p:cNvPicPr>
            <a:picLocks noChangeAspect="1"/>
          </p:cNvPicPr>
          <p:nvPr/>
        </p:nvPicPr>
        <p:blipFill>
          <a:blip r:embed="rId10"/>
          <a:stretch>
            <a:fillRect/>
          </a:stretch>
        </p:blipFill>
        <p:spPr>
          <a:xfrm>
            <a:off x="4454799" y="6448125"/>
            <a:ext cx="336597" cy="336597"/>
          </a:xfrm>
          <a:prstGeom prst="rect">
            <a:avLst/>
          </a:prstGeom>
        </p:spPr>
      </p:pic>
      <p:sp>
        <p:nvSpPr>
          <p:cNvPr id="102" name="TextBox 101">
            <a:extLst>
              <a:ext uri="{FF2B5EF4-FFF2-40B4-BE49-F238E27FC236}">
                <a16:creationId xmlns:a16="http://schemas.microsoft.com/office/drawing/2014/main" id="{239E29FF-D717-400B-A852-D0844F4AB49E}"/>
              </a:ext>
            </a:extLst>
          </p:cNvPr>
          <p:cNvSpPr txBox="1"/>
          <p:nvPr/>
        </p:nvSpPr>
        <p:spPr>
          <a:xfrm>
            <a:off x="3946162" y="6504005"/>
            <a:ext cx="774271" cy="153888"/>
          </a:xfrm>
          <a:prstGeom prst="rect">
            <a:avLst/>
          </a:prstGeom>
          <a:noFill/>
        </p:spPr>
        <p:txBody>
          <a:bodyPr wrap="square" lIns="0" tIns="0" rIns="0" bIns="0" rtlCol="0">
            <a:spAutoFit/>
          </a:bodyPr>
          <a:lstStyle/>
          <a:p>
            <a:pPr marL="0" marR="0" lvl="0" indent="0"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Close PO</a:t>
            </a:r>
          </a:p>
        </p:txBody>
      </p:sp>
      <p:cxnSp>
        <p:nvCxnSpPr>
          <p:cNvPr id="108" name="Straight Connector 18">
            <a:extLst>
              <a:ext uri="{FF2B5EF4-FFF2-40B4-BE49-F238E27FC236}">
                <a16:creationId xmlns:a16="http://schemas.microsoft.com/office/drawing/2014/main" id="{8AE78182-8B96-441A-AA90-BEA9E1E285FA}"/>
              </a:ext>
            </a:extLst>
          </p:cNvPr>
          <p:cNvCxnSpPr>
            <a:cxnSpLocks/>
          </p:cNvCxnSpPr>
          <p:nvPr/>
        </p:nvCxnSpPr>
        <p:spPr>
          <a:xfrm rot="5400000" flipH="1" flipV="1">
            <a:off x="3577245" y="3003596"/>
            <a:ext cx="2628000" cy="3744000"/>
          </a:xfrm>
          <a:prstGeom prst="bentConnector4">
            <a:avLst>
              <a:gd name="adj1" fmla="val -8331"/>
              <a:gd name="adj2" fmla="val 96102"/>
            </a:avLst>
          </a:prstGeom>
          <a:ln w="9525">
            <a:solidFill>
              <a:schemeClr val="bg2">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up)">
                                      <p:cBhvr>
                                        <p:cTn id="37" dur="500"/>
                                        <p:tgtEl>
                                          <p:spTgt spid="99"/>
                                        </p:tgtEl>
                                      </p:cBhvr>
                                    </p:animEffect>
                                  </p:childTnLst>
                                </p:cTn>
                              </p:par>
                              <p:par>
                                <p:cTn id="38" presetID="22" presetClass="entr" presetSubtype="1" fill="hold" nodeType="withEffect">
                                  <p:stCondLst>
                                    <p:cond delay="0"/>
                                  </p:stCondLst>
                                  <p:childTnLst>
                                    <p:set>
                                      <p:cBhvr>
                                        <p:cTn id="39" dur="1" fill="hold">
                                          <p:stCondLst>
                                            <p:cond delay="0"/>
                                          </p:stCondLst>
                                        </p:cTn>
                                        <p:tgtEl>
                                          <p:spTgt spid="108"/>
                                        </p:tgtEl>
                                        <p:attrNameLst>
                                          <p:attrName>style.visibility</p:attrName>
                                        </p:attrNameLst>
                                      </p:cBhvr>
                                      <p:to>
                                        <p:strVal val="visible"/>
                                      </p:to>
                                    </p:set>
                                    <p:animEffect transition="in" filter="wipe(up)">
                                      <p:cBhvr>
                                        <p:cTn id="40" dur="500"/>
                                        <p:tgtEl>
                                          <p:spTgt spid="10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wipe(up)">
                                      <p:cBhvr>
                                        <p:cTn id="43" dur="500"/>
                                        <p:tgtEl>
                                          <p:spTgt spid="102"/>
                                        </p:tgtEl>
                                      </p:cBhvr>
                                    </p:animEffect>
                                  </p:childTnLst>
                                </p:cTn>
                              </p:par>
                              <p:par>
                                <p:cTn id="44" presetID="22" presetClass="entr" presetSubtype="1" fill="hold"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wipe(up)">
                                      <p:cBhvr>
                                        <p:cTn id="46" dur="500"/>
                                        <p:tgtEl>
                                          <p:spTgt spid="10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arn(inVertical)">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down)">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wipe(down)">
                                      <p:cBhvr>
                                        <p:cTn id="6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GB" b="0" dirty="0">
                <a:solidFill>
                  <a:schemeClr val="accent1"/>
                </a:solidFill>
              </a:rPr>
              <a:t>SAP Ariba </a:t>
            </a:r>
            <a:r>
              <a:rPr lang="en-GB" b="0" dirty="0"/>
              <a:t>Buying &amp; Invoice Management Data Flow (</a:t>
            </a:r>
            <a:r>
              <a:rPr lang="en-GB" b="0" dirty="0" err="1"/>
              <a:t>Srvcs</a:t>
            </a:r>
            <a:r>
              <a:rPr lang="en-GB" b="0" dirty="0"/>
              <a:t>) – Low Touch Integration</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966233" y="3252334"/>
            <a:ext cx="788564" cy="834846"/>
            <a:chOff x="4659309" y="3252334"/>
            <a:chExt cx="788564" cy="834846"/>
          </a:xfrm>
        </p:grpSpPr>
        <p:pic>
          <p:nvPicPr>
            <p:cNvPr id="28" name="Picture 27"/>
            <p:cNvPicPr>
              <a:picLocks noChangeAspect="1"/>
            </p:cNvPicPr>
            <p:nvPr/>
          </p:nvPicPr>
          <p:blipFill>
            <a:blip r:embed="rId2"/>
            <a:stretch>
              <a:fillRect/>
            </a:stretch>
          </p:blipFill>
          <p:spPr>
            <a:xfrm>
              <a:off x="4702316" y="3252334"/>
              <a:ext cx="745557" cy="745557"/>
            </a:xfrm>
            <a:prstGeom prst="rect">
              <a:avLst/>
            </a:prstGeom>
          </p:spPr>
        </p:pic>
        <p:sp>
          <p:nvSpPr>
            <p:cNvPr id="97" name="TextBox 96"/>
            <p:cNvSpPr txBox="1"/>
            <p:nvPr/>
          </p:nvSpPr>
          <p:spPr>
            <a:xfrm>
              <a:off x="4659309" y="393329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pic>
        <p:nvPicPr>
          <p:cNvPr id="112" name="Picture 111"/>
          <p:cNvPicPr>
            <a:picLocks noChangeAspect="1"/>
          </p:cNvPicPr>
          <p:nvPr/>
        </p:nvPicPr>
        <p:blipFill>
          <a:blip r:embed="rId3"/>
          <a:stretch>
            <a:fillRect/>
          </a:stretch>
        </p:blipFill>
        <p:spPr>
          <a:xfrm>
            <a:off x="808622" y="4977031"/>
            <a:ext cx="802373" cy="802373"/>
          </a:xfrm>
          <a:prstGeom prst="rect">
            <a:avLst/>
          </a:prstGeom>
        </p:spPr>
      </p:pic>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4"/>
          <a:stretch>
            <a:fillRect/>
          </a:stretch>
        </p:blipFill>
        <p:spPr>
          <a:xfrm>
            <a:off x="849951" y="1844697"/>
            <a:ext cx="828753" cy="828753"/>
          </a:xfrm>
          <a:prstGeom prst="rect">
            <a:avLst/>
          </a:prstGeom>
        </p:spPr>
      </p:pic>
      <p:sp>
        <p:nvSpPr>
          <p:cNvPr id="120" name="TextBox 119"/>
          <p:cNvSpPr txBox="1"/>
          <p:nvPr/>
        </p:nvSpPr>
        <p:spPr>
          <a:xfrm>
            <a:off x="365429" y="3478409"/>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Invoice Management</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225446" y="1594027"/>
            <a:ext cx="732454" cy="2647042"/>
            <a:chOff x="6918522" y="1594027"/>
            <a:chExt cx="732454" cy="2647042"/>
          </a:xfrm>
        </p:grpSpPr>
        <p:sp>
          <p:nvSpPr>
            <p:cNvPr id="72" name="TextBox 71"/>
            <p:cNvSpPr txBox="1"/>
            <p:nvPr/>
          </p:nvSpPr>
          <p:spPr>
            <a:xfrm>
              <a:off x="6918522"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5"/>
            <a:stretch>
              <a:fillRect/>
            </a:stretch>
          </p:blipFill>
          <p:spPr>
            <a:xfrm>
              <a:off x="7008598" y="3301700"/>
              <a:ext cx="578307" cy="578307"/>
            </a:xfrm>
            <a:prstGeom prst="rect">
              <a:avLst/>
            </a:prstGeom>
          </p:spPr>
        </p:pic>
        <p:sp>
          <p:nvSpPr>
            <p:cNvPr id="126" name="TextBox 125"/>
            <p:cNvSpPr txBox="1"/>
            <p:nvPr/>
          </p:nvSpPr>
          <p:spPr>
            <a:xfrm>
              <a:off x="6918522"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7284749"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6"/>
            <a:stretch>
              <a:fillRect/>
            </a:stretch>
          </p:blipFill>
          <p:spPr>
            <a:xfrm>
              <a:off x="7007951" y="1594027"/>
              <a:ext cx="579600" cy="579600"/>
            </a:xfrm>
            <a:prstGeom prst="rect">
              <a:avLst/>
            </a:prstGeom>
          </p:spPr>
        </p:pic>
      </p:grpSp>
      <p:grpSp>
        <p:nvGrpSpPr>
          <p:cNvPr id="9" name="Group 8"/>
          <p:cNvGrpSpPr/>
          <p:nvPr/>
        </p:nvGrpSpPr>
        <p:grpSpPr>
          <a:xfrm>
            <a:off x="4515521" y="1594027"/>
            <a:ext cx="616936" cy="2954818"/>
            <a:chOff x="6208597" y="1594027"/>
            <a:chExt cx="616936" cy="2954818"/>
          </a:xfrm>
        </p:grpSpPr>
        <p:sp>
          <p:nvSpPr>
            <p:cNvPr id="70" name="TextBox 69"/>
            <p:cNvSpPr txBox="1"/>
            <p:nvPr/>
          </p:nvSpPr>
          <p:spPr>
            <a:xfrm>
              <a:off x="6208597" y="3933292"/>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Order Change / Cancel</a:t>
              </a:r>
            </a:p>
          </p:txBody>
        </p:sp>
        <p:pic>
          <p:nvPicPr>
            <p:cNvPr id="71" name="Picture 70"/>
            <p:cNvPicPr>
              <a:picLocks noChangeAspect="1"/>
            </p:cNvPicPr>
            <p:nvPr/>
          </p:nvPicPr>
          <p:blipFill>
            <a:blip r:embed="rId5"/>
            <a:stretch>
              <a:fillRect/>
            </a:stretch>
          </p:blipFill>
          <p:spPr>
            <a:xfrm>
              <a:off x="6214645" y="3301700"/>
              <a:ext cx="578307" cy="578307"/>
            </a:xfrm>
            <a:prstGeom prst="rect">
              <a:avLst/>
            </a:prstGeom>
          </p:spPr>
        </p:pic>
        <p:sp>
          <p:nvSpPr>
            <p:cNvPr id="124" name="TextBox 123"/>
            <p:cNvSpPr txBox="1"/>
            <p:nvPr/>
          </p:nvSpPr>
          <p:spPr>
            <a:xfrm>
              <a:off x="6208597" y="219045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PO Change / Cancel</a:t>
              </a:r>
            </a:p>
          </p:txBody>
        </p:sp>
        <p:cxnSp>
          <p:nvCxnSpPr>
            <p:cNvPr id="138" name="Straight Connector 137"/>
            <p:cNvCxnSpPr/>
            <p:nvPr/>
          </p:nvCxnSpPr>
          <p:spPr>
            <a:xfrm flipV="1">
              <a:off x="651322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6"/>
            <a:stretch>
              <a:fillRect/>
            </a:stretch>
          </p:blipFill>
          <p:spPr>
            <a:xfrm>
              <a:off x="6213998" y="1594027"/>
              <a:ext cx="579600" cy="579600"/>
            </a:xfrm>
            <a:prstGeom prst="rect">
              <a:avLst/>
            </a:prstGeom>
          </p:spPr>
        </p:pic>
      </p:grpSp>
      <p:grpSp>
        <p:nvGrpSpPr>
          <p:cNvPr id="4" name="Group 3"/>
          <p:cNvGrpSpPr/>
          <p:nvPr/>
        </p:nvGrpSpPr>
        <p:grpSpPr>
          <a:xfrm>
            <a:off x="2137147" y="3189184"/>
            <a:ext cx="755196" cy="1205773"/>
            <a:chOff x="3265877" y="3189184"/>
            <a:chExt cx="755196" cy="1205773"/>
          </a:xfrm>
        </p:grpSpPr>
        <p:pic>
          <p:nvPicPr>
            <p:cNvPr id="50" name="Picture 49"/>
            <p:cNvPicPr>
              <a:picLocks noChangeAspect="1"/>
            </p:cNvPicPr>
            <p:nvPr/>
          </p:nvPicPr>
          <p:blipFill>
            <a:blip r:embed="rId5"/>
            <a:stretch>
              <a:fillRect/>
            </a:stretch>
          </p:blipFill>
          <p:spPr>
            <a:xfrm>
              <a:off x="3410534" y="3301700"/>
              <a:ext cx="578307" cy="578307"/>
            </a:xfrm>
            <a:prstGeom prst="rect">
              <a:avLst/>
            </a:prstGeom>
          </p:spPr>
        </p:pic>
        <p:sp>
          <p:nvSpPr>
            <p:cNvPr id="93" name="TextBox 92"/>
            <p:cNvSpPr txBox="1"/>
            <p:nvPr/>
          </p:nvSpPr>
          <p:spPr>
            <a:xfrm>
              <a:off x="3335882"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Service Requisition</a:t>
              </a:r>
            </a:p>
          </p:txBody>
        </p:sp>
        <p:pic>
          <p:nvPicPr>
            <p:cNvPr id="190" name="Picture 189"/>
            <p:cNvPicPr>
              <a:picLocks noChangeAspect="1"/>
            </p:cNvPicPr>
            <p:nvPr/>
          </p:nvPicPr>
          <p:blipFill>
            <a:blip r:embed="rId7"/>
            <a:stretch>
              <a:fillRect/>
            </a:stretch>
          </p:blipFill>
          <p:spPr>
            <a:xfrm>
              <a:off x="3265877" y="3189184"/>
              <a:ext cx="309298" cy="309298"/>
            </a:xfrm>
            <a:prstGeom prst="rect">
              <a:avLst/>
            </a:prstGeom>
          </p:spPr>
        </p:pic>
      </p:grpSp>
      <p:sp>
        <p:nvSpPr>
          <p:cNvPr id="125" name="TextBox 124"/>
          <p:cNvSpPr txBox="1"/>
          <p:nvPr/>
        </p:nvSpPr>
        <p:spPr>
          <a:xfrm>
            <a:off x="851453" y="5778308"/>
            <a:ext cx="685191"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grpSp>
        <p:nvGrpSpPr>
          <p:cNvPr id="8" name="Group 7"/>
          <p:cNvGrpSpPr/>
          <p:nvPr/>
        </p:nvGrpSpPr>
        <p:grpSpPr>
          <a:xfrm>
            <a:off x="3720567" y="1594027"/>
            <a:ext cx="616936" cy="2800930"/>
            <a:chOff x="5413643" y="1594027"/>
            <a:chExt cx="616936" cy="2800930"/>
          </a:xfrm>
        </p:grpSpPr>
        <p:sp>
          <p:nvSpPr>
            <p:cNvPr id="53" name="TextBox 52"/>
            <p:cNvSpPr txBox="1"/>
            <p:nvPr/>
          </p:nvSpPr>
          <p:spPr>
            <a:xfrm>
              <a:off x="5413643" y="393329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Purchase Order</a:t>
              </a:r>
            </a:p>
          </p:txBody>
        </p:sp>
        <p:pic>
          <p:nvPicPr>
            <p:cNvPr id="67" name="Picture 66"/>
            <p:cNvPicPr>
              <a:picLocks noChangeAspect="1"/>
            </p:cNvPicPr>
            <p:nvPr/>
          </p:nvPicPr>
          <p:blipFill>
            <a:blip r:embed="rId5"/>
            <a:stretch>
              <a:fillRect/>
            </a:stretch>
          </p:blipFill>
          <p:spPr>
            <a:xfrm>
              <a:off x="5436537" y="3301700"/>
              <a:ext cx="578307" cy="578307"/>
            </a:xfrm>
            <a:prstGeom prst="rect">
              <a:avLst/>
            </a:prstGeom>
          </p:spPr>
        </p:pic>
        <p:sp>
          <p:nvSpPr>
            <p:cNvPr id="122" name="TextBox 121"/>
            <p:cNvSpPr txBox="1"/>
            <p:nvPr/>
          </p:nvSpPr>
          <p:spPr>
            <a:xfrm>
              <a:off x="5413643" y="2190455"/>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Purchase Order</a:t>
              </a:r>
            </a:p>
          </p:txBody>
        </p:sp>
        <p:cxnSp>
          <p:nvCxnSpPr>
            <p:cNvPr id="137" name="Straight Connector 136"/>
            <p:cNvCxnSpPr/>
            <p:nvPr/>
          </p:nvCxnSpPr>
          <p:spPr>
            <a:xfrm flipV="1">
              <a:off x="571500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6"/>
            <a:stretch>
              <a:fillRect/>
            </a:stretch>
          </p:blipFill>
          <p:spPr>
            <a:xfrm>
              <a:off x="5435890" y="1594027"/>
              <a:ext cx="579600" cy="579600"/>
            </a:xfrm>
            <a:prstGeom prst="rect">
              <a:avLst/>
            </a:prstGeom>
          </p:spPr>
        </p:pic>
      </p:grpSp>
      <p:grpSp>
        <p:nvGrpSpPr>
          <p:cNvPr id="11" name="Group 10"/>
          <p:cNvGrpSpPr/>
          <p:nvPr/>
        </p:nvGrpSpPr>
        <p:grpSpPr>
          <a:xfrm>
            <a:off x="5961236" y="1594027"/>
            <a:ext cx="822107" cy="2800930"/>
            <a:chOff x="7654312" y="1594027"/>
            <a:chExt cx="822107" cy="2800930"/>
          </a:xfrm>
        </p:grpSpPr>
        <p:sp>
          <p:nvSpPr>
            <p:cNvPr id="77" name="TextBox 76"/>
            <p:cNvSpPr txBox="1"/>
            <p:nvPr/>
          </p:nvSpPr>
          <p:spPr>
            <a:xfrm>
              <a:off x="7743965" y="3933292"/>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Receive and Approve SES</a:t>
              </a:r>
            </a:p>
          </p:txBody>
        </p:sp>
        <p:pic>
          <p:nvPicPr>
            <p:cNvPr id="79" name="Picture 78"/>
            <p:cNvPicPr>
              <a:picLocks noChangeAspect="1"/>
            </p:cNvPicPr>
            <p:nvPr/>
          </p:nvPicPr>
          <p:blipFill>
            <a:blip r:embed="rId5"/>
            <a:stretch>
              <a:fillRect/>
            </a:stretch>
          </p:blipFill>
          <p:spPr>
            <a:xfrm>
              <a:off x="7801904" y="3301700"/>
              <a:ext cx="578307" cy="578307"/>
            </a:xfrm>
            <a:prstGeom prst="rect">
              <a:avLst/>
            </a:prstGeom>
          </p:spPr>
        </p:pic>
        <p:sp>
          <p:nvSpPr>
            <p:cNvPr id="128" name="TextBox 127"/>
            <p:cNvSpPr txBox="1"/>
            <p:nvPr/>
          </p:nvSpPr>
          <p:spPr>
            <a:xfrm>
              <a:off x="7743965" y="21904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Service Entry Sheet</a:t>
              </a:r>
            </a:p>
          </p:txBody>
        </p:sp>
        <p:cxnSp>
          <p:nvCxnSpPr>
            <p:cNvPr id="141" name="Straight Connector 140"/>
            <p:cNvCxnSpPr/>
            <p:nvPr/>
          </p:nvCxnSpPr>
          <p:spPr>
            <a:xfrm>
              <a:off x="807714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6"/>
            <a:stretch>
              <a:fillRect/>
            </a:stretch>
          </p:blipFill>
          <p:spPr>
            <a:xfrm>
              <a:off x="7801257" y="1594027"/>
              <a:ext cx="579600" cy="579600"/>
            </a:xfrm>
            <a:prstGeom prst="rect">
              <a:avLst/>
            </a:prstGeom>
          </p:spPr>
        </p:pic>
        <p:pic>
          <p:nvPicPr>
            <p:cNvPr id="102" name="Picture 101"/>
            <p:cNvPicPr>
              <a:picLocks noChangeAspect="1"/>
            </p:cNvPicPr>
            <p:nvPr/>
          </p:nvPicPr>
          <p:blipFill>
            <a:blip r:embed="rId2"/>
            <a:stretch>
              <a:fillRect/>
            </a:stretch>
          </p:blipFill>
          <p:spPr>
            <a:xfrm>
              <a:off x="7654312" y="3226479"/>
              <a:ext cx="367533" cy="367533"/>
            </a:xfrm>
            <a:prstGeom prst="rect">
              <a:avLst/>
            </a:prstGeom>
          </p:spPr>
        </p:pic>
      </p:grpSp>
      <p:grpSp>
        <p:nvGrpSpPr>
          <p:cNvPr id="12" name="Group 11"/>
          <p:cNvGrpSpPr/>
          <p:nvPr/>
        </p:nvGrpSpPr>
        <p:grpSpPr>
          <a:xfrm>
            <a:off x="6967139" y="1594027"/>
            <a:ext cx="1534636" cy="2922678"/>
            <a:chOff x="8660215" y="1594027"/>
            <a:chExt cx="1534636" cy="2922678"/>
          </a:xfrm>
        </p:grpSpPr>
        <p:sp>
          <p:nvSpPr>
            <p:cNvPr id="130" name="TextBox 129"/>
            <p:cNvSpPr txBox="1"/>
            <p:nvPr/>
          </p:nvSpPr>
          <p:spPr>
            <a:xfrm>
              <a:off x="8718731"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 Invoice</a:t>
              </a:r>
            </a:p>
          </p:txBody>
        </p:sp>
        <p:pic>
          <p:nvPicPr>
            <p:cNvPr id="148" name="Picture 147"/>
            <p:cNvPicPr>
              <a:picLocks noChangeAspect="1"/>
            </p:cNvPicPr>
            <p:nvPr/>
          </p:nvPicPr>
          <p:blipFill>
            <a:blip r:embed="rId6"/>
            <a:stretch>
              <a:fillRect/>
            </a:stretch>
          </p:blipFill>
          <p:spPr>
            <a:xfrm>
              <a:off x="8781543" y="1594027"/>
              <a:ext cx="579600" cy="579600"/>
            </a:xfrm>
            <a:prstGeom prst="rect">
              <a:avLst/>
            </a:prstGeom>
          </p:spPr>
        </p:pic>
        <p:pic>
          <p:nvPicPr>
            <p:cNvPr id="195" name="Picture 194"/>
            <p:cNvPicPr>
              <a:picLocks noChangeAspect="1"/>
            </p:cNvPicPr>
            <p:nvPr/>
          </p:nvPicPr>
          <p:blipFill>
            <a:blip r:embed="rId6"/>
            <a:stretch>
              <a:fillRect/>
            </a:stretch>
          </p:blipFill>
          <p:spPr>
            <a:xfrm>
              <a:off x="9513282" y="1607451"/>
              <a:ext cx="579600" cy="579600"/>
            </a:xfrm>
            <a:prstGeom prst="rect">
              <a:avLst/>
            </a:prstGeom>
          </p:spPr>
        </p:pic>
        <p:sp>
          <p:nvSpPr>
            <p:cNvPr id="196" name="TextBox 195"/>
            <p:cNvSpPr txBox="1"/>
            <p:nvPr/>
          </p:nvSpPr>
          <p:spPr>
            <a:xfrm>
              <a:off x="9423214" y="2204806"/>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sp>
          <p:nvSpPr>
            <p:cNvPr id="88" name="TextBox 87"/>
            <p:cNvSpPr txBox="1"/>
            <p:nvPr/>
          </p:nvSpPr>
          <p:spPr>
            <a:xfrm>
              <a:off x="8660215" y="3912538"/>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 Invoice</a:t>
              </a:r>
            </a:p>
          </p:txBody>
        </p:sp>
        <p:sp>
          <p:nvSpPr>
            <p:cNvPr id="91" name="TextBox 90"/>
            <p:cNvSpPr txBox="1"/>
            <p:nvPr/>
          </p:nvSpPr>
          <p:spPr>
            <a:xfrm>
              <a:off x="9462397" y="3908817"/>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Status Update</a:t>
              </a:r>
            </a:p>
          </p:txBody>
        </p:sp>
        <p:cxnSp>
          <p:nvCxnSpPr>
            <p:cNvPr id="100" name="Straight Connector 99"/>
            <p:cNvCxnSpPr/>
            <p:nvPr/>
          </p:nvCxnSpPr>
          <p:spPr>
            <a:xfrm>
              <a:off x="9292232" y="3648293"/>
              <a:ext cx="252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Rectangle: Rounded Corners 173"/>
            <p:cNvSpPr/>
            <p:nvPr/>
          </p:nvSpPr>
          <p:spPr bwMode="gray">
            <a:xfrm>
              <a:off x="8696664" y="3258815"/>
              <a:ext cx="1488884" cy="1056226"/>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5" name="TextBox 174"/>
            <p:cNvSpPr txBox="1"/>
            <p:nvPr/>
          </p:nvSpPr>
          <p:spPr>
            <a:xfrm>
              <a:off x="9045294" y="4362817"/>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pic>
          <p:nvPicPr>
            <p:cNvPr id="83" name="Picture 82"/>
            <p:cNvPicPr>
              <a:picLocks noChangeAspect="1"/>
            </p:cNvPicPr>
            <p:nvPr/>
          </p:nvPicPr>
          <p:blipFill>
            <a:blip r:embed="rId5"/>
            <a:stretch>
              <a:fillRect/>
            </a:stretch>
          </p:blipFill>
          <p:spPr>
            <a:xfrm>
              <a:off x="8713925" y="3367949"/>
              <a:ext cx="578307" cy="578307"/>
            </a:xfrm>
            <a:prstGeom prst="rect">
              <a:avLst/>
            </a:prstGeom>
          </p:spPr>
        </p:pic>
        <p:pic>
          <p:nvPicPr>
            <p:cNvPr id="84" name="Picture 83"/>
            <p:cNvPicPr>
              <a:picLocks noChangeAspect="1"/>
            </p:cNvPicPr>
            <p:nvPr/>
          </p:nvPicPr>
          <p:blipFill>
            <a:blip r:embed="rId5"/>
            <a:stretch>
              <a:fillRect/>
            </a:stretch>
          </p:blipFill>
          <p:spPr>
            <a:xfrm>
              <a:off x="9539470" y="3324021"/>
              <a:ext cx="578307" cy="578307"/>
            </a:xfrm>
            <a:prstGeom prst="rect">
              <a:avLst/>
            </a:prstGeom>
          </p:spPr>
        </p:pic>
        <p:cxnSp>
          <p:nvCxnSpPr>
            <p:cNvPr id="85" name="Straight Connector 84"/>
            <p:cNvCxnSpPr/>
            <p:nvPr/>
          </p:nvCxnSpPr>
          <p:spPr>
            <a:xfrm>
              <a:off x="9045294" y="2824978"/>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9732954" y="2806008"/>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7789864" y="4548845"/>
            <a:ext cx="732454" cy="1631967"/>
            <a:chOff x="9482940" y="4548845"/>
            <a:chExt cx="732454" cy="1631967"/>
          </a:xfrm>
        </p:grpSpPr>
        <p:cxnSp>
          <p:nvCxnSpPr>
            <p:cNvPr id="89" name="Straight Connector 88"/>
            <p:cNvCxnSpPr/>
            <p:nvPr/>
          </p:nvCxnSpPr>
          <p:spPr>
            <a:xfrm flipH="1">
              <a:off x="9819593"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482940" y="58730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Request</a:t>
              </a:r>
            </a:p>
          </p:txBody>
        </p:sp>
        <p:pic>
          <p:nvPicPr>
            <p:cNvPr id="92" name="Picture 91"/>
            <p:cNvPicPr>
              <a:picLocks noChangeAspect="1"/>
            </p:cNvPicPr>
            <p:nvPr/>
          </p:nvPicPr>
          <p:blipFill>
            <a:blip r:embed="rId8"/>
            <a:stretch>
              <a:fillRect/>
            </a:stretch>
          </p:blipFill>
          <p:spPr>
            <a:xfrm>
              <a:off x="9542456" y="5192134"/>
              <a:ext cx="579600" cy="579600"/>
            </a:xfrm>
            <a:prstGeom prst="rect">
              <a:avLst/>
            </a:prstGeom>
          </p:spPr>
        </p:pic>
      </p:grpSp>
      <p:cxnSp>
        <p:nvCxnSpPr>
          <p:cNvPr id="101" name="Straight Connector 100"/>
          <p:cNvCxnSpPr/>
          <p:nvPr/>
        </p:nvCxnSpPr>
        <p:spPr>
          <a:xfrm>
            <a:off x="10654927" y="6609636"/>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967894" y="6525530"/>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sp>
        <p:nvSpPr>
          <p:cNvPr id="95" name="Rectangle 94">
            <a:hlinkClick r:id="rId9"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1899328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Buying &amp; Invoice Management Data Flow (</a:t>
            </a:r>
            <a:r>
              <a:rPr lang="en-GB" b="0" dirty="0" err="1"/>
              <a:t>Srvcs</a:t>
            </a:r>
            <a:r>
              <a:rPr lang="en-GB" b="0" dirty="0"/>
              <a:t>) – Full Integration </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603971" y="3228300"/>
            <a:ext cx="788564" cy="834846"/>
            <a:chOff x="4659309" y="3252334"/>
            <a:chExt cx="788564" cy="834846"/>
          </a:xfrm>
        </p:grpSpPr>
        <p:pic>
          <p:nvPicPr>
            <p:cNvPr id="28" name="Picture 27"/>
            <p:cNvPicPr>
              <a:picLocks noChangeAspect="1"/>
            </p:cNvPicPr>
            <p:nvPr/>
          </p:nvPicPr>
          <p:blipFill>
            <a:blip r:embed="rId2"/>
            <a:stretch>
              <a:fillRect/>
            </a:stretch>
          </p:blipFill>
          <p:spPr>
            <a:xfrm>
              <a:off x="4702316" y="3252334"/>
              <a:ext cx="745557" cy="745557"/>
            </a:xfrm>
            <a:prstGeom prst="rect">
              <a:avLst/>
            </a:prstGeom>
          </p:spPr>
        </p:pic>
        <p:sp>
          <p:nvSpPr>
            <p:cNvPr id="97" name="TextBox 96"/>
            <p:cNvSpPr txBox="1"/>
            <p:nvPr/>
          </p:nvSpPr>
          <p:spPr>
            <a:xfrm>
              <a:off x="4659309" y="393329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pic>
        <p:nvPicPr>
          <p:cNvPr id="112" name="Picture 111"/>
          <p:cNvPicPr>
            <a:picLocks noChangeAspect="1"/>
          </p:cNvPicPr>
          <p:nvPr/>
        </p:nvPicPr>
        <p:blipFill>
          <a:blip r:embed="rId3"/>
          <a:stretch>
            <a:fillRect/>
          </a:stretch>
        </p:blipFill>
        <p:spPr>
          <a:xfrm>
            <a:off x="808622" y="4977031"/>
            <a:ext cx="802373" cy="802373"/>
          </a:xfrm>
          <a:prstGeom prst="rect">
            <a:avLst/>
          </a:prstGeom>
        </p:spPr>
      </p:pic>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4"/>
          <a:stretch>
            <a:fillRect/>
          </a:stretch>
        </p:blipFill>
        <p:spPr>
          <a:xfrm>
            <a:off x="849951" y="1844697"/>
            <a:ext cx="828753" cy="828753"/>
          </a:xfrm>
          <a:prstGeom prst="rect">
            <a:avLst/>
          </a:prstGeom>
        </p:spPr>
      </p:pic>
      <p:sp>
        <p:nvSpPr>
          <p:cNvPr id="120" name="TextBox 119"/>
          <p:cNvSpPr txBox="1"/>
          <p:nvPr/>
        </p:nvSpPr>
        <p:spPr>
          <a:xfrm>
            <a:off x="365429" y="3478409"/>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Invoice Management</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863184" y="1569993"/>
            <a:ext cx="732454" cy="2647042"/>
            <a:chOff x="6918522" y="1594027"/>
            <a:chExt cx="732454" cy="2647042"/>
          </a:xfrm>
        </p:grpSpPr>
        <p:sp>
          <p:nvSpPr>
            <p:cNvPr id="72" name="TextBox 71"/>
            <p:cNvSpPr txBox="1"/>
            <p:nvPr/>
          </p:nvSpPr>
          <p:spPr>
            <a:xfrm>
              <a:off x="6918522"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5"/>
            <a:stretch>
              <a:fillRect/>
            </a:stretch>
          </p:blipFill>
          <p:spPr>
            <a:xfrm>
              <a:off x="7008598" y="3301700"/>
              <a:ext cx="578307" cy="578307"/>
            </a:xfrm>
            <a:prstGeom prst="rect">
              <a:avLst/>
            </a:prstGeom>
          </p:spPr>
        </p:pic>
        <p:sp>
          <p:nvSpPr>
            <p:cNvPr id="126" name="TextBox 125"/>
            <p:cNvSpPr txBox="1"/>
            <p:nvPr/>
          </p:nvSpPr>
          <p:spPr>
            <a:xfrm>
              <a:off x="6918522"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7284749"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6"/>
            <a:stretch>
              <a:fillRect/>
            </a:stretch>
          </p:blipFill>
          <p:spPr>
            <a:xfrm>
              <a:off x="7007951" y="1594027"/>
              <a:ext cx="579600" cy="579600"/>
            </a:xfrm>
            <a:prstGeom prst="rect">
              <a:avLst/>
            </a:prstGeom>
          </p:spPr>
        </p:pic>
      </p:grpSp>
      <p:grpSp>
        <p:nvGrpSpPr>
          <p:cNvPr id="9" name="Group 8"/>
          <p:cNvGrpSpPr/>
          <p:nvPr/>
        </p:nvGrpSpPr>
        <p:grpSpPr>
          <a:xfrm>
            <a:off x="5153259" y="1569993"/>
            <a:ext cx="642802" cy="4894561"/>
            <a:chOff x="6208597" y="1594027"/>
            <a:chExt cx="642802" cy="4894561"/>
          </a:xfrm>
        </p:grpSpPr>
        <p:sp>
          <p:nvSpPr>
            <p:cNvPr id="70" name="TextBox 69"/>
            <p:cNvSpPr txBox="1"/>
            <p:nvPr/>
          </p:nvSpPr>
          <p:spPr>
            <a:xfrm>
              <a:off x="6208597" y="3933292"/>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Order Change / Cancel</a:t>
              </a:r>
            </a:p>
          </p:txBody>
        </p:sp>
        <p:pic>
          <p:nvPicPr>
            <p:cNvPr id="71" name="Picture 70"/>
            <p:cNvPicPr>
              <a:picLocks noChangeAspect="1"/>
            </p:cNvPicPr>
            <p:nvPr/>
          </p:nvPicPr>
          <p:blipFill>
            <a:blip r:embed="rId5"/>
            <a:stretch>
              <a:fillRect/>
            </a:stretch>
          </p:blipFill>
          <p:spPr>
            <a:xfrm>
              <a:off x="6214645" y="3301700"/>
              <a:ext cx="578307" cy="578307"/>
            </a:xfrm>
            <a:prstGeom prst="rect">
              <a:avLst/>
            </a:prstGeom>
          </p:spPr>
        </p:pic>
        <p:cxnSp>
          <p:nvCxnSpPr>
            <p:cNvPr id="106" name="Straight Connector 105"/>
            <p:cNvCxnSpPr/>
            <p:nvPr/>
          </p:nvCxnSpPr>
          <p:spPr>
            <a:xfrm flipH="1">
              <a:off x="6491177" y="4548845"/>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6234463" y="587303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Order Change / Cancel</a:t>
              </a:r>
            </a:p>
          </p:txBody>
        </p:sp>
        <p:sp>
          <p:nvSpPr>
            <p:cNvPr id="124" name="TextBox 123"/>
            <p:cNvSpPr txBox="1"/>
            <p:nvPr/>
          </p:nvSpPr>
          <p:spPr>
            <a:xfrm>
              <a:off x="6208597" y="219045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PO Change / Cancel</a:t>
              </a:r>
            </a:p>
          </p:txBody>
        </p:sp>
        <p:cxnSp>
          <p:nvCxnSpPr>
            <p:cNvPr id="138" name="Straight Connector 137"/>
            <p:cNvCxnSpPr/>
            <p:nvPr/>
          </p:nvCxnSpPr>
          <p:spPr>
            <a:xfrm flipV="1">
              <a:off x="651322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6"/>
            <a:stretch>
              <a:fillRect/>
            </a:stretch>
          </p:blipFill>
          <p:spPr>
            <a:xfrm>
              <a:off x="6213998" y="1594027"/>
              <a:ext cx="579600" cy="579600"/>
            </a:xfrm>
            <a:prstGeom prst="rect">
              <a:avLst/>
            </a:prstGeom>
          </p:spPr>
        </p:pic>
        <p:pic>
          <p:nvPicPr>
            <p:cNvPr id="151" name="Picture 150"/>
            <p:cNvPicPr>
              <a:picLocks noChangeAspect="1"/>
            </p:cNvPicPr>
            <p:nvPr/>
          </p:nvPicPr>
          <p:blipFill>
            <a:blip r:embed="rId7"/>
            <a:stretch>
              <a:fillRect/>
            </a:stretch>
          </p:blipFill>
          <p:spPr>
            <a:xfrm>
              <a:off x="6213998" y="5192134"/>
              <a:ext cx="579600" cy="579600"/>
            </a:xfrm>
            <a:prstGeom prst="rect">
              <a:avLst/>
            </a:prstGeom>
          </p:spPr>
        </p:pic>
      </p:grpSp>
      <p:grpSp>
        <p:nvGrpSpPr>
          <p:cNvPr id="4" name="Group 3"/>
          <p:cNvGrpSpPr/>
          <p:nvPr/>
        </p:nvGrpSpPr>
        <p:grpSpPr>
          <a:xfrm>
            <a:off x="2210539" y="3165150"/>
            <a:ext cx="755196" cy="1205773"/>
            <a:chOff x="3265877" y="3189184"/>
            <a:chExt cx="755196" cy="1205773"/>
          </a:xfrm>
        </p:grpSpPr>
        <p:pic>
          <p:nvPicPr>
            <p:cNvPr id="50" name="Picture 49"/>
            <p:cNvPicPr>
              <a:picLocks noChangeAspect="1"/>
            </p:cNvPicPr>
            <p:nvPr/>
          </p:nvPicPr>
          <p:blipFill>
            <a:blip r:embed="rId5"/>
            <a:stretch>
              <a:fillRect/>
            </a:stretch>
          </p:blipFill>
          <p:spPr>
            <a:xfrm>
              <a:off x="3410534" y="3301700"/>
              <a:ext cx="578307" cy="578307"/>
            </a:xfrm>
            <a:prstGeom prst="rect">
              <a:avLst/>
            </a:prstGeom>
          </p:spPr>
        </p:pic>
        <p:sp>
          <p:nvSpPr>
            <p:cNvPr id="93" name="TextBox 92"/>
            <p:cNvSpPr txBox="1"/>
            <p:nvPr/>
          </p:nvSpPr>
          <p:spPr>
            <a:xfrm>
              <a:off x="3335882"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Service Requisition</a:t>
              </a:r>
            </a:p>
          </p:txBody>
        </p:sp>
        <p:pic>
          <p:nvPicPr>
            <p:cNvPr id="190" name="Picture 189"/>
            <p:cNvPicPr>
              <a:picLocks noChangeAspect="1"/>
            </p:cNvPicPr>
            <p:nvPr/>
          </p:nvPicPr>
          <p:blipFill>
            <a:blip r:embed="rId8"/>
            <a:stretch>
              <a:fillRect/>
            </a:stretch>
          </p:blipFill>
          <p:spPr>
            <a:xfrm>
              <a:off x="3265877" y="3189184"/>
              <a:ext cx="309298" cy="309298"/>
            </a:xfrm>
            <a:prstGeom prst="rect">
              <a:avLst/>
            </a:prstGeom>
          </p:spPr>
        </p:pic>
      </p:grpSp>
      <p:grpSp>
        <p:nvGrpSpPr>
          <p:cNvPr id="6" name="Group 5"/>
          <p:cNvGrpSpPr/>
          <p:nvPr/>
        </p:nvGrpSpPr>
        <p:grpSpPr>
          <a:xfrm>
            <a:off x="2991934" y="3336761"/>
            <a:ext cx="705946" cy="2662754"/>
            <a:chOff x="4047272" y="3360795"/>
            <a:chExt cx="705946" cy="2662754"/>
          </a:xfrm>
        </p:grpSpPr>
        <p:pic>
          <p:nvPicPr>
            <p:cNvPr id="26" name="Picture 25"/>
            <p:cNvPicPr>
              <a:picLocks noChangeAspect="1"/>
            </p:cNvPicPr>
            <p:nvPr/>
          </p:nvPicPr>
          <p:blipFill>
            <a:blip r:embed="rId9"/>
            <a:stretch>
              <a:fillRect/>
            </a:stretch>
          </p:blipFill>
          <p:spPr>
            <a:xfrm>
              <a:off x="4161937" y="3360795"/>
              <a:ext cx="497372" cy="497372"/>
            </a:xfrm>
            <a:prstGeom prst="rect">
              <a:avLst/>
            </a:prstGeom>
          </p:spPr>
        </p:pic>
        <p:sp>
          <p:nvSpPr>
            <p:cNvPr id="96" name="TextBox 95"/>
            <p:cNvSpPr txBox="1"/>
            <p:nvPr/>
          </p:nvSpPr>
          <p:spPr>
            <a:xfrm>
              <a:off x="4068027"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Real-time Budget Check</a:t>
              </a:r>
            </a:p>
          </p:txBody>
        </p:sp>
        <p:sp>
          <p:nvSpPr>
            <p:cNvPr id="159" name="TextBox 158"/>
            <p:cNvSpPr txBox="1"/>
            <p:nvPr/>
          </p:nvSpPr>
          <p:spPr>
            <a:xfrm>
              <a:off x="4047272" y="571577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 Budget</a:t>
              </a:r>
            </a:p>
          </p:txBody>
        </p:sp>
        <p:pic>
          <p:nvPicPr>
            <p:cNvPr id="162" name="Picture 161"/>
            <p:cNvPicPr>
              <a:picLocks noChangeAspect="1"/>
            </p:cNvPicPr>
            <p:nvPr/>
          </p:nvPicPr>
          <p:blipFill>
            <a:blip r:embed="rId10"/>
            <a:stretch>
              <a:fillRect/>
            </a:stretch>
          </p:blipFill>
          <p:spPr>
            <a:xfrm>
              <a:off x="4122397" y="5140030"/>
              <a:ext cx="544249" cy="544249"/>
            </a:xfrm>
            <a:prstGeom prst="rect">
              <a:avLst/>
            </a:prstGeom>
          </p:spPr>
        </p:pic>
        <p:cxnSp>
          <p:nvCxnSpPr>
            <p:cNvPr id="198" name="Straight Connector 197"/>
            <p:cNvCxnSpPr/>
            <p:nvPr/>
          </p:nvCxnSpPr>
          <p:spPr>
            <a:xfrm flipH="1">
              <a:off x="4413250"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25" name="TextBox 124"/>
          <p:cNvSpPr txBox="1"/>
          <p:nvPr/>
        </p:nvSpPr>
        <p:spPr>
          <a:xfrm>
            <a:off x="851453" y="5778308"/>
            <a:ext cx="685191"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grpSp>
        <p:nvGrpSpPr>
          <p:cNvPr id="8" name="Group 7"/>
          <p:cNvGrpSpPr/>
          <p:nvPr/>
        </p:nvGrpSpPr>
        <p:grpSpPr>
          <a:xfrm>
            <a:off x="4332526" y="1569993"/>
            <a:ext cx="642715" cy="4740672"/>
            <a:chOff x="5387864" y="1594027"/>
            <a:chExt cx="642715" cy="4740672"/>
          </a:xfrm>
        </p:grpSpPr>
        <p:sp>
          <p:nvSpPr>
            <p:cNvPr id="53" name="TextBox 52"/>
            <p:cNvSpPr txBox="1"/>
            <p:nvPr/>
          </p:nvSpPr>
          <p:spPr>
            <a:xfrm>
              <a:off x="5413643" y="393329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Purchase Order</a:t>
              </a:r>
            </a:p>
          </p:txBody>
        </p:sp>
        <p:pic>
          <p:nvPicPr>
            <p:cNvPr id="67" name="Picture 66"/>
            <p:cNvPicPr>
              <a:picLocks noChangeAspect="1"/>
            </p:cNvPicPr>
            <p:nvPr/>
          </p:nvPicPr>
          <p:blipFill>
            <a:blip r:embed="rId5"/>
            <a:stretch>
              <a:fillRect/>
            </a:stretch>
          </p:blipFill>
          <p:spPr>
            <a:xfrm>
              <a:off x="5436537" y="3301700"/>
              <a:ext cx="578307" cy="578307"/>
            </a:xfrm>
            <a:prstGeom prst="rect">
              <a:avLst/>
            </a:prstGeom>
          </p:spPr>
        </p:pic>
        <p:cxnSp>
          <p:nvCxnSpPr>
            <p:cNvPr id="30" name="Straight Connector 29"/>
            <p:cNvCxnSpPr/>
            <p:nvPr/>
          </p:nvCxnSpPr>
          <p:spPr>
            <a:xfrm flipH="1">
              <a:off x="5715000" y="4548845"/>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5387864" y="5873034"/>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Purchase Order</a:t>
              </a:r>
            </a:p>
          </p:txBody>
        </p:sp>
        <p:sp>
          <p:nvSpPr>
            <p:cNvPr id="122" name="TextBox 121"/>
            <p:cNvSpPr txBox="1"/>
            <p:nvPr/>
          </p:nvSpPr>
          <p:spPr>
            <a:xfrm>
              <a:off x="5413643" y="2190455"/>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Purchase Order</a:t>
              </a:r>
            </a:p>
          </p:txBody>
        </p:sp>
        <p:cxnSp>
          <p:nvCxnSpPr>
            <p:cNvPr id="137" name="Straight Connector 136"/>
            <p:cNvCxnSpPr/>
            <p:nvPr/>
          </p:nvCxnSpPr>
          <p:spPr>
            <a:xfrm flipV="1">
              <a:off x="571500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6"/>
            <a:stretch>
              <a:fillRect/>
            </a:stretch>
          </p:blipFill>
          <p:spPr>
            <a:xfrm>
              <a:off x="5435890" y="1594027"/>
              <a:ext cx="579600" cy="579600"/>
            </a:xfrm>
            <a:prstGeom prst="rect">
              <a:avLst/>
            </a:prstGeom>
          </p:spPr>
        </p:pic>
        <p:pic>
          <p:nvPicPr>
            <p:cNvPr id="150" name="Picture 149"/>
            <p:cNvPicPr>
              <a:picLocks noChangeAspect="1"/>
            </p:cNvPicPr>
            <p:nvPr/>
          </p:nvPicPr>
          <p:blipFill>
            <a:blip r:embed="rId7"/>
            <a:stretch>
              <a:fillRect/>
            </a:stretch>
          </p:blipFill>
          <p:spPr>
            <a:xfrm>
              <a:off x="5435890" y="5192134"/>
              <a:ext cx="579600" cy="579600"/>
            </a:xfrm>
            <a:prstGeom prst="rect">
              <a:avLst/>
            </a:prstGeom>
          </p:spPr>
        </p:pic>
      </p:grpSp>
      <p:grpSp>
        <p:nvGrpSpPr>
          <p:cNvPr id="11" name="Group 10"/>
          <p:cNvGrpSpPr/>
          <p:nvPr/>
        </p:nvGrpSpPr>
        <p:grpSpPr>
          <a:xfrm>
            <a:off x="6598974" y="1569993"/>
            <a:ext cx="822107" cy="4677542"/>
            <a:chOff x="7654312" y="1594027"/>
            <a:chExt cx="822107" cy="4677542"/>
          </a:xfrm>
        </p:grpSpPr>
        <p:sp>
          <p:nvSpPr>
            <p:cNvPr id="77" name="TextBox 76"/>
            <p:cNvSpPr txBox="1"/>
            <p:nvPr/>
          </p:nvSpPr>
          <p:spPr>
            <a:xfrm>
              <a:off x="7743965" y="3933292"/>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Receive and Approve SES</a:t>
              </a:r>
            </a:p>
          </p:txBody>
        </p:sp>
        <p:pic>
          <p:nvPicPr>
            <p:cNvPr id="79" name="Picture 78"/>
            <p:cNvPicPr>
              <a:picLocks noChangeAspect="1"/>
            </p:cNvPicPr>
            <p:nvPr/>
          </p:nvPicPr>
          <p:blipFill>
            <a:blip r:embed="rId5"/>
            <a:stretch>
              <a:fillRect/>
            </a:stretch>
          </p:blipFill>
          <p:spPr>
            <a:xfrm>
              <a:off x="7801904" y="3301700"/>
              <a:ext cx="578307" cy="578307"/>
            </a:xfrm>
            <a:prstGeom prst="rect">
              <a:avLst/>
            </a:prstGeom>
          </p:spPr>
        </p:pic>
        <p:sp>
          <p:nvSpPr>
            <p:cNvPr id="128" name="TextBox 127"/>
            <p:cNvSpPr txBox="1"/>
            <p:nvPr/>
          </p:nvSpPr>
          <p:spPr>
            <a:xfrm>
              <a:off x="7743965" y="21904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Service Entry Sheet</a:t>
              </a:r>
            </a:p>
          </p:txBody>
        </p:sp>
        <p:cxnSp>
          <p:nvCxnSpPr>
            <p:cNvPr id="141" name="Straight Connector 140"/>
            <p:cNvCxnSpPr/>
            <p:nvPr/>
          </p:nvCxnSpPr>
          <p:spPr>
            <a:xfrm>
              <a:off x="807714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6"/>
            <a:stretch>
              <a:fillRect/>
            </a:stretch>
          </p:blipFill>
          <p:spPr>
            <a:xfrm>
              <a:off x="7801257" y="1594027"/>
              <a:ext cx="579600" cy="579600"/>
            </a:xfrm>
            <a:prstGeom prst="rect">
              <a:avLst/>
            </a:prstGeom>
          </p:spPr>
        </p:pic>
        <p:pic>
          <p:nvPicPr>
            <p:cNvPr id="80" name="Picture 79"/>
            <p:cNvPicPr>
              <a:picLocks noChangeAspect="1"/>
            </p:cNvPicPr>
            <p:nvPr/>
          </p:nvPicPr>
          <p:blipFill>
            <a:blip r:embed="rId7"/>
            <a:stretch>
              <a:fillRect/>
            </a:stretch>
          </p:blipFill>
          <p:spPr>
            <a:xfrm>
              <a:off x="7801257" y="5190383"/>
              <a:ext cx="579600" cy="579600"/>
            </a:xfrm>
            <a:prstGeom prst="rect">
              <a:avLst/>
            </a:prstGeom>
          </p:spPr>
        </p:pic>
        <p:sp>
          <p:nvSpPr>
            <p:cNvPr id="81" name="TextBox 80"/>
            <p:cNvSpPr txBox="1"/>
            <p:nvPr/>
          </p:nvSpPr>
          <p:spPr>
            <a:xfrm>
              <a:off x="7743965" y="5809904"/>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Service Entry Sheet</a:t>
              </a:r>
            </a:p>
          </p:txBody>
        </p:sp>
        <p:cxnSp>
          <p:nvCxnSpPr>
            <p:cNvPr id="82" name="Straight Connector 81"/>
            <p:cNvCxnSpPr/>
            <p:nvPr/>
          </p:nvCxnSpPr>
          <p:spPr>
            <a:xfrm flipH="1">
              <a:off x="8091976" y="4548845"/>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2"/>
            <a:stretch>
              <a:fillRect/>
            </a:stretch>
          </p:blipFill>
          <p:spPr>
            <a:xfrm>
              <a:off x="7654312" y="3226479"/>
              <a:ext cx="367533" cy="367533"/>
            </a:xfrm>
            <a:prstGeom prst="rect">
              <a:avLst/>
            </a:prstGeom>
          </p:spPr>
        </p:pic>
      </p:grpSp>
      <p:grpSp>
        <p:nvGrpSpPr>
          <p:cNvPr id="12" name="Group 11"/>
          <p:cNvGrpSpPr/>
          <p:nvPr/>
        </p:nvGrpSpPr>
        <p:grpSpPr>
          <a:xfrm>
            <a:off x="7604877" y="1569993"/>
            <a:ext cx="1534636" cy="2922678"/>
            <a:chOff x="8660215" y="1594027"/>
            <a:chExt cx="1534636" cy="2922678"/>
          </a:xfrm>
        </p:grpSpPr>
        <p:sp>
          <p:nvSpPr>
            <p:cNvPr id="130" name="TextBox 129"/>
            <p:cNvSpPr txBox="1"/>
            <p:nvPr/>
          </p:nvSpPr>
          <p:spPr>
            <a:xfrm>
              <a:off x="8718731"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 Invoice</a:t>
              </a:r>
            </a:p>
          </p:txBody>
        </p:sp>
        <p:pic>
          <p:nvPicPr>
            <p:cNvPr id="148" name="Picture 147"/>
            <p:cNvPicPr>
              <a:picLocks noChangeAspect="1"/>
            </p:cNvPicPr>
            <p:nvPr/>
          </p:nvPicPr>
          <p:blipFill>
            <a:blip r:embed="rId6"/>
            <a:stretch>
              <a:fillRect/>
            </a:stretch>
          </p:blipFill>
          <p:spPr>
            <a:xfrm>
              <a:off x="8781543" y="1594027"/>
              <a:ext cx="579600" cy="579600"/>
            </a:xfrm>
            <a:prstGeom prst="rect">
              <a:avLst/>
            </a:prstGeom>
          </p:spPr>
        </p:pic>
        <p:pic>
          <p:nvPicPr>
            <p:cNvPr id="195" name="Picture 194"/>
            <p:cNvPicPr>
              <a:picLocks noChangeAspect="1"/>
            </p:cNvPicPr>
            <p:nvPr/>
          </p:nvPicPr>
          <p:blipFill>
            <a:blip r:embed="rId6"/>
            <a:stretch>
              <a:fillRect/>
            </a:stretch>
          </p:blipFill>
          <p:spPr>
            <a:xfrm>
              <a:off x="9513282" y="1607451"/>
              <a:ext cx="579600" cy="579600"/>
            </a:xfrm>
            <a:prstGeom prst="rect">
              <a:avLst/>
            </a:prstGeom>
          </p:spPr>
        </p:pic>
        <p:sp>
          <p:nvSpPr>
            <p:cNvPr id="196" name="TextBox 195"/>
            <p:cNvSpPr txBox="1"/>
            <p:nvPr/>
          </p:nvSpPr>
          <p:spPr>
            <a:xfrm>
              <a:off x="9423214" y="2204806"/>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sp>
          <p:nvSpPr>
            <p:cNvPr id="88" name="TextBox 87"/>
            <p:cNvSpPr txBox="1"/>
            <p:nvPr/>
          </p:nvSpPr>
          <p:spPr>
            <a:xfrm>
              <a:off x="8660215" y="3912538"/>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 Invoice</a:t>
              </a:r>
            </a:p>
          </p:txBody>
        </p:sp>
        <p:sp>
          <p:nvSpPr>
            <p:cNvPr id="91" name="TextBox 90"/>
            <p:cNvSpPr txBox="1"/>
            <p:nvPr/>
          </p:nvSpPr>
          <p:spPr>
            <a:xfrm>
              <a:off x="9462397" y="3908817"/>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Status Update</a:t>
              </a:r>
            </a:p>
          </p:txBody>
        </p:sp>
        <p:cxnSp>
          <p:nvCxnSpPr>
            <p:cNvPr id="100" name="Straight Connector 99"/>
            <p:cNvCxnSpPr/>
            <p:nvPr/>
          </p:nvCxnSpPr>
          <p:spPr>
            <a:xfrm>
              <a:off x="9292232" y="3648293"/>
              <a:ext cx="252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Rectangle: Rounded Corners 173"/>
            <p:cNvSpPr/>
            <p:nvPr/>
          </p:nvSpPr>
          <p:spPr bwMode="gray">
            <a:xfrm>
              <a:off x="8696664" y="3258815"/>
              <a:ext cx="1488884" cy="1056226"/>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5" name="TextBox 174"/>
            <p:cNvSpPr txBox="1"/>
            <p:nvPr/>
          </p:nvSpPr>
          <p:spPr>
            <a:xfrm>
              <a:off x="9045294" y="4362817"/>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pic>
          <p:nvPicPr>
            <p:cNvPr id="83" name="Picture 82"/>
            <p:cNvPicPr>
              <a:picLocks noChangeAspect="1"/>
            </p:cNvPicPr>
            <p:nvPr/>
          </p:nvPicPr>
          <p:blipFill>
            <a:blip r:embed="rId5"/>
            <a:stretch>
              <a:fillRect/>
            </a:stretch>
          </p:blipFill>
          <p:spPr>
            <a:xfrm>
              <a:off x="8713925" y="3367949"/>
              <a:ext cx="578307" cy="578307"/>
            </a:xfrm>
            <a:prstGeom prst="rect">
              <a:avLst/>
            </a:prstGeom>
          </p:spPr>
        </p:pic>
        <p:pic>
          <p:nvPicPr>
            <p:cNvPr id="84" name="Picture 83"/>
            <p:cNvPicPr>
              <a:picLocks noChangeAspect="1"/>
            </p:cNvPicPr>
            <p:nvPr/>
          </p:nvPicPr>
          <p:blipFill>
            <a:blip r:embed="rId5"/>
            <a:stretch>
              <a:fillRect/>
            </a:stretch>
          </p:blipFill>
          <p:spPr>
            <a:xfrm>
              <a:off x="9539470" y="3324021"/>
              <a:ext cx="578307" cy="578307"/>
            </a:xfrm>
            <a:prstGeom prst="rect">
              <a:avLst/>
            </a:prstGeom>
          </p:spPr>
        </p:pic>
        <p:cxnSp>
          <p:nvCxnSpPr>
            <p:cNvPr id="85" name="Straight Connector 84"/>
            <p:cNvCxnSpPr/>
            <p:nvPr/>
          </p:nvCxnSpPr>
          <p:spPr>
            <a:xfrm>
              <a:off x="9045294" y="2824978"/>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9732954" y="2806008"/>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8427602" y="4524811"/>
            <a:ext cx="732454" cy="1631967"/>
            <a:chOff x="9482940" y="4548845"/>
            <a:chExt cx="732454" cy="1631967"/>
          </a:xfrm>
        </p:grpSpPr>
        <p:cxnSp>
          <p:nvCxnSpPr>
            <p:cNvPr id="89" name="Straight Connector 88"/>
            <p:cNvCxnSpPr/>
            <p:nvPr/>
          </p:nvCxnSpPr>
          <p:spPr>
            <a:xfrm flipH="1">
              <a:off x="9819593"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482940" y="58730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Request</a:t>
              </a:r>
            </a:p>
          </p:txBody>
        </p:sp>
        <p:pic>
          <p:nvPicPr>
            <p:cNvPr id="92" name="Picture 91"/>
            <p:cNvPicPr>
              <a:picLocks noChangeAspect="1"/>
            </p:cNvPicPr>
            <p:nvPr/>
          </p:nvPicPr>
          <p:blipFill>
            <a:blip r:embed="rId7"/>
            <a:stretch>
              <a:fillRect/>
            </a:stretch>
          </p:blipFill>
          <p:spPr>
            <a:xfrm>
              <a:off x="9542456" y="5192134"/>
              <a:ext cx="579600" cy="579600"/>
            </a:xfrm>
            <a:prstGeom prst="rect">
              <a:avLst/>
            </a:prstGeom>
          </p:spPr>
        </p:pic>
      </p:grpSp>
      <p:cxnSp>
        <p:nvCxnSpPr>
          <p:cNvPr id="101" name="Straight Connector 100"/>
          <p:cNvCxnSpPr/>
          <p:nvPr/>
        </p:nvCxnSpPr>
        <p:spPr>
          <a:xfrm>
            <a:off x="10654927" y="6609636"/>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967894" y="6525530"/>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nvGrpSpPr>
          <p:cNvPr id="14" name="Group 13"/>
          <p:cNvGrpSpPr/>
          <p:nvPr/>
        </p:nvGrpSpPr>
        <p:grpSpPr>
          <a:xfrm>
            <a:off x="9249864" y="1569993"/>
            <a:ext cx="740558" cy="4586784"/>
            <a:chOff x="10305202" y="1594027"/>
            <a:chExt cx="740558" cy="4586784"/>
          </a:xfrm>
        </p:grpSpPr>
        <p:sp>
          <p:nvSpPr>
            <p:cNvPr id="103" name="TextBox 102"/>
            <p:cNvSpPr txBox="1"/>
            <p:nvPr/>
          </p:nvSpPr>
          <p:spPr>
            <a:xfrm>
              <a:off x="10313306" y="5873034"/>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sp>
          <p:nvSpPr>
            <p:cNvPr id="104" name="TextBox 103"/>
            <p:cNvSpPr txBox="1"/>
            <p:nvPr/>
          </p:nvSpPr>
          <p:spPr>
            <a:xfrm>
              <a:off x="10313306"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pic>
          <p:nvPicPr>
            <p:cNvPr id="109" name="Picture 108"/>
            <p:cNvPicPr>
              <a:picLocks noChangeAspect="1"/>
            </p:cNvPicPr>
            <p:nvPr/>
          </p:nvPicPr>
          <p:blipFill>
            <a:blip r:embed="rId6"/>
            <a:stretch>
              <a:fillRect/>
            </a:stretch>
          </p:blipFill>
          <p:spPr>
            <a:xfrm>
              <a:off x="10389733" y="1594027"/>
              <a:ext cx="579600" cy="579600"/>
            </a:xfrm>
            <a:prstGeom prst="rect">
              <a:avLst/>
            </a:prstGeom>
          </p:spPr>
        </p:pic>
        <p:pic>
          <p:nvPicPr>
            <p:cNvPr id="110" name="Picture 109"/>
            <p:cNvPicPr>
              <a:picLocks noChangeAspect="1"/>
            </p:cNvPicPr>
            <p:nvPr/>
          </p:nvPicPr>
          <p:blipFill>
            <a:blip r:embed="rId7"/>
            <a:stretch>
              <a:fillRect/>
            </a:stretch>
          </p:blipFill>
          <p:spPr>
            <a:xfrm>
              <a:off x="10389733" y="5192134"/>
              <a:ext cx="579600" cy="579600"/>
            </a:xfrm>
            <a:prstGeom prst="rect">
              <a:avLst/>
            </a:prstGeom>
          </p:spPr>
        </p:pic>
        <p:pic>
          <p:nvPicPr>
            <p:cNvPr id="107" name="Picture 106"/>
            <p:cNvPicPr>
              <a:picLocks noChangeAspect="1"/>
            </p:cNvPicPr>
            <p:nvPr/>
          </p:nvPicPr>
          <p:blipFill>
            <a:blip r:embed="rId5"/>
            <a:stretch>
              <a:fillRect/>
            </a:stretch>
          </p:blipFill>
          <p:spPr>
            <a:xfrm>
              <a:off x="10382276" y="3301700"/>
              <a:ext cx="578307" cy="578307"/>
            </a:xfrm>
            <a:prstGeom prst="rect">
              <a:avLst/>
            </a:prstGeom>
          </p:spPr>
        </p:pic>
        <p:cxnSp>
          <p:nvCxnSpPr>
            <p:cNvPr id="108" name="Straight Connector 107"/>
            <p:cNvCxnSpPr/>
            <p:nvPr/>
          </p:nvCxnSpPr>
          <p:spPr>
            <a:xfrm flipH="1" flipV="1">
              <a:off x="10671429"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10671429"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0305202" y="3950547"/>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grpSp>
      <p:sp>
        <p:nvSpPr>
          <p:cNvPr id="95" name="Rectangle 94">
            <a:hlinkClick r:id="rId11"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1150885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out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Buying &amp; Commerce Automation Data Flow (3</a:t>
            </a:r>
            <a:r>
              <a:rPr lang="en-GB" b="0" baseline="30000" dirty="0"/>
              <a:t>rd</a:t>
            </a:r>
            <a:r>
              <a:rPr lang="en-GB" b="0" dirty="0"/>
              <a:t> Party IM)</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661006" y="3212976"/>
            <a:ext cx="788564" cy="834846"/>
            <a:chOff x="4659309" y="3252334"/>
            <a:chExt cx="788564" cy="834846"/>
          </a:xfrm>
        </p:grpSpPr>
        <p:pic>
          <p:nvPicPr>
            <p:cNvPr id="28" name="Picture 27"/>
            <p:cNvPicPr>
              <a:picLocks noChangeAspect="1"/>
            </p:cNvPicPr>
            <p:nvPr/>
          </p:nvPicPr>
          <p:blipFill>
            <a:blip r:embed="rId2"/>
            <a:stretch>
              <a:fillRect/>
            </a:stretch>
          </p:blipFill>
          <p:spPr>
            <a:xfrm>
              <a:off x="4702316" y="3252334"/>
              <a:ext cx="745557" cy="745557"/>
            </a:xfrm>
            <a:prstGeom prst="rect">
              <a:avLst/>
            </a:prstGeom>
          </p:spPr>
        </p:pic>
        <p:sp>
          <p:nvSpPr>
            <p:cNvPr id="97" name="TextBox 96"/>
            <p:cNvSpPr txBox="1"/>
            <p:nvPr/>
          </p:nvSpPr>
          <p:spPr>
            <a:xfrm>
              <a:off x="4659309" y="393329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pic>
        <p:nvPicPr>
          <p:cNvPr id="112" name="Picture 111"/>
          <p:cNvPicPr>
            <a:picLocks noChangeAspect="1"/>
          </p:cNvPicPr>
          <p:nvPr/>
        </p:nvPicPr>
        <p:blipFill>
          <a:blip r:embed="rId3"/>
          <a:stretch>
            <a:fillRect/>
          </a:stretch>
        </p:blipFill>
        <p:spPr>
          <a:xfrm>
            <a:off x="808622" y="4977031"/>
            <a:ext cx="802373" cy="802373"/>
          </a:xfrm>
          <a:prstGeom prst="rect">
            <a:avLst/>
          </a:prstGeom>
        </p:spPr>
      </p:pic>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4"/>
          <a:stretch>
            <a:fillRect/>
          </a:stretch>
        </p:blipFill>
        <p:spPr>
          <a:xfrm>
            <a:off x="849951" y="1844697"/>
            <a:ext cx="828753" cy="828753"/>
          </a:xfrm>
          <a:prstGeom prst="rect">
            <a:avLst/>
          </a:prstGeom>
        </p:spPr>
      </p:pic>
      <p:sp>
        <p:nvSpPr>
          <p:cNvPr id="120" name="TextBox 119"/>
          <p:cNvSpPr txBox="1"/>
          <p:nvPr/>
        </p:nvSpPr>
        <p:spPr>
          <a:xfrm>
            <a:off x="365429" y="3478409"/>
            <a:ext cx="1674780" cy="11079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Commerce Automation</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920219" y="1549163"/>
            <a:ext cx="732454" cy="2652548"/>
            <a:chOff x="6918522" y="1588521"/>
            <a:chExt cx="732454" cy="2652548"/>
          </a:xfrm>
        </p:grpSpPr>
        <p:sp>
          <p:nvSpPr>
            <p:cNvPr id="72" name="TextBox 71"/>
            <p:cNvSpPr txBox="1"/>
            <p:nvPr/>
          </p:nvSpPr>
          <p:spPr>
            <a:xfrm>
              <a:off x="6918522"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5"/>
            <a:stretch>
              <a:fillRect/>
            </a:stretch>
          </p:blipFill>
          <p:spPr>
            <a:xfrm>
              <a:off x="7008598" y="3301700"/>
              <a:ext cx="578307" cy="578307"/>
            </a:xfrm>
            <a:prstGeom prst="rect">
              <a:avLst/>
            </a:prstGeom>
          </p:spPr>
        </p:pic>
        <p:sp>
          <p:nvSpPr>
            <p:cNvPr id="126" name="TextBox 125"/>
            <p:cNvSpPr txBox="1"/>
            <p:nvPr/>
          </p:nvSpPr>
          <p:spPr>
            <a:xfrm>
              <a:off x="6918522"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7284749"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6"/>
            <a:stretch>
              <a:fillRect/>
            </a:stretch>
          </p:blipFill>
          <p:spPr>
            <a:xfrm>
              <a:off x="7007951" y="1588521"/>
              <a:ext cx="579600" cy="579600"/>
            </a:xfrm>
            <a:prstGeom prst="rect">
              <a:avLst/>
            </a:prstGeom>
          </p:spPr>
        </p:pic>
      </p:grpSp>
      <p:grpSp>
        <p:nvGrpSpPr>
          <p:cNvPr id="10" name="Group 9"/>
          <p:cNvGrpSpPr/>
          <p:nvPr/>
        </p:nvGrpSpPr>
        <p:grpSpPr>
          <a:xfrm>
            <a:off x="6745662" y="1549163"/>
            <a:ext cx="732454" cy="2806436"/>
            <a:chOff x="7743965" y="1588521"/>
            <a:chExt cx="732454" cy="2806436"/>
          </a:xfrm>
        </p:grpSpPr>
        <p:sp>
          <p:nvSpPr>
            <p:cNvPr id="77" name="TextBox 76"/>
            <p:cNvSpPr txBox="1"/>
            <p:nvPr/>
          </p:nvSpPr>
          <p:spPr>
            <a:xfrm>
              <a:off x="7743965" y="3933292"/>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pic>
          <p:nvPicPr>
            <p:cNvPr id="79" name="Picture 78"/>
            <p:cNvPicPr>
              <a:picLocks noChangeAspect="1"/>
            </p:cNvPicPr>
            <p:nvPr/>
          </p:nvPicPr>
          <p:blipFill>
            <a:blip r:embed="rId5"/>
            <a:stretch>
              <a:fillRect/>
            </a:stretch>
          </p:blipFill>
          <p:spPr>
            <a:xfrm>
              <a:off x="7801904" y="3301700"/>
              <a:ext cx="578307" cy="578307"/>
            </a:xfrm>
            <a:prstGeom prst="rect">
              <a:avLst/>
            </a:prstGeom>
          </p:spPr>
        </p:pic>
        <p:sp>
          <p:nvSpPr>
            <p:cNvPr id="128" name="TextBox 127"/>
            <p:cNvSpPr txBox="1"/>
            <p:nvPr/>
          </p:nvSpPr>
          <p:spPr>
            <a:xfrm>
              <a:off x="7743965" y="21904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cxnSp>
          <p:nvCxnSpPr>
            <p:cNvPr id="141" name="Straight Connector 140"/>
            <p:cNvCxnSpPr/>
            <p:nvPr/>
          </p:nvCxnSpPr>
          <p:spPr>
            <a:xfrm>
              <a:off x="807714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6"/>
            <a:stretch>
              <a:fillRect/>
            </a:stretch>
          </p:blipFill>
          <p:spPr>
            <a:xfrm>
              <a:off x="7801257" y="1588521"/>
              <a:ext cx="579600" cy="579600"/>
            </a:xfrm>
            <a:prstGeom prst="rect">
              <a:avLst/>
            </a:prstGeom>
          </p:spPr>
        </p:pic>
      </p:grpSp>
      <p:grpSp>
        <p:nvGrpSpPr>
          <p:cNvPr id="7" name="Group 6"/>
          <p:cNvGrpSpPr/>
          <p:nvPr/>
        </p:nvGrpSpPr>
        <p:grpSpPr>
          <a:xfrm>
            <a:off x="4389561" y="1549163"/>
            <a:ext cx="642715" cy="4592290"/>
            <a:chOff x="5387864" y="1588521"/>
            <a:chExt cx="642715" cy="4592290"/>
          </a:xfrm>
        </p:grpSpPr>
        <p:sp>
          <p:nvSpPr>
            <p:cNvPr id="53" name="TextBox 52"/>
            <p:cNvSpPr txBox="1"/>
            <p:nvPr/>
          </p:nvSpPr>
          <p:spPr>
            <a:xfrm>
              <a:off x="5413643" y="3933292"/>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pic>
          <p:nvPicPr>
            <p:cNvPr id="67" name="Picture 66"/>
            <p:cNvPicPr>
              <a:picLocks noChangeAspect="1"/>
            </p:cNvPicPr>
            <p:nvPr/>
          </p:nvPicPr>
          <p:blipFill>
            <a:blip r:embed="rId5"/>
            <a:stretch>
              <a:fillRect/>
            </a:stretch>
          </p:blipFill>
          <p:spPr>
            <a:xfrm>
              <a:off x="5436537" y="3301700"/>
              <a:ext cx="578307" cy="578307"/>
            </a:xfrm>
            <a:prstGeom prst="rect">
              <a:avLst/>
            </a:prstGeom>
          </p:spPr>
        </p:pic>
        <p:cxnSp>
          <p:nvCxnSpPr>
            <p:cNvPr id="30" name="Straight Connector 29"/>
            <p:cNvCxnSpPr/>
            <p:nvPr/>
          </p:nvCxnSpPr>
          <p:spPr>
            <a:xfrm flipH="1">
              <a:off x="5715000" y="4548845"/>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5387864" y="5873034"/>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sp>
          <p:nvSpPr>
            <p:cNvPr id="122" name="TextBox 121"/>
            <p:cNvSpPr txBox="1"/>
            <p:nvPr/>
          </p:nvSpPr>
          <p:spPr>
            <a:xfrm>
              <a:off x="5413643" y="2190455"/>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cxnSp>
          <p:nvCxnSpPr>
            <p:cNvPr id="137" name="Straight Connector 136"/>
            <p:cNvCxnSpPr/>
            <p:nvPr/>
          </p:nvCxnSpPr>
          <p:spPr>
            <a:xfrm flipV="1">
              <a:off x="571500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6"/>
            <a:stretch>
              <a:fillRect/>
            </a:stretch>
          </p:blipFill>
          <p:spPr>
            <a:xfrm>
              <a:off x="5435890" y="1588521"/>
              <a:ext cx="579600" cy="579600"/>
            </a:xfrm>
            <a:prstGeom prst="rect">
              <a:avLst/>
            </a:prstGeom>
          </p:spPr>
        </p:pic>
        <p:pic>
          <p:nvPicPr>
            <p:cNvPr id="150" name="Picture 149"/>
            <p:cNvPicPr>
              <a:picLocks noChangeAspect="1"/>
            </p:cNvPicPr>
            <p:nvPr/>
          </p:nvPicPr>
          <p:blipFill>
            <a:blip r:embed="rId7"/>
            <a:stretch>
              <a:fillRect/>
            </a:stretch>
          </p:blipFill>
          <p:spPr>
            <a:xfrm>
              <a:off x="5435890" y="5192134"/>
              <a:ext cx="579600" cy="579600"/>
            </a:xfrm>
            <a:prstGeom prst="rect">
              <a:avLst/>
            </a:prstGeom>
          </p:spPr>
        </p:pic>
      </p:grpSp>
      <p:grpSp>
        <p:nvGrpSpPr>
          <p:cNvPr id="8" name="Group 7"/>
          <p:cNvGrpSpPr/>
          <p:nvPr/>
        </p:nvGrpSpPr>
        <p:grpSpPr>
          <a:xfrm>
            <a:off x="5210294" y="1549163"/>
            <a:ext cx="642802" cy="4746179"/>
            <a:chOff x="6208597" y="1588521"/>
            <a:chExt cx="642802" cy="4746179"/>
          </a:xfrm>
        </p:grpSpPr>
        <p:sp>
          <p:nvSpPr>
            <p:cNvPr id="70" name="TextBox 69"/>
            <p:cNvSpPr txBox="1"/>
            <p:nvPr/>
          </p:nvSpPr>
          <p:spPr>
            <a:xfrm>
              <a:off x="6208597" y="393329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pic>
          <p:nvPicPr>
            <p:cNvPr id="71" name="Picture 70"/>
            <p:cNvPicPr>
              <a:picLocks noChangeAspect="1"/>
            </p:cNvPicPr>
            <p:nvPr/>
          </p:nvPicPr>
          <p:blipFill>
            <a:blip r:embed="rId5"/>
            <a:stretch>
              <a:fillRect/>
            </a:stretch>
          </p:blipFill>
          <p:spPr>
            <a:xfrm>
              <a:off x="6214645" y="3301700"/>
              <a:ext cx="578307" cy="578307"/>
            </a:xfrm>
            <a:prstGeom prst="rect">
              <a:avLst/>
            </a:prstGeom>
          </p:spPr>
        </p:pic>
        <p:cxnSp>
          <p:nvCxnSpPr>
            <p:cNvPr id="106" name="Straight Connector 105"/>
            <p:cNvCxnSpPr/>
            <p:nvPr/>
          </p:nvCxnSpPr>
          <p:spPr>
            <a:xfrm flipH="1">
              <a:off x="6491177" y="4548845"/>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6234463" y="5873035"/>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sp>
          <p:nvSpPr>
            <p:cNvPr id="124" name="TextBox 123"/>
            <p:cNvSpPr txBox="1"/>
            <p:nvPr/>
          </p:nvSpPr>
          <p:spPr>
            <a:xfrm>
              <a:off x="6208597" y="219045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 Change / Cancel</a:t>
              </a:r>
            </a:p>
          </p:txBody>
        </p:sp>
        <p:cxnSp>
          <p:nvCxnSpPr>
            <p:cNvPr id="138" name="Straight Connector 137"/>
            <p:cNvCxnSpPr/>
            <p:nvPr/>
          </p:nvCxnSpPr>
          <p:spPr>
            <a:xfrm flipV="1">
              <a:off x="651322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6"/>
            <a:stretch>
              <a:fillRect/>
            </a:stretch>
          </p:blipFill>
          <p:spPr>
            <a:xfrm>
              <a:off x="6213998" y="1588521"/>
              <a:ext cx="579600" cy="579600"/>
            </a:xfrm>
            <a:prstGeom prst="rect">
              <a:avLst/>
            </a:prstGeom>
          </p:spPr>
        </p:pic>
        <p:pic>
          <p:nvPicPr>
            <p:cNvPr id="151" name="Picture 150"/>
            <p:cNvPicPr>
              <a:picLocks noChangeAspect="1"/>
            </p:cNvPicPr>
            <p:nvPr/>
          </p:nvPicPr>
          <p:blipFill>
            <a:blip r:embed="rId7"/>
            <a:stretch>
              <a:fillRect/>
            </a:stretch>
          </p:blipFill>
          <p:spPr>
            <a:xfrm>
              <a:off x="6213998" y="5192134"/>
              <a:ext cx="579600" cy="579600"/>
            </a:xfrm>
            <a:prstGeom prst="rect">
              <a:avLst/>
            </a:prstGeom>
          </p:spPr>
        </p:pic>
      </p:grpSp>
      <p:grpSp>
        <p:nvGrpSpPr>
          <p:cNvPr id="17" name="Group 16"/>
          <p:cNvGrpSpPr/>
          <p:nvPr/>
        </p:nvGrpSpPr>
        <p:grpSpPr>
          <a:xfrm>
            <a:off x="7481032" y="4509487"/>
            <a:ext cx="732454" cy="1562773"/>
            <a:chOff x="8479335" y="4548845"/>
            <a:chExt cx="732454" cy="1562773"/>
          </a:xfrm>
        </p:grpSpPr>
        <p:pic>
          <p:nvPicPr>
            <p:cNvPr id="179" name="Picture 178"/>
            <p:cNvPicPr>
              <a:picLocks noChangeAspect="1"/>
            </p:cNvPicPr>
            <p:nvPr/>
          </p:nvPicPr>
          <p:blipFill>
            <a:blip r:embed="rId7"/>
            <a:stretch>
              <a:fillRect/>
            </a:stretch>
          </p:blipFill>
          <p:spPr>
            <a:xfrm>
              <a:off x="8555762" y="5192134"/>
              <a:ext cx="579600" cy="579600"/>
            </a:xfrm>
            <a:prstGeom prst="rect">
              <a:avLst/>
            </a:prstGeom>
          </p:spPr>
        </p:pic>
        <p:sp>
          <p:nvSpPr>
            <p:cNvPr id="180" name="TextBox 179"/>
            <p:cNvSpPr txBox="1"/>
            <p:nvPr/>
          </p:nvSpPr>
          <p:spPr>
            <a:xfrm>
              <a:off x="8479335" y="5803841"/>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7" name="Straight Connector 186"/>
            <p:cNvCxnSpPr/>
            <p:nvPr/>
          </p:nvCxnSpPr>
          <p:spPr>
            <a:xfrm flipH="1">
              <a:off x="8845562" y="4548845"/>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481032" y="1549163"/>
            <a:ext cx="732454" cy="1643749"/>
            <a:chOff x="8479335" y="1588521"/>
            <a:chExt cx="732454" cy="1643749"/>
          </a:xfrm>
        </p:grpSpPr>
        <p:pic>
          <p:nvPicPr>
            <p:cNvPr id="185" name="Picture 184"/>
            <p:cNvPicPr>
              <a:picLocks noChangeAspect="1"/>
            </p:cNvPicPr>
            <p:nvPr/>
          </p:nvPicPr>
          <p:blipFill>
            <a:blip r:embed="rId6"/>
            <a:stretch>
              <a:fillRect/>
            </a:stretch>
          </p:blipFill>
          <p:spPr>
            <a:xfrm>
              <a:off x="8555762" y="1588521"/>
              <a:ext cx="579600" cy="579600"/>
            </a:xfrm>
            <a:prstGeom prst="rect">
              <a:avLst/>
            </a:prstGeom>
          </p:spPr>
        </p:pic>
        <p:sp>
          <p:nvSpPr>
            <p:cNvPr id="186" name="TextBox 185"/>
            <p:cNvSpPr txBox="1"/>
            <p:nvPr/>
          </p:nvSpPr>
          <p:spPr>
            <a:xfrm>
              <a:off x="8479335" y="22057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2" name="Straight Connector 181"/>
            <p:cNvCxnSpPr/>
            <p:nvPr/>
          </p:nvCxnSpPr>
          <p:spPr>
            <a:xfrm flipV="1">
              <a:off x="8845562"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11063" y="3149826"/>
            <a:ext cx="802423" cy="1051885"/>
            <a:chOff x="8409366" y="3189184"/>
            <a:chExt cx="802423" cy="1051885"/>
          </a:xfrm>
        </p:grpSpPr>
        <p:pic>
          <p:nvPicPr>
            <p:cNvPr id="177" name="Picture 176"/>
            <p:cNvPicPr>
              <a:picLocks noChangeAspect="1"/>
            </p:cNvPicPr>
            <p:nvPr/>
          </p:nvPicPr>
          <p:blipFill>
            <a:blip r:embed="rId5"/>
            <a:stretch>
              <a:fillRect/>
            </a:stretch>
          </p:blipFill>
          <p:spPr>
            <a:xfrm>
              <a:off x="8556409" y="3301700"/>
              <a:ext cx="578307" cy="578307"/>
            </a:xfrm>
            <a:prstGeom prst="rect">
              <a:avLst/>
            </a:prstGeom>
          </p:spPr>
        </p:pic>
        <p:sp>
          <p:nvSpPr>
            <p:cNvPr id="178" name="TextBox 177"/>
            <p:cNvSpPr txBox="1"/>
            <p:nvPr/>
          </p:nvSpPr>
          <p:spPr>
            <a:xfrm>
              <a:off x="8479335"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pic>
          <p:nvPicPr>
            <p:cNvPr id="189" name="Picture 188"/>
            <p:cNvPicPr>
              <a:picLocks noChangeAspect="1"/>
            </p:cNvPicPr>
            <p:nvPr/>
          </p:nvPicPr>
          <p:blipFill>
            <a:blip r:embed="rId8"/>
            <a:stretch>
              <a:fillRect/>
            </a:stretch>
          </p:blipFill>
          <p:spPr>
            <a:xfrm>
              <a:off x="8409366" y="3189184"/>
              <a:ext cx="309298" cy="309298"/>
            </a:xfrm>
            <a:prstGeom prst="rect">
              <a:avLst/>
            </a:prstGeom>
          </p:spPr>
        </p:pic>
      </p:grpSp>
      <p:grpSp>
        <p:nvGrpSpPr>
          <p:cNvPr id="4" name="Group 3"/>
          <p:cNvGrpSpPr/>
          <p:nvPr/>
        </p:nvGrpSpPr>
        <p:grpSpPr>
          <a:xfrm>
            <a:off x="2267574" y="3149826"/>
            <a:ext cx="755196" cy="1051885"/>
            <a:chOff x="3265877" y="3189184"/>
            <a:chExt cx="755196" cy="1051885"/>
          </a:xfrm>
        </p:grpSpPr>
        <p:pic>
          <p:nvPicPr>
            <p:cNvPr id="50" name="Picture 49"/>
            <p:cNvPicPr>
              <a:picLocks noChangeAspect="1"/>
            </p:cNvPicPr>
            <p:nvPr/>
          </p:nvPicPr>
          <p:blipFill>
            <a:blip r:embed="rId5"/>
            <a:stretch>
              <a:fillRect/>
            </a:stretch>
          </p:blipFill>
          <p:spPr>
            <a:xfrm>
              <a:off x="3410534" y="3301700"/>
              <a:ext cx="578307" cy="578307"/>
            </a:xfrm>
            <a:prstGeom prst="rect">
              <a:avLst/>
            </a:prstGeom>
          </p:spPr>
        </p:pic>
        <p:sp>
          <p:nvSpPr>
            <p:cNvPr id="93" name="TextBox 92"/>
            <p:cNvSpPr txBox="1"/>
            <p:nvPr/>
          </p:nvSpPr>
          <p:spPr>
            <a:xfrm>
              <a:off x="3335882" y="393329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Requisition</a:t>
              </a:r>
            </a:p>
          </p:txBody>
        </p:sp>
        <p:pic>
          <p:nvPicPr>
            <p:cNvPr id="190" name="Picture 189"/>
            <p:cNvPicPr>
              <a:picLocks noChangeAspect="1"/>
            </p:cNvPicPr>
            <p:nvPr/>
          </p:nvPicPr>
          <p:blipFill>
            <a:blip r:embed="rId8"/>
            <a:stretch>
              <a:fillRect/>
            </a:stretch>
          </p:blipFill>
          <p:spPr>
            <a:xfrm>
              <a:off x="3265877" y="3189184"/>
              <a:ext cx="309298" cy="309298"/>
            </a:xfrm>
            <a:prstGeom prst="rect">
              <a:avLst/>
            </a:prstGeom>
          </p:spPr>
        </p:pic>
      </p:grpSp>
      <p:grpSp>
        <p:nvGrpSpPr>
          <p:cNvPr id="5" name="Group 4"/>
          <p:cNvGrpSpPr/>
          <p:nvPr/>
        </p:nvGrpSpPr>
        <p:grpSpPr>
          <a:xfrm>
            <a:off x="3048969" y="3321437"/>
            <a:ext cx="705946" cy="2662754"/>
            <a:chOff x="4047272" y="3360795"/>
            <a:chExt cx="705946" cy="2662754"/>
          </a:xfrm>
        </p:grpSpPr>
        <p:pic>
          <p:nvPicPr>
            <p:cNvPr id="26" name="Picture 25"/>
            <p:cNvPicPr>
              <a:picLocks noChangeAspect="1"/>
            </p:cNvPicPr>
            <p:nvPr/>
          </p:nvPicPr>
          <p:blipFill>
            <a:blip r:embed="rId9"/>
            <a:stretch>
              <a:fillRect/>
            </a:stretch>
          </p:blipFill>
          <p:spPr>
            <a:xfrm>
              <a:off x="4161937" y="3360795"/>
              <a:ext cx="497372" cy="497372"/>
            </a:xfrm>
            <a:prstGeom prst="rect">
              <a:avLst/>
            </a:prstGeom>
          </p:spPr>
        </p:pic>
        <p:sp>
          <p:nvSpPr>
            <p:cNvPr id="96" name="TextBox 95"/>
            <p:cNvSpPr txBox="1"/>
            <p:nvPr/>
          </p:nvSpPr>
          <p:spPr>
            <a:xfrm>
              <a:off x="4068027"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Real-time Budget Check</a:t>
              </a:r>
            </a:p>
          </p:txBody>
        </p:sp>
        <p:sp>
          <p:nvSpPr>
            <p:cNvPr id="159" name="TextBox 158"/>
            <p:cNvSpPr txBox="1"/>
            <p:nvPr/>
          </p:nvSpPr>
          <p:spPr>
            <a:xfrm>
              <a:off x="4047272" y="571577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 Budget</a:t>
              </a:r>
            </a:p>
          </p:txBody>
        </p:sp>
        <p:pic>
          <p:nvPicPr>
            <p:cNvPr id="162" name="Picture 161"/>
            <p:cNvPicPr>
              <a:picLocks noChangeAspect="1"/>
            </p:cNvPicPr>
            <p:nvPr/>
          </p:nvPicPr>
          <p:blipFill>
            <a:blip r:embed="rId10"/>
            <a:stretch>
              <a:fillRect/>
            </a:stretch>
          </p:blipFill>
          <p:spPr>
            <a:xfrm>
              <a:off x="4122397" y="5140030"/>
              <a:ext cx="544249" cy="544249"/>
            </a:xfrm>
            <a:prstGeom prst="rect">
              <a:avLst/>
            </a:prstGeom>
          </p:spPr>
        </p:pic>
        <p:cxnSp>
          <p:nvCxnSpPr>
            <p:cNvPr id="198" name="Straight Connector 197"/>
            <p:cNvCxnSpPr/>
            <p:nvPr/>
          </p:nvCxnSpPr>
          <p:spPr>
            <a:xfrm flipH="1">
              <a:off x="4413250"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827451" y="1549163"/>
            <a:ext cx="732454" cy="4592290"/>
            <a:chOff x="10825754" y="1588521"/>
            <a:chExt cx="732454" cy="4592290"/>
          </a:xfrm>
        </p:grpSpPr>
        <p:sp>
          <p:nvSpPr>
            <p:cNvPr id="103" name="TextBox 102"/>
            <p:cNvSpPr txBox="1"/>
            <p:nvPr/>
          </p:nvSpPr>
          <p:spPr>
            <a:xfrm>
              <a:off x="10825754" y="5873034"/>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sp>
          <p:nvSpPr>
            <p:cNvPr id="104" name="TextBox 103"/>
            <p:cNvSpPr txBox="1"/>
            <p:nvPr/>
          </p:nvSpPr>
          <p:spPr>
            <a:xfrm>
              <a:off x="10825754"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pic>
          <p:nvPicPr>
            <p:cNvPr id="109" name="Picture 108"/>
            <p:cNvPicPr>
              <a:picLocks noChangeAspect="1"/>
            </p:cNvPicPr>
            <p:nvPr/>
          </p:nvPicPr>
          <p:blipFill>
            <a:blip r:embed="rId6"/>
            <a:stretch>
              <a:fillRect/>
            </a:stretch>
          </p:blipFill>
          <p:spPr>
            <a:xfrm>
              <a:off x="10902181" y="1588521"/>
              <a:ext cx="579600" cy="579600"/>
            </a:xfrm>
            <a:prstGeom prst="rect">
              <a:avLst/>
            </a:prstGeom>
          </p:spPr>
        </p:pic>
        <p:pic>
          <p:nvPicPr>
            <p:cNvPr id="110" name="Picture 109"/>
            <p:cNvPicPr>
              <a:picLocks noChangeAspect="1"/>
            </p:cNvPicPr>
            <p:nvPr/>
          </p:nvPicPr>
          <p:blipFill>
            <a:blip r:embed="rId7"/>
            <a:stretch>
              <a:fillRect/>
            </a:stretch>
          </p:blipFill>
          <p:spPr>
            <a:xfrm>
              <a:off x="10902181" y="5192134"/>
              <a:ext cx="579600" cy="579600"/>
            </a:xfrm>
            <a:prstGeom prst="rect">
              <a:avLst/>
            </a:prstGeom>
          </p:spPr>
        </p:pic>
        <p:cxnSp>
          <p:nvCxnSpPr>
            <p:cNvPr id="111" name="Straight Connector 110"/>
            <p:cNvCxnSpPr/>
            <p:nvPr/>
          </p:nvCxnSpPr>
          <p:spPr>
            <a:xfrm flipV="1">
              <a:off x="11136086" y="2794679"/>
              <a:ext cx="0" cy="226092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pic>
        <p:nvPicPr>
          <p:cNvPr id="123" name="Picture 122"/>
          <p:cNvPicPr>
            <a:picLocks noChangeAspect="1"/>
          </p:cNvPicPr>
          <p:nvPr/>
        </p:nvPicPr>
        <p:blipFill>
          <a:blip r:embed="rId3"/>
          <a:stretch>
            <a:fillRect/>
          </a:stretch>
        </p:blipFill>
        <p:spPr>
          <a:xfrm>
            <a:off x="808622" y="4990639"/>
            <a:ext cx="802373" cy="802373"/>
          </a:xfrm>
          <a:prstGeom prst="rect">
            <a:avLst/>
          </a:prstGeom>
        </p:spPr>
      </p:pic>
      <p:sp>
        <p:nvSpPr>
          <p:cNvPr id="125" name="TextBox 124"/>
          <p:cNvSpPr txBox="1"/>
          <p:nvPr/>
        </p:nvSpPr>
        <p:spPr>
          <a:xfrm>
            <a:off x="718988" y="5778308"/>
            <a:ext cx="90046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ERP+IM</a:t>
            </a:r>
          </a:p>
        </p:txBody>
      </p:sp>
      <p:cxnSp>
        <p:nvCxnSpPr>
          <p:cNvPr id="127" name="Straight Connector 126"/>
          <p:cNvCxnSpPr/>
          <p:nvPr/>
        </p:nvCxnSpPr>
        <p:spPr>
          <a:xfrm>
            <a:off x="5800445" y="5474705"/>
            <a:ext cx="1764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981662" y="5469711"/>
            <a:ext cx="252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8102894" y="5469711"/>
            <a:ext cx="252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8214024" y="1549163"/>
            <a:ext cx="889610" cy="4343675"/>
            <a:chOff x="9212327" y="1588521"/>
            <a:chExt cx="889610" cy="4343675"/>
          </a:xfrm>
        </p:grpSpPr>
        <p:sp>
          <p:nvSpPr>
            <p:cNvPr id="130" name="TextBox 129"/>
            <p:cNvSpPr txBox="1"/>
            <p:nvPr/>
          </p:nvSpPr>
          <p:spPr>
            <a:xfrm>
              <a:off x="9231179" y="2190455"/>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148" name="Picture 147"/>
            <p:cNvPicPr>
              <a:picLocks noChangeAspect="1"/>
            </p:cNvPicPr>
            <p:nvPr/>
          </p:nvPicPr>
          <p:blipFill>
            <a:blip r:embed="rId6"/>
            <a:stretch>
              <a:fillRect/>
            </a:stretch>
          </p:blipFill>
          <p:spPr>
            <a:xfrm>
              <a:off x="9293991" y="1588521"/>
              <a:ext cx="579600" cy="579600"/>
            </a:xfrm>
            <a:prstGeom prst="rect">
              <a:avLst/>
            </a:prstGeom>
          </p:spPr>
        </p:pic>
        <p:cxnSp>
          <p:nvCxnSpPr>
            <p:cNvPr id="121" name="Straight Connector 120"/>
            <p:cNvCxnSpPr/>
            <p:nvPr/>
          </p:nvCxnSpPr>
          <p:spPr>
            <a:xfrm flipH="1">
              <a:off x="9578554" y="2454729"/>
              <a:ext cx="0" cy="263411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212327" y="5778308"/>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89" name="Picture 88"/>
            <p:cNvPicPr>
              <a:picLocks noChangeAspect="1"/>
            </p:cNvPicPr>
            <p:nvPr/>
          </p:nvPicPr>
          <p:blipFill>
            <a:blip r:embed="rId7"/>
            <a:stretch>
              <a:fillRect/>
            </a:stretch>
          </p:blipFill>
          <p:spPr>
            <a:xfrm>
              <a:off x="9293991" y="5192134"/>
              <a:ext cx="579600" cy="579600"/>
            </a:xfrm>
            <a:prstGeom prst="rect">
              <a:avLst/>
            </a:prstGeom>
          </p:spPr>
        </p:pic>
        <p:cxnSp>
          <p:nvCxnSpPr>
            <p:cNvPr id="132" name="Straight Connector 131"/>
            <p:cNvCxnSpPr/>
            <p:nvPr/>
          </p:nvCxnSpPr>
          <p:spPr>
            <a:xfrm>
              <a:off x="9849937" y="5520852"/>
              <a:ext cx="252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8927834" y="1549163"/>
            <a:ext cx="1009523" cy="4493843"/>
            <a:chOff x="9926137" y="1588521"/>
            <a:chExt cx="1009523" cy="4493843"/>
          </a:xfrm>
        </p:grpSpPr>
        <p:pic>
          <p:nvPicPr>
            <p:cNvPr id="195" name="Picture 194"/>
            <p:cNvPicPr>
              <a:picLocks noChangeAspect="1"/>
            </p:cNvPicPr>
            <p:nvPr/>
          </p:nvPicPr>
          <p:blipFill>
            <a:blip r:embed="rId6"/>
            <a:stretch>
              <a:fillRect/>
            </a:stretch>
          </p:blipFill>
          <p:spPr>
            <a:xfrm>
              <a:off x="10016205" y="1588521"/>
              <a:ext cx="579600" cy="579600"/>
            </a:xfrm>
            <a:prstGeom prst="rect">
              <a:avLst/>
            </a:prstGeom>
          </p:spPr>
        </p:pic>
        <p:sp>
          <p:nvSpPr>
            <p:cNvPr id="196" name="TextBox 195"/>
            <p:cNvSpPr txBox="1"/>
            <p:nvPr/>
          </p:nvSpPr>
          <p:spPr>
            <a:xfrm>
              <a:off x="9926137" y="2204806"/>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cxnSp>
          <p:nvCxnSpPr>
            <p:cNvPr id="197" name="Straight Connector 196"/>
            <p:cNvCxnSpPr/>
            <p:nvPr/>
          </p:nvCxnSpPr>
          <p:spPr>
            <a:xfrm flipV="1">
              <a:off x="10316891" y="2757605"/>
              <a:ext cx="0" cy="2297995"/>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7"/>
            <a:stretch>
              <a:fillRect/>
            </a:stretch>
          </p:blipFill>
          <p:spPr>
            <a:xfrm>
              <a:off x="10088587" y="5192134"/>
              <a:ext cx="579600" cy="579600"/>
            </a:xfrm>
            <a:prstGeom prst="rect">
              <a:avLst/>
            </a:prstGeom>
          </p:spPr>
        </p:pic>
        <p:sp>
          <p:nvSpPr>
            <p:cNvPr id="91" name="TextBox 90"/>
            <p:cNvSpPr txBox="1"/>
            <p:nvPr/>
          </p:nvSpPr>
          <p:spPr>
            <a:xfrm>
              <a:off x="10014509" y="5774587"/>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Status Update</a:t>
              </a:r>
            </a:p>
          </p:txBody>
        </p:sp>
        <p:cxnSp>
          <p:nvCxnSpPr>
            <p:cNvPr id="134" name="Straight Connector 133"/>
            <p:cNvCxnSpPr/>
            <p:nvPr/>
          </p:nvCxnSpPr>
          <p:spPr>
            <a:xfrm>
              <a:off x="10611660" y="5520852"/>
              <a:ext cx="324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8250473" y="5085227"/>
            <a:ext cx="1488884" cy="1257890"/>
            <a:chOff x="9248776" y="5124585"/>
            <a:chExt cx="1488884" cy="1257890"/>
          </a:xfrm>
        </p:grpSpPr>
        <p:sp>
          <p:nvSpPr>
            <p:cNvPr id="174" name="Rectangle: Rounded Corners 173"/>
            <p:cNvSpPr/>
            <p:nvPr/>
          </p:nvSpPr>
          <p:spPr bwMode="gray">
            <a:xfrm>
              <a:off x="9248776" y="5124585"/>
              <a:ext cx="1488884" cy="1056226"/>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5" name="TextBox 174"/>
            <p:cNvSpPr txBox="1"/>
            <p:nvPr/>
          </p:nvSpPr>
          <p:spPr>
            <a:xfrm>
              <a:off x="9597406" y="6228587"/>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grpSp>
      <p:sp>
        <p:nvSpPr>
          <p:cNvPr id="99" name="Rectangle 98">
            <a:hlinkClick r:id="rId11"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cxnSp>
        <p:nvCxnSpPr>
          <p:cNvPr id="100" name="Straight Connector 99">
            <a:extLst>
              <a:ext uri="{FF2B5EF4-FFF2-40B4-BE49-F238E27FC236}">
                <a16:creationId xmlns:a16="http://schemas.microsoft.com/office/drawing/2014/main" id="{94E9C976-7029-4842-BA0B-AC5B3A271CD1}"/>
              </a:ext>
            </a:extLst>
          </p:cNvPr>
          <p:cNvCxnSpPr/>
          <p:nvPr/>
        </p:nvCxnSpPr>
        <p:spPr>
          <a:xfrm>
            <a:off x="10654927" y="6609636"/>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DBC8D6E-F90C-4B94-BD1E-F541D57EB6F7}"/>
              </a:ext>
            </a:extLst>
          </p:cNvPr>
          <p:cNvSpPr txBox="1"/>
          <p:nvPr/>
        </p:nvSpPr>
        <p:spPr>
          <a:xfrm>
            <a:off x="9967894" y="6525530"/>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spTree>
    <p:extLst>
      <p:ext uri="{BB962C8B-B14F-4D97-AF65-F5344CB8AC3E}">
        <p14:creationId xmlns:p14="http://schemas.microsoft.com/office/powerpoint/2010/main" val="338759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left)">
                                      <p:cBhvr>
                                        <p:cTn id="27" dur="500"/>
                                        <p:tgtEl>
                                          <p:spTgt spid="12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left)">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31"/>
                                        </p:tgtEl>
                                        <p:attrNameLst>
                                          <p:attrName>style.visibility</p:attrName>
                                        </p:attrNameLst>
                                      </p:cBhvr>
                                      <p:to>
                                        <p:strVal val="visible"/>
                                      </p:to>
                                    </p:set>
                                    <p:animEffect transition="in" filter="wipe(down)">
                                      <p:cBhvr>
                                        <p:cTn id="62" dur="500"/>
                                        <p:tgtEl>
                                          <p:spTgt spid="1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up)">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barn(inVertical)">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down)">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down)">
                                      <p:cBhvr>
                                        <p:cTn id="8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369332"/>
          </a:xfrm>
        </p:spPr>
        <p:txBody>
          <a:bodyPr/>
          <a:lstStyle/>
          <a:p>
            <a:r>
              <a:rPr lang="en-GB" b="0" dirty="0">
                <a:solidFill>
                  <a:schemeClr val="accent1"/>
                </a:solidFill>
              </a:rPr>
              <a:t>SAP Ariba </a:t>
            </a:r>
            <a:r>
              <a:rPr lang="en-GB" b="0" dirty="0"/>
              <a:t>Buying &amp; Commerce Automation Data Flow (3</a:t>
            </a:r>
            <a:r>
              <a:rPr lang="en-GB" b="0" baseline="30000" dirty="0"/>
              <a:t>rd</a:t>
            </a:r>
            <a:r>
              <a:rPr lang="en-GB" b="0" dirty="0"/>
              <a:t> Party IM) - Services</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622312" y="3266990"/>
            <a:ext cx="788564" cy="834846"/>
            <a:chOff x="4659309" y="3252334"/>
            <a:chExt cx="788564" cy="834846"/>
          </a:xfrm>
        </p:grpSpPr>
        <p:pic>
          <p:nvPicPr>
            <p:cNvPr id="28" name="Picture 27"/>
            <p:cNvPicPr>
              <a:picLocks noChangeAspect="1"/>
            </p:cNvPicPr>
            <p:nvPr/>
          </p:nvPicPr>
          <p:blipFill>
            <a:blip r:embed="rId2"/>
            <a:stretch>
              <a:fillRect/>
            </a:stretch>
          </p:blipFill>
          <p:spPr>
            <a:xfrm>
              <a:off x="4702316" y="3252334"/>
              <a:ext cx="745557" cy="745557"/>
            </a:xfrm>
            <a:prstGeom prst="rect">
              <a:avLst/>
            </a:prstGeom>
          </p:spPr>
        </p:pic>
        <p:sp>
          <p:nvSpPr>
            <p:cNvPr id="97" name="TextBox 96"/>
            <p:cNvSpPr txBox="1"/>
            <p:nvPr/>
          </p:nvSpPr>
          <p:spPr>
            <a:xfrm>
              <a:off x="4659309" y="393329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pic>
        <p:nvPicPr>
          <p:cNvPr id="112" name="Picture 111"/>
          <p:cNvPicPr>
            <a:picLocks noChangeAspect="1"/>
          </p:cNvPicPr>
          <p:nvPr/>
        </p:nvPicPr>
        <p:blipFill>
          <a:blip r:embed="rId3"/>
          <a:stretch>
            <a:fillRect/>
          </a:stretch>
        </p:blipFill>
        <p:spPr>
          <a:xfrm>
            <a:off x="808622" y="4977031"/>
            <a:ext cx="802373" cy="802373"/>
          </a:xfrm>
          <a:prstGeom prst="rect">
            <a:avLst/>
          </a:prstGeom>
        </p:spPr>
      </p:pic>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4"/>
          <a:stretch>
            <a:fillRect/>
          </a:stretch>
        </p:blipFill>
        <p:spPr>
          <a:xfrm>
            <a:off x="849951" y="1844697"/>
            <a:ext cx="828753" cy="828753"/>
          </a:xfrm>
          <a:prstGeom prst="rect">
            <a:avLst/>
          </a:prstGeom>
        </p:spPr>
      </p:pic>
      <p:sp>
        <p:nvSpPr>
          <p:cNvPr id="120" name="TextBox 119"/>
          <p:cNvSpPr txBox="1"/>
          <p:nvPr/>
        </p:nvSpPr>
        <p:spPr>
          <a:xfrm>
            <a:off x="365429" y="3478409"/>
            <a:ext cx="1674780" cy="1107996"/>
          </a:xfrm>
          <a:prstGeom prst="rect">
            <a:avLst/>
          </a:prstGeom>
          <a:noFill/>
        </p:spPr>
        <p:txBody>
          <a:bodyPr wrap="square" lIns="0" tIns="0" rIns="0" bIns="0" rtlCol="0">
            <a:spAutoFit/>
          </a:bodyPr>
          <a:lstStyle/>
          <a:p>
            <a:pPr lvl="0" algn="ctr" fontAlgn="base">
              <a:spcBef>
                <a:spcPct val="50000"/>
              </a:spcBef>
              <a:spcAft>
                <a:spcPct val="0"/>
              </a:spcAft>
              <a:buClr>
                <a:srgbClr val="F0AB00"/>
              </a:buClr>
              <a:buSzPct val="80000"/>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a:t>
            </a:r>
            <a:r>
              <a:rPr lang="en-GB" sz="1800" kern="0" dirty="0">
                <a:solidFill>
                  <a:srgbClr val="FFFFFF"/>
                </a:solidFill>
                <a:ea typeface="Arial Unicode MS" pitchFamily="34" charset="-128"/>
                <a:cs typeface="Arial Unicode MS" pitchFamily="34" charset="-128"/>
              </a:rPr>
              <a:t>Commerce Automation</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833900" y="1608683"/>
            <a:ext cx="732454" cy="2647042"/>
            <a:chOff x="6918522" y="1594027"/>
            <a:chExt cx="732454" cy="2647042"/>
          </a:xfrm>
        </p:grpSpPr>
        <p:sp>
          <p:nvSpPr>
            <p:cNvPr id="72" name="TextBox 71"/>
            <p:cNvSpPr txBox="1"/>
            <p:nvPr/>
          </p:nvSpPr>
          <p:spPr>
            <a:xfrm>
              <a:off x="6918522"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5"/>
            <a:stretch>
              <a:fillRect/>
            </a:stretch>
          </p:blipFill>
          <p:spPr>
            <a:xfrm>
              <a:off x="7008598" y="3301700"/>
              <a:ext cx="578307" cy="578307"/>
            </a:xfrm>
            <a:prstGeom prst="rect">
              <a:avLst/>
            </a:prstGeom>
          </p:spPr>
        </p:pic>
        <p:sp>
          <p:nvSpPr>
            <p:cNvPr id="126" name="TextBox 125"/>
            <p:cNvSpPr txBox="1"/>
            <p:nvPr/>
          </p:nvSpPr>
          <p:spPr>
            <a:xfrm>
              <a:off x="6918522"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7284749"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6"/>
            <a:stretch>
              <a:fillRect/>
            </a:stretch>
          </p:blipFill>
          <p:spPr>
            <a:xfrm>
              <a:off x="7007951" y="1594027"/>
              <a:ext cx="579600" cy="579600"/>
            </a:xfrm>
            <a:prstGeom prst="rect">
              <a:avLst/>
            </a:prstGeom>
          </p:spPr>
        </p:pic>
      </p:grpSp>
      <p:grpSp>
        <p:nvGrpSpPr>
          <p:cNvPr id="9" name="Group 8"/>
          <p:cNvGrpSpPr/>
          <p:nvPr/>
        </p:nvGrpSpPr>
        <p:grpSpPr>
          <a:xfrm>
            <a:off x="5123975" y="1608683"/>
            <a:ext cx="642802" cy="4894561"/>
            <a:chOff x="6208597" y="1594027"/>
            <a:chExt cx="642802" cy="4894561"/>
          </a:xfrm>
        </p:grpSpPr>
        <p:sp>
          <p:nvSpPr>
            <p:cNvPr id="70" name="TextBox 69"/>
            <p:cNvSpPr txBox="1"/>
            <p:nvPr/>
          </p:nvSpPr>
          <p:spPr>
            <a:xfrm>
              <a:off x="6208597" y="3933292"/>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Order Change / Cancel</a:t>
              </a:r>
            </a:p>
          </p:txBody>
        </p:sp>
        <p:pic>
          <p:nvPicPr>
            <p:cNvPr id="71" name="Picture 70"/>
            <p:cNvPicPr>
              <a:picLocks noChangeAspect="1"/>
            </p:cNvPicPr>
            <p:nvPr/>
          </p:nvPicPr>
          <p:blipFill>
            <a:blip r:embed="rId5"/>
            <a:stretch>
              <a:fillRect/>
            </a:stretch>
          </p:blipFill>
          <p:spPr>
            <a:xfrm>
              <a:off x="6214645" y="3301700"/>
              <a:ext cx="578307" cy="578307"/>
            </a:xfrm>
            <a:prstGeom prst="rect">
              <a:avLst/>
            </a:prstGeom>
          </p:spPr>
        </p:pic>
        <p:cxnSp>
          <p:nvCxnSpPr>
            <p:cNvPr id="106" name="Straight Connector 105"/>
            <p:cNvCxnSpPr/>
            <p:nvPr/>
          </p:nvCxnSpPr>
          <p:spPr>
            <a:xfrm flipH="1">
              <a:off x="6491177" y="4548845"/>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6234463" y="587303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Order Change / Cancel</a:t>
              </a:r>
            </a:p>
          </p:txBody>
        </p:sp>
        <p:sp>
          <p:nvSpPr>
            <p:cNvPr id="124" name="TextBox 123"/>
            <p:cNvSpPr txBox="1"/>
            <p:nvPr/>
          </p:nvSpPr>
          <p:spPr>
            <a:xfrm>
              <a:off x="6208597" y="219045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PO Change / Cancel</a:t>
              </a:r>
            </a:p>
          </p:txBody>
        </p:sp>
        <p:cxnSp>
          <p:nvCxnSpPr>
            <p:cNvPr id="138" name="Straight Connector 137"/>
            <p:cNvCxnSpPr/>
            <p:nvPr/>
          </p:nvCxnSpPr>
          <p:spPr>
            <a:xfrm flipV="1">
              <a:off x="651322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6"/>
            <a:stretch>
              <a:fillRect/>
            </a:stretch>
          </p:blipFill>
          <p:spPr>
            <a:xfrm>
              <a:off x="6213998" y="1594027"/>
              <a:ext cx="579600" cy="579600"/>
            </a:xfrm>
            <a:prstGeom prst="rect">
              <a:avLst/>
            </a:prstGeom>
          </p:spPr>
        </p:pic>
        <p:pic>
          <p:nvPicPr>
            <p:cNvPr id="151" name="Picture 150"/>
            <p:cNvPicPr>
              <a:picLocks noChangeAspect="1"/>
            </p:cNvPicPr>
            <p:nvPr/>
          </p:nvPicPr>
          <p:blipFill>
            <a:blip r:embed="rId7"/>
            <a:stretch>
              <a:fillRect/>
            </a:stretch>
          </p:blipFill>
          <p:spPr>
            <a:xfrm>
              <a:off x="6213998" y="5192134"/>
              <a:ext cx="579600" cy="579600"/>
            </a:xfrm>
            <a:prstGeom prst="rect">
              <a:avLst/>
            </a:prstGeom>
          </p:spPr>
        </p:pic>
      </p:grpSp>
      <p:grpSp>
        <p:nvGrpSpPr>
          <p:cNvPr id="4" name="Group 3"/>
          <p:cNvGrpSpPr/>
          <p:nvPr/>
        </p:nvGrpSpPr>
        <p:grpSpPr>
          <a:xfrm>
            <a:off x="2181255" y="3203840"/>
            <a:ext cx="755196" cy="1205773"/>
            <a:chOff x="3265877" y="3189184"/>
            <a:chExt cx="755196" cy="1205773"/>
          </a:xfrm>
        </p:grpSpPr>
        <p:pic>
          <p:nvPicPr>
            <p:cNvPr id="50" name="Picture 49"/>
            <p:cNvPicPr>
              <a:picLocks noChangeAspect="1"/>
            </p:cNvPicPr>
            <p:nvPr/>
          </p:nvPicPr>
          <p:blipFill>
            <a:blip r:embed="rId5"/>
            <a:stretch>
              <a:fillRect/>
            </a:stretch>
          </p:blipFill>
          <p:spPr>
            <a:xfrm>
              <a:off x="3410534" y="3301700"/>
              <a:ext cx="578307" cy="578307"/>
            </a:xfrm>
            <a:prstGeom prst="rect">
              <a:avLst/>
            </a:prstGeom>
          </p:spPr>
        </p:pic>
        <p:sp>
          <p:nvSpPr>
            <p:cNvPr id="93" name="TextBox 92"/>
            <p:cNvSpPr txBox="1"/>
            <p:nvPr/>
          </p:nvSpPr>
          <p:spPr>
            <a:xfrm>
              <a:off x="3335882"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Service Requisition</a:t>
              </a:r>
            </a:p>
          </p:txBody>
        </p:sp>
        <p:pic>
          <p:nvPicPr>
            <p:cNvPr id="190" name="Picture 189"/>
            <p:cNvPicPr>
              <a:picLocks noChangeAspect="1"/>
            </p:cNvPicPr>
            <p:nvPr/>
          </p:nvPicPr>
          <p:blipFill>
            <a:blip r:embed="rId8"/>
            <a:stretch>
              <a:fillRect/>
            </a:stretch>
          </p:blipFill>
          <p:spPr>
            <a:xfrm>
              <a:off x="3265877" y="3189184"/>
              <a:ext cx="309298" cy="309298"/>
            </a:xfrm>
            <a:prstGeom prst="rect">
              <a:avLst/>
            </a:prstGeom>
          </p:spPr>
        </p:pic>
      </p:grpSp>
      <p:grpSp>
        <p:nvGrpSpPr>
          <p:cNvPr id="14" name="Group 13"/>
          <p:cNvGrpSpPr/>
          <p:nvPr/>
        </p:nvGrpSpPr>
        <p:grpSpPr>
          <a:xfrm>
            <a:off x="8955815" y="1593532"/>
            <a:ext cx="732454" cy="3476724"/>
            <a:chOff x="10040437" y="1578876"/>
            <a:chExt cx="732454" cy="3476724"/>
          </a:xfrm>
        </p:grpSpPr>
        <p:pic>
          <p:nvPicPr>
            <p:cNvPr id="195" name="Picture 194"/>
            <p:cNvPicPr>
              <a:picLocks noChangeAspect="1"/>
            </p:cNvPicPr>
            <p:nvPr/>
          </p:nvPicPr>
          <p:blipFill>
            <a:blip r:embed="rId6"/>
            <a:stretch>
              <a:fillRect/>
            </a:stretch>
          </p:blipFill>
          <p:spPr>
            <a:xfrm>
              <a:off x="10130505" y="1578876"/>
              <a:ext cx="579600" cy="579600"/>
            </a:xfrm>
            <a:prstGeom prst="rect">
              <a:avLst/>
            </a:prstGeom>
          </p:spPr>
        </p:pic>
        <p:sp>
          <p:nvSpPr>
            <p:cNvPr id="196" name="TextBox 195"/>
            <p:cNvSpPr txBox="1"/>
            <p:nvPr/>
          </p:nvSpPr>
          <p:spPr>
            <a:xfrm>
              <a:off x="10040437" y="2204806"/>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cxnSp>
          <p:nvCxnSpPr>
            <p:cNvPr id="197" name="Straight Connector 196"/>
            <p:cNvCxnSpPr/>
            <p:nvPr/>
          </p:nvCxnSpPr>
          <p:spPr>
            <a:xfrm flipV="1">
              <a:off x="10421666" y="2757605"/>
              <a:ext cx="0" cy="2297995"/>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962650" y="3375451"/>
            <a:ext cx="705946" cy="2662754"/>
            <a:chOff x="4047272" y="3360795"/>
            <a:chExt cx="705946" cy="2662754"/>
          </a:xfrm>
        </p:grpSpPr>
        <p:pic>
          <p:nvPicPr>
            <p:cNvPr id="26" name="Picture 25"/>
            <p:cNvPicPr>
              <a:picLocks noChangeAspect="1"/>
            </p:cNvPicPr>
            <p:nvPr/>
          </p:nvPicPr>
          <p:blipFill>
            <a:blip r:embed="rId9"/>
            <a:stretch>
              <a:fillRect/>
            </a:stretch>
          </p:blipFill>
          <p:spPr>
            <a:xfrm>
              <a:off x="4161937" y="3360795"/>
              <a:ext cx="497372" cy="497372"/>
            </a:xfrm>
            <a:prstGeom prst="rect">
              <a:avLst/>
            </a:prstGeom>
          </p:spPr>
        </p:pic>
        <p:sp>
          <p:nvSpPr>
            <p:cNvPr id="96" name="TextBox 95"/>
            <p:cNvSpPr txBox="1"/>
            <p:nvPr/>
          </p:nvSpPr>
          <p:spPr>
            <a:xfrm>
              <a:off x="4068027" y="3933292"/>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Real-time Budget Check</a:t>
              </a:r>
            </a:p>
          </p:txBody>
        </p:sp>
        <p:sp>
          <p:nvSpPr>
            <p:cNvPr id="159" name="TextBox 158"/>
            <p:cNvSpPr txBox="1"/>
            <p:nvPr/>
          </p:nvSpPr>
          <p:spPr>
            <a:xfrm>
              <a:off x="4047272" y="571577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 Budget</a:t>
              </a:r>
            </a:p>
          </p:txBody>
        </p:sp>
        <p:pic>
          <p:nvPicPr>
            <p:cNvPr id="162" name="Picture 161"/>
            <p:cNvPicPr>
              <a:picLocks noChangeAspect="1"/>
            </p:cNvPicPr>
            <p:nvPr/>
          </p:nvPicPr>
          <p:blipFill>
            <a:blip r:embed="rId10"/>
            <a:stretch>
              <a:fillRect/>
            </a:stretch>
          </p:blipFill>
          <p:spPr>
            <a:xfrm>
              <a:off x="4122397" y="5140030"/>
              <a:ext cx="544249" cy="544249"/>
            </a:xfrm>
            <a:prstGeom prst="rect">
              <a:avLst/>
            </a:prstGeom>
          </p:spPr>
        </p:pic>
        <p:cxnSp>
          <p:nvCxnSpPr>
            <p:cNvPr id="198" name="Straight Connector 197"/>
            <p:cNvCxnSpPr/>
            <p:nvPr/>
          </p:nvCxnSpPr>
          <p:spPr>
            <a:xfrm flipH="1">
              <a:off x="4413250" y="4548845"/>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pic>
        <p:nvPicPr>
          <p:cNvPr id="123" name="Picture 122"/>
          <p:cNvPicPr>
            <a:picLocks noChangeAspect="1"/>
          </p:cNvPicPr>
          <p:nvPr/>
        </p:nvPicPr>
        <p:blipFill>
          <a:blip r:embed="rId3"/>
          <a:stretch>
            <a:fillRect/>
          </a:stretch>
        </p:blipFill>
        <p:spPr>
          <a:xfrm>
            <a:off x="808622" y="4990639"/>
            <a:ext cx="802373" cy="802373"/>
          </a:xfrm>
          <a:prstGeom prst="rect">
            <a:avLst/>
          </a:prstGeom>
        </p:spPr>
      </p:pic>
      <p:cxnSp>
        <p:nvCxnSpPr>
          <p:cNvPr id="5" name="Straight Connector 4"/>
          <p:cNvCxnSpPr/>
          <p:nvPr/>
        </p:nvCxnSpPr>
        <p:spPr>
          <a:xfrm>
            <a:off x="5708329" y="5528719"/>
            <a:ext cx="972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295588" y="5528719"/>
            <a:ext cx="936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303242" y="1608683"/>
            <a:ext cx="852397" cy="4740672"/>
            <a:chOff x="5387864" y="1594027"/>
            <a:chExt cx="852397" cy="4740672"/>
          </a:xfrm>
        </p:grpSpPr>
        <p:sp>
          <p:nvSpPr>
            <p:cNvPr id="53" name="TextBox 52"/>
            <p:cNvSpPr txBox="1"/>
            <p:nvPr/>
          </p:nvSpPr>
          <p:spPr>
            <a:xfrm>
              <a:off x="5413643" y="393329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Purchase Order</a:t>
              </a:r>
            </a:p>
          </p:txBody>
        </p:sp>
        <p:pic>
          <p:nvPicPr>
            <p:cNvPr id="67" name="Picture 66"/>
            <p:cNvPicPr>
              <a:picLocks noChangeAspect="1"/>
            </p:cNvPicPr>
            <p:nvPr/>
          </p:nvPicPr>
          <p:blipFill>
            <a:blip r:embed="rId5"/>
            <a:stretch>
              <a:fillRect/>
            </a:stretch>
          </p:blipFill>
          <p:spPr>
            <a:xfrm>
              <a:off x="5436537" y="3301700"/>
              <a:ext cx="578307" cy="578307"/>
            </a:xfrm>
            <a:prstGeom prst="rect">
              <a:avLst/>
            </a:prstGeom>
          </p:spPr>
        </p:pic>
        <p:cxnSp>
          <p:nvCxnSpPr>
            <p:cNvPr id="30" name="Straight Connector 29"/>
            <p:cNvCxnSpPr/>
            <p:nvPr/>
          </p:nvCxnSpPr>
          <p:spPr>
            <a:xfrm flipH="1">
              <a:off x="5715000" y="4548845"/>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5387864" y="5873034"/>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Purchase Order</a:t>
              </a:r>
            </a:p>
          </p:txBody>
        </p:sp>
        <p:sp>
          <p:nvSpPr>
            <p:cNvPr id="122" name="TextBox 121"/>
            <p:cNvSpPr txBox="1"/>
            <p:nvPr/>
          </p:nvSpPr>
          <p:spPr>
            <a:xfrm>
              <a:off x="5413643" y="2190455"/>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Services Purchase Order</a:t>
              </a:r>
            </a:p>
          </p:txBody>
        </p:sp>
        <p:cxnSp>
          <p:nvCxnSpPr>
            <p:cNvPr id="137" name="Straight Connector 136"/>
            <p:cNvCxnSpPr/>
            <p:nvPr/>
          </p:nvCxnSpPr>
          <p:spPr>
            <a:xfrm flipV="1">
              <a:off x="571500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6"/>
            <a:stretch>
              <a:fillRect/>
            </a:stretch>
          </p:blipFill>
          <p:spPr>
            <a:xfrm>
              <a:off x="5435890" y="1594027"/>
              <a:ext cx="579600" cy="579600"/>
            </a:xfrm>
            <a:prstGeom prst="rect">
              <a:avLst/>
            </a:prstGeom>
          </p:spPr>
        </p:pic>
        <p:pic>
          <p:nvPicPr>
            <p:cNvPr id="150" name="Picture 149"/>
            <p:cNvPicPr>
              <a:picLocks noChangeAspect="1"/>
            </p:cNvPicPr>
            <p:nvPr/>
          </p:nvPicPr>
          <p:blipFill>
            <a:blip r:embed="rId7"/>
            <a:stretch>
              <a:fillRect/>
            </a:stretch>
          </p:blipFill>
          <p:spPr>
            <a:xfrm>
              <a:off x="5435890" y="5192134"/>
              <a:ext cx="579600" cy="579600"/>
            </a:xfrm>
            <a:prstGeom prst="rect">
              <a:avLst/>
            </a:prstGeom>
          </p:spPr>
        </p:pic>
        <p:cxnSp>
          <p:nvCxnSpPr>
            <p:cNvPr id="95" name="Straight Connector 94"/>
            <p:cNvCxnSpPr/>
            <p:nvPr/>
          </p:nvCxnSpPr>
          <p:spPr>
            <a:xfrm>
              <a:off x="5989801" y="5503626"/>
              <a:ext cx="244662"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995599" y="5514063"/>
              <a:ext cx="244662"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8127705" y="1608683"/>
            <a:ext cx="884017" cy="4492058"/>
            <a:chOff x="9212327" y="1594027"/>
            <a:chExt cx="884017" cy="4492058"/>
          </a:xfrm>
        </p:grpSpPr>
        <p:sp>
          <p:nvSpPr>
            <p:cNvPr id="130" name="TextBox 129"/>
            <p:cNvSpPr txBox="1"/>
            <p:nvPr/>
          </p:nvSpPr>
          <p:spPr>
            <a:xfrm>
              <a:off x="9231179"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 Invoice</a:t>
              </a:r>
            </a:p>
          </p:txBody>
        </p:sp>
        <p:pic>
          <p:nvPicPr>
            <p:cNvPr id="148" name="Picture 147"/>
            <p:cNvPicPr>
              <a:picLocks noChangeAspect="1"/>
            </p:cNvPicPr>
            <p:nvPr/>
          </p:nvPicPr>
          <p:blipFill>
            <a:blip r:embed="rId6"/>
            <a:stretch>
              <a:fillRect/>
            </a:stretch>
          </p:blipFill>
          <p:spPr>
            <a:xfrm>
              <a:off x="9293991" y="1594027"/>
              <a:ext cx="579600" cy="579600"/>
            </a:xfrm>
            <a:prstGeom prst="rect">
              <a:avLst/>
            </a:prstGeom>
          </p:spPr>
        </p:pic>
        <p:cxnSp>
          <p:nvCxnSpPr>
            <p:cNvPr id="121" name="Straight Connector 120"/>
            <p:cNvCxnSpPr/>
            <p:nvPr/>
          </p:nvCxnSpPr>
          <p:spPr>
            <a:xfrm>
              <a:off x="9597406" y="2694325"/>
              <a:ext cx="0" cy="2371363"/>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212327" y="5778308"/>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 Invoice</a:t>
              </a:r>
            </a:p>
          </p:txBody>
        </p:sp>
        <p:pic>
          <p:nvPicPr>
            <p:cNvPr id="89" name="Picture 88"/>
            <p:cNvPicPr>
              <a:picLocks noChangeAspect="1"/>
            </p:cNvPicPr>
            <p:nvPr/>
          </p:nvPicPr>
          <p:blipFill>
            <a:blip r:embed="rId7"/>
            <a:stretch>
              <a:fillRect/>
            </a:stretch>
          </p:blipFill>
          <p:spPr>
            <a:xfrm>
              <a:off x="9293991" y="5192134"/>
              <a:ext cx="579600" cy="579600"/>
            </a:xfrm>
            <a:prstGeom prst="rect">
              <a:avLst/>
            </a:prstGeom>
          </p:spPr>
        </p:pic>
        <p:cxnSp>
          <p:nvCxnSpPr>
            <p:cNvPr id="100" name="Straight Connector 99"/>
            <p:cNvCxnSpPr/>
            <p:nvPr/>
          </p:nvCxnSpPr>
          <p:spPr>
            <a:xfrm>
              <a:off x="9844344" y="5514063"/>
              <a:ext cx="252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536341" y="1608683"/>
            <a:ext cx="937245" cy="4586784"/>
            <a:chOff x="10620963" y="1594027"/>
            <a:chExt cx="937245" cy="4586784"/>
          </a:xfrm>
        </p:grpSpPr>
        <p:sp>
          <p:nvSpPr>
            <p:cNvPr id="103" name="TextBox 102"/>
            <p:cNvSpPr txBox="1"/>
            <p:nvPr/>
          </p:nvSpPr>
          <p:spPr>
            <a:xfrm>
              <a:off x="10825754" y="5873034"/>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sp>
          <p:nvSpPr>
            <p:cNvPr id="104" name="TextBox 103"/>
            <p:cNvSpPr txBox="1"/>
            <p:nvPr/>
          </p:nvSpPr>
          <p:spPr>
            <a:xfrm>
              <a:off x="10759079"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pic>
          <p:nvPicPr>
            <p:cNvPr id="109" name="Picture 108"/>
            <p:cNvPicPr>
              <a:picLocks noChangeAspect="1"/>
            </p:cNvPicPr>
            <p:nvPr/>
          </p:nvPicPr>
          <p:blipFill>
            <a:blip r:embed="rId6"/>
            <a:stretch>
              <a:fillRect/>
            </a:stretch>
          </p:blipFill>
          <p:spPr>
            <a:xfrm>
              <a:off x="10835506" y="1594027"/>
              <a:ext cx="579600" cy="579600"/>
            </a:xfrm>
            <a:prstGeom prst="rect">
              <a:avLst/>
            </a:prstGeom>
          </p:spPr>
        </p:pic>
        <p:pic>
          <p:nvPicPr>
            <p:cNvPr id="110" name="Picture 109"/>
            <p:cNvPicPr>
              <a:picLocks noChangeAspect="1"/>
            </p:cNvPicPr>
            <p:nvPr/>
          </p:nvPicPr>
          <p:blipFill>
            <a:blip r:embed="rId7"/>
            <a:stretch>
              <a:fillRect/>
            </a:stretch>
          </p:blipFill>
          <p:spPr>
            <a:xfrm>
              <a:off x="10902181" y="5192134"/>
              <a:ext cx="579600" cy="579600"/>
            </a:xfrm>
            <a:prstGeom prst="rect">
              <a:avLst/>
            </a:prstGeom>
          </p:spPr>
        </p:pic>
        <p:cxnSp>
          <p:nvCxnSpPr>
            <p:cNvPr id="111" name="Straight Connector 110"/>
            <p:cNvCxnSpPr/>
            <p:nvPr/>
          </p:nvCxnSpPr>
          <p:spPr>
            <a:xfrm flipV="1">
              <a:off x="11136086" y="2794679"/>
              <a:ext cx="0" cy="226092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0620963" y="5514063"/>
              <a:ext cx="324000" cy="0"/>
            </a:xfrm>
            <a:prstGeom prst="line">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8164154" y="5139241"/>
            <a:ext cx="1498187" cy="1257890"/>
            <a:chOff x="9248776" y="5124585"/>
            <a:chExt cx="1498187" cy="1257890"/>
          </a:xfrm>
        </p:grpSpPr>
        <p:grpSp>
          <p:nvGrpSpPr>
            <p:cNvPr id="13" name="Group 12"/>
            <p:cNvGrpSpPr/>
            <p:nvPr/>
          </p:nvGrpSpPr>
          <p:grpSpPr>
            <a:xfrm>
              <a:off x="9248776" y="5124585"/>
              <a:ext cx="1498187" cy="1056226"/>
              <a:chOff x="9248776" y="5124585"/>
              <a:chExt cx="1498187" cy="1056226"/>
            </a:xfrm>
          </p:grpSpPr>
          <p:pic>
            <p:nvPicPr>
              <p:cNvPr id="90" name="Picture 89"/>
              <p:cNvPicPr>
                <a:picLocks noChangeAspect="1"/>
              </p:cNvPicPr>
              <p:nvPr/>
            </p:nvPicPr>
            <p:blipFill>
              <a:blip r:embed="rId7"/>
              <a:stretch>
                <a:fillRect/>
              </a:stretch>
            </p:blipFill>
            <p:spPr>
              <a:xfrm>
                <a:off x="10088587" y="5192134"/>
                <a:ext cx="579600" cy="579600"/>
              </a:xfrm>
              <a:prstGeom prst="rect">
                <a:avLst/>
              </a:prstGeom>
            </p:spPr>
          </p:pic>
          <p:sp>
            <p:nvSpPr>
              <p:cNvPr id="91" name="TextBox 90"/>
              <p:cNvSpPr txBox="1"/>
              <p:nvPr/>
            </p:nvSpPr>
            <p:spPr>
              <a:xfrm>
                <a:off x="10014509" y="5774587"/>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Status Update</a:t>
                </a:r>
              </a:p>
            </p:txBody>
          </p:sp>
          <p:sp>
            <p:nvSpPr>
              <p:cNvPr id="174" name="Rectangle: Rounded Corners 173"/>
              <p:cNvSpPr/>
              <p:nvPr/>
            </p:nvSpPr>
            <p:spPr bwMode="gray">
              <a:xfrm>
                <a:off x="9248776" y="5124585"/>
                <a:ext cx="1488884" cy="1056226"/>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grpSp>
        <p:sp>
          <p:nvSpPr>
            <p:cNvPr id="175" name="TextBox 174"/>
            <p:cNvSpPr txBox="1"/>
            <p:nvPr/>
          </p:nvSpPr>
          <p:spPr>
            <a:xfrm>
              <a:off x="9597406" y="6228587"/>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grpSp>
      <p:grpSp>
        <p:nvGrpSpPr>
          <p:cNvPr id="11" name="Group 10"/>
          <p:cNvGrpSpPr/>
          <p:nvPr/>
        </p:nvGrpSpPr>
        <p:grpSpPr>
          <a:xfrm>
            <a:off x="6569690" y="1608683"/>
            <a:ext cx="822107" cy="4677542"/>
            <a:chOff x="7654312" y="1594027"/>
            <a:chExt cx="822107" cy="4677542"/>
          </a:xfrm>
        </p:grpSpPr>
        <p:sp>
          <p:nvSpPr>
            <p:cNvPr id="77" name="TextBox 76"/>
            <p:cNvSpPr txBox="1"/>
            <p:nvPr/>
          </p:nvSpPr>
          <p:spPr>
            <a:xfrm>
              <a:off x="7743965" y="3933292"/>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Receive and Approve SES</a:t>
              </a:r>
            </a:p>
          </p:txBody>
        </p:sp>
        <p:pic>
          <p:nvPicPr>
            <p:cNvPr id="79" name="Picture 78"/>
            <p:cNvPicPr>
              <a:picLocks noChangeAspect="1"/>
            </p:cNvPicPr>
            <p:nvPr/>
          </p:nvPicPr>
          <p:blipFill>
            <a:blip r:embed="rId5"/>
            <a:stretch>
              <a:fillRect/>
            </a:stretch>
          </p:blipFill>
          <p:spPr>
            <a:xfrm>
              <a:off x="7801904" y="3301700"/>
              <a:ext cx="578307" cy="578307"/>
            </a:xfrm>
            <a:prstGeom prst="rect">
              <a:avLst/>
            </a:prstGeom>
          </p:spPr>
        </p:pic>
        <p:sp>
          <p:nvSpPr>
            <p:cNvPr id="128" name="TextBox 127"/>
            <p:cNvSpPr txBox="1"/>
            <p:nvPr/>
          </p:nvSpPr>
          <p:spPr>
            <a:xfrm>
              <a:off x="7743965" y="21904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Service Entry Sheet</a:t>
              </a:r>
            </a:p>
          </p:txBody>
        </p:sp>
        <p:cxnSp>
          <p:nvCxnSpPr>
            <p:cNvPr id="141" name="Straight Connector 140"/>
            <p:cNvCxnSpPr/>
            <p:nvPr/>
          </p:nvCxnSpPr>
          <p:spPr>
            <a:xfrm>
              <a:off x="807714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6"/>
            <a:stretch>
              <a:fillRect/>
            </a:stretch>
          </p:blipFill>
          <p:spPr>
            <a:xfrm>
              <a:off x="7801257" y="1594027"/>
              <a:ext cx="579600" cy="579600"/>
            </a:xfrm>
            <a:prstGeom prst="rect">
              <a:avLst/>
            </a:prstGeom>
          </p:spPr>
        </p:pic>
        <p:pic>
          <p:nvPicPr>
            <p:cNvPr id="80" name="Picture 79"/>
            <p:cNvPicPr>
              <a:picLocks noChangeAspect="1"/>
            </p:cNvPicPr>
            <p:nvPr/>
          </p:nvPicPr>
          <p:blipFill>
            <a:blip r:embed="rId7"/>
            <a:stretch>
              <a:fillRect/>
            </a:stretch>
          </p:blipFill>
          <p:spPr>
            <a:xfrm>
              <a:off x="7801257" y="5190383"/>
              <a:ext cx="579600" cy="579600"/>
            </a:xfrm>
            <a:prstGeom prst="rect">
              <a:avLst/>
            </a:prstGeom>
          </p:spPr>
        </p:pic>
        <p:sp>
          <p:nvSpPr>
            <p:cNvPr id="81" name="TextBox 80"/>
            <p:cNvSpPr txBox="1"/>
            <p:nvPr/>
          </p:nvSpPr>
          <p:spPr>
            <a:xfrm>
              <a:off x="7743965" y="5809904"/>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Service Entry Sheet</a:t>
              </a:r>
            </a:p>
          </p:txBody>
        </p:sp>
        <p:cxnSp>
          <p:nvCxnSpPr>
            <p:cNvPr id="82" name="Straight Connector 81"/>
            <p:cNvCxnSpPr/>
            <p:nvPr/>
          </p:nvCxnSpPr>
          <p:spPr>
            <a:xfrm flipH="1">
              <a:off x="8091976" y="4548845"/>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2"/>
            <a:stretch>
              <a:fillRect/>
            </a:stretch>
          </p:blipFill>
          <p:spPr>
            <a:xfrm>
              <a:off x="7654312" y="3226479"/>
              <a:ext cx="367533" cy="367533"/>
            </a:xfrm>
            <a:prstGeom prst="rect">
              <a:avLst/>
            </a:prstGeom>
          </p:spPr>
        </p:pic>
      </p:grpSp>
      <p:sp>
        <p:nvSpPr>
          <p:cNvPr id="84" name="TextBox 83"/>
          <p:cNvSpPr txBox="1"/>
          <p:nvPr/>
        </p:nvSpPr>
        <p:spPr>
          <a:xfrm>
            <a:off x="718988" y="5778308"/>
            <a:ext cx="90046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ERP+IM</a:t>
            </a:r>
          </a:p>
        </p:txBody>
      </p:sp>
      <p:sp>
        <p:nvSpPr>
          <p:cNvPr id="98" name="Rectangle 97">
            <a:hlinkClick r:id="rId11"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cxnSp>
        <p:nvCxnSpPr>
          <p:cNvPr id="107" name="Straight Connector 106">
            <a:extLst>
              <a:ext uri="{FF2B5EF4-FFF2-40B4-BE49-F238E27FC236}">
                <a16:creationId xmlns:a16="http://schemas.microsoft.com/office/drawing/2014/main" id="{A97F3E44-F551-428C-9737-916B6F410C6A}"/>
              </a:ext>
            </a:extLst>
          </p:cNvPr>
          <p:cNvCxnSpPr/>
          <p:nvPr/>
        </p:nvCxnSpPr>
        <p:spPr>
          <a:xfrm>
            <a:off x="10386904" y="6583952"/>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EAEBCA9-1EAC-41FF-B9F2-12C222CD3166}"/>
              </a:ext>
            </a:extLst>
          </p:cNvPr>
          <p:cNvSpPr txBox="1"/>
          <p:nvPr/>
        </p:nvSpPr>
        <p:spPr>
          <a:xfrm>
            <a:off x="9699871" y="6499846"/>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spTree>
    <p:extLst>
      <p:ext uri="{BB962C8B-B14F-4D97-AF65-F5344CB8AC3E}">
        <p14:creationId xmlns:p14="http://schemas.microsoft.com/office/powerpoint/2010/main" val="3548300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out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wipe(left)">
                                      <p:cBhvr>
                                        <p:cTn id="47" dur="500"/>
                                        <p:tgtEl>
                                          <p:spTgt spid="9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arn(inVertical)">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down)">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SAP Ariba </a:t>
            </a:r>
            <a:r>
              <a:rPr lang="en-US" dirty="0">
                <a:solidFill>
                  <a:schemeClr val="accent1"/>
                </a:solidFill>
              </a:rPr>
              <a:t>Invoice Management Options</a:t>
            </a:r>
            <a:endParaRPr lang="en-US" dirty="0"/>
          </a:p>
        </p:txBody>
      </p:sp>
      <p:pic>
        <p:nvPicPr>
          <p:cNvPr id="7" name="Picture Placeholder 6">
            <a:extLst>
              <a:ext uri="{FF2B5EF4-FFF2-40B4-BE49-F238E27FC236}">
                <a16:creationId xmlns:a16="http://schemas.microsoft.com/office/drawing/2014/main" id="{3130A91A-94AA-4B39-BE7A-AC03355234F8}"/>
              </a:ext>
            </a:extLst>
          </p:cNvPr>
          <p:cNvPicPr>
            <a:picLocks noGrp="1" noChangeAspect="1"/>
          </p:cNvPicPr>
          <p:nvPr>
            <p:ph type="pic" sz="quarter" idx="12"/>
          </p:nvPr>
        </p:nvPicPr>
        <p:blipFill rotWithShape="1">
          <a:blip r:embed="rId2"/>
          <a:srcRect l="780" t="24803" r="-780" b="29701"/>
          <a:stretch/>
        </p:blipFill>
        <p:spPr>
          <a:xfrm>
            <a:off x="1" y="3427200"/>
            <a:ext cx="12195175" cy="3430800"/>
          </a:xfrm>
        </p:spPr>
      </p:pic>
    </p:spTree>
    <p:extLst>
      <p:ext uri="{BB962C8B-B14F-4D97-AF65-F5344CB8AC3E}">
        <p14:creationId xmlns:p14="http://schemas.microsoft.com/office/powerpoint/2010/main" val="295129832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0" dirty="0">
                <a:solidFill>
                  <a:schemeClr val="accent1"/>
                </a:solidFill>
              </a:rPr>
              <a:t>SAP Ariba </a:t>
            </a:r>
            <a:r>
              <a:rPr lang="en-GB" b="0" dirty="0"/>
              <a:t>Invoice Management Options (For direct &amp; In-direct)</a:t>
            </a:r>
          </a:p>
        </p:txBody>
      </p:sp>
      <p:pic>
        <p:nvPicPr>
          <p:cNvPr id="6" name="Picture 5"/>
          <p:cNvPicPr>
            <a:picLocks noChangeAspect="1"/>
          </p:cNvPicPr>
          <p:nvPr/>
        </p:nvPicPr>
        <p:blipFill>
          <a:blip r:embed="rId2"/>
          <a:stretch>
            <a:fillRect/>
          </a:stretch>
        </p:blipFill>
        <p:spPr>
          <a:xfrm>
            <a:off x="504001" y="935696"/>
            <a:ext cx="819849" cy="819849"/>
          </a:xfrm>
          <a:prstGeom prst="rect">
            <a:avLst/>
          </a:prstGeom>
        </p:spPr>
      </p:pic>
      <p:grpSp>
        <p:nvGrpSpPr>
          <p:cNvPr id="5" name="Group 4">
            <a:extLst>
              <a:ext uri="{FF2B5EF4-FFF2-40B4-BE49-F238E27FC236}">
                <a16:creationId xmlns:a16="http://schemas.microsoft.com/office/drawing/2014/main" id="{187278C5-E7D8-4048-BC8C-202A08AB96B9}"/>
              </a:ext>
            </a:extLst>
          </p:cNvPr>
          <p:cNvGrpSpPr/>
          <p:nvPr/>
        </p:nvGrpSpPr>
        <p:grpSpPr>
          <a:xfrm>
            <a:off x="913011" y="1916525"/>
            <a:ext cx="2611900" cy="4032755"/>
            <a:chOff x="913011" y="1916525"/>
            <a:chExt cx="2611900" cy="4032755"/>
          </a:xfrm>
        </p:grpSpPr>
        <p:grpSp>
          <p:nvGrpSpPr>
            <p:cNvPr id="11" name="Group 10"/>
            <p:cNvGrpSpPr/>
            <p:nvPr/>
          </p:nvGrpSpPr>
          <p:grpSpPr>
            <a:xfrm>
              <a:off x="913011" y="2672781"/>
              <a:ext cx="2606564" cy="3276499"/>
              <a:chOff x="4450890" y="1643683"/>
              <a:chExt cx="3258205" cy="4095624"/>
            </a:xfrm>
          </p:grpSpPr>
          <p:sp>
            <p:nvSpPr>
              <p:cNvPr id="4" name="Freeform 38"/>
              <p:cNvSpPr/>
              <p:nvPr/>
            </p:nvSpPr>
            <p:spPr>
              <a:xfrm>
                <a:off x="4485381" y="1643683"/>
                <a:ext cx="3223714" cy="1756743"/>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solidFill>
                <a:schemeClr val="bg1"/>
              </a:solidFill>
              <a:ln w="19050" cap="flat" cmpd="sng" algn="ctr">
                <a:solidFill>
                  <a:schemeClr val="bg2"/>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7748" y="2269406"/>
                <a:ext cx="1458981" cy="284378"/>
              </a:xfrm>
              <a:prstGeom prst="rect">
                <a:avLst/>
              </a:prstGeom>
              <a:solidFill>
                <a:schemeClr val="bg1"/>
              </a:solidFill>
            </p:spPr>
          </p:pic>
          <p:pic>
            <p:nvPicPr>
              <p:cNvPr id="21" name="Picture 20"/>
              <p:cNvPicPr>
                <a:picLocks noChangeAspect="1"/>
              </p:cNvPicPr>
              <p:nvPr/>
            </p:nvPicPr>
            <p:blipFill>
              <a:blip r:embed="rId4"/>
              <a:stretch>
                <a:fillRect/>
              </a:stretch>
            </p:blipFill>
            <p:spPr>
              <a:xfrm>
                <a:off x="5496187" y="4269309"/>
                <a:ext cx="1378816" cy="1378816"/>
              </a:xfrm>
              <a:prstGeom prst="rect">
                <a:avLst/>
              </a:prstGeom>
            </p:spPr>
          </p:pic>
          <p:sp>
            <p:nvSpPr>
              <p:cNvPr id="26" name="TextBox 25"/>
              <p:cNvSpPr txBox="1"/>
              <p:nvPr/>
            </p:nvSpPr>
            <p:spPr>
              <a:xfrm>
                <a:off x="5522034" y="5523863"/>
                <a:ext cx="1296064"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120" b="1" kern="0" dirty="0">
                    <a:solidFill>
                      <a:srgbClr val="FFFFFF"/>
                    </a:solidFill>
                    <a:ea typeface="Arial Unicode MS" pitchFamily="34" charset="-128"/>
                    <a:cs typeface="Arial Unicode MS" pitchFamily="34" charset="-128"/>
                  </a:rPr>
                  <a:t>SAP ECC / S4</a:t>
                </a:r>
                <a:endParaRPr kumimoji="0" lang="en-GB" sz="1120" b="1"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sp>
            <p:nvSpPr>
              <p:cNvPr id="17" name="TextBox 16"/>
              <p:cNvSpPr txBox="1"/>
              <p:nvPr/>
            </p:nvSpPr>
            <p:spPr>
              <a:xfrm>
                <a:off x="4639475" y="2708276"/>
                <a:ext cx="3061182" cy="61555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600" kern="0" dirty="0">
                    <a:solidFill>
                      <a:schemeClr val="accent1"/>
                    </a:solidFill>
                    <a:ea typeface="Arial Unicode MS" pitchFamily="34" charset="-128"/>
                    <a:cs typeface="Arial Unicode MS" pitchFamily="34" charset="-128"/>
                  </a:rPr>
                  <a:t>SAP Ariba </a:t>
                </a:r>
                <a:r>
                  <a:rPr lang="en-GB" sz="1600" kern="0" dirty="0">
                    <a:solidFill>
                      <a:srgbClr val="FFFFFF"/>
                    </a:solidFill>
                    <a:ea typeface="Arial Unicode MS" pitchFamily="34" charset="-128"/>
                    <a:cs typeface="Arial Unicode MS" pitchFamily="34" charset="-128"/>
                  </a:rPr>
                  <a:t>Buying &amp; Invoice Pro</a:t>
                </a:r>
                <a:endParaRPr kumimoji="0" lang="en-GB" sz="16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cxnSp>
            <p:nvCxnSpPr>
              <p:cNvPr id="20" name="Straight Connector 19"/>
              <p:cNvCxnSpPr/>
              <p:nvPr/>
            </p:nvCxnSpPr>
            <p:spPr>
              <a:xfrm>
                <a:off x="6506067" y="3415942"/>
                <a:ext cx="0" cy="1008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V="1">
                <a:off x="5841851" y="3400426"/>
                <a:ext cx="0" cy="1008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01816" y="3748878"/>
                <a:ext cx="741390"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Direct POs</a:t>
                </a:r>
              </a:p>
            </p:txBody>
          </p:sp>
          <p:sp>
            <p:nvSpPr>
              <p:cNvPr id="30" name="TextBox 29"/>
              <p:cNvSpPr txBox="1"/>
              <p:nvPr/>
            </p:nvSpPr>
            <p:spPr>
              <a:xfrm>
                <a:off x="5146149" y="3919623"/>
                <a:ext cx="597119"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Receipts</a:t>
                </a:r>
              </a:p>
            </p:txBody>
          </p:sp>
          <p:sp>
            <p:nvSpPr>
              <p:cNvPr id="32" name="TextBox 31"/>
              <p:cNvSpPr txBox="1"/>
              <p:nvPr/>
            </p:nvSpPr>
            <p:spPr>
              <a:xfrm>
                <a:off x="6579968" y="3864983"/>
                <a:ext cx="101479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OK-to-Pay</a:t>
                </a:r>
              </a:p>
            </p:txBody>
          </p:sp>
          <p:sp>
            <p:nvSpPr>
              <p:cNvPr id="47" name="TextBox 46">
                <a:extLst>
                  <a:ext uri="{FF2B5EF4-FFF2-40B4-BE49-F238E27FC236}">
                    <a16:creationId xmlns:a16="http://schemas.microsoft.com/office/drawing/2014/main" id="{19B24A4B-6E2B-4C29-B36A-A31583D05174}"/>
                  </a:ext>
                </a:extLst>
              </p:cNvPr>
              <p:cNvSpPr txBox="1"/>
              <p:nvPr/>
            </p:nvSpPr>
            <p:spPr>
              <a:xfrm>
                <a:off x="4450890" y="4093692"/>
                <a:ext cx="1280399"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Remittance Advice</a:t>
                </a:r>
              </a:p>
            </p:txBody>
          </p:sp>
        </p:grpSp>
        <p:sp>
          <p:nvSpPr>
            <p:cNvPr id="2" name="TextBox 1">
              <a:extLst>
                <a:ext uri="{FF2B5EF4-FFF2-40B4-BE49-F238E27FC236}">
                  <a16:creationId xmlns:a16="http://schemas.microsoft.com/office/drawing/2014/main" id="{AE4B0F1D-66C4-403F-BA81-3583CE675262}"/>
                </a:ext>
              </a:extLst>
            </p:cNvPr>
            <p:cNvSpPr txBox="1"/>
            <p:nvPr/>
          </p:nvSpPr>
          <p:spPr>
            <a:xfrm>
              <a:off x="1076639" y="1916525"/>
              <a:ext cx="2448272"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All Invoices are reconciled in SAP Ariba</a:t>
              </a:r>
            </a:p>
          </p:txBody>
        </p:sp>
      </p:grpSp>
      <p:grpSp>
        <p:nvGrpSpPr>
          <p:cNvPr id="8" name="Group 7">
            <a:extLst>
              <a:ext uri="{FF2B5EF4-FFF2-40B4-BE49-F238E27FC236}">
                <a16:creationId xmlns:a16="http://schemas.microsoft.com/office/drawing/2014/main" id="{E1ED1E79-68CF-42D1-A315-DEFEF19049F7}"/>
              </a:ext>
            </a:extLst>
          </p:cNvPr>
          <p:cNvGrpSpPr/>
          <p:nvPr/>
        </p:nvGrpSpPr>
        <p:grpSpPr>
          <a:xfrm>
            <a:off x="4361291" y="1933978"/>
            <a:ext cx="2719517" cy="3978494"/>
            <a:chOff x="4361291" y="1933978"/>
            <a:chExt cx="2719517" cy="3978494"/>
          </a:xfrm>
        </p:grpSpPr>
        <p:grpSp>
          <p:nvGrpSpPr>
            <p:cNvPr id="65" name="Group 64">
              <a:extLst>
                <a:ext uri="{FF2B5EF4-FFF2-40B4-BE49-F238E27FC236}">
                  <a16:creationId xmlns:a16="http://schemas.microsoft.com/office/drawing/2014/main" id="{DFDC63F7-9035-4956-8301-240238CA997A}"/>
                </a:ext>
              </a:extLst>
            </p:cNvPr>
            <p:cNvGrpSpPr/>
            <p:nvPr/>
          </p:nvGrpSpPr>
          <p:grpSpPr>
            <a:xfrm>
              <a:off x="4361291" y="2642040"/>
              <a:ext cx="2719517" cy="3270432"/>
              <a:chOff x="4309700" y="1643683"/>
              <a:chExt cx="3399395" cy="4088041"/>
            </a:xfrm>
          </p:grpSpPr>
          <p:sp>
            <p:nvSpPr>
              <p:cNvPr id="66" name="Freeform 38">
                <a:extLst>
                  <a:ext uri="{FF2B5EF4-FFF2-40B4-BE49-F238E27FC236}">
                    <a16:creationId xmlns:a16="http://schemas.microsoft.com/office/drawing/2014/main" id="{CF0F9202-6AFB-4E0F-BF09-BC68DF26D73A}"/>
                  </a:ext>
                </a:extLst>
              </p:cNvPr>
              <p:cNvSpPr/>
              <p:nvPr/>
            </p:nvSpPr>
            <p:spPr>
              <a:xfrm>
                <a:off x="4485381" y="1643683"/>
                <a:ext cx="3223714" cy="1756743"/>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solidFill>
                <a:schemeClr val="bg1"/>
              </a:solidFill>
              <a:ln w="19050" cap="flat" cmpd="sng" algn="ctr">
                <a:solidFill>
                  <a:schemeClr val="bg2"/>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67" name="Picture 66">
                <a:extLst>
                  <a:ext uri="{FF2B5EF4-FFF2-40B4-BE49-F238E27FC236}">
                    <a16:creationId xmlns:a16="http://schemas.microsoft.com/office/drawing/2014/main" id="{84BD0F00-4316-42B1-B853-09842D0530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7748" y="2269406"/>
                <a:ext cx="1458981" cy="284378"/>
              </a:xfrm>
              <a:prstGeom prst="rect">
                <a:avLst/>
              </a:prstGeom>
              <a:solidFill>
                <a:schemeClr val="bg1"/>
              </a:solidFill>
            </p:spPr>
          </p:pic>
          <p:pic>
            <p:nvPicPr>
              <p:cNvPr id="68" name="Picture 67">
                <a:extLst>
                  <a:ext uri="{FF2B5EF4-FFF2-40B4-BE49-F238E27FC236}">
                    <a16:creationId xmlns:a16="http://schemas.microsoft.com/office/drawing/2014/main" id="{013793F7-0C8D-4C67-9C9E-8C19A1A36126}"/>
                  </a:ext>
                </a:extLst>
              </p:cNvPr>
              <p:cNvPicPr>
                <a:picLocks noChangeAspect="1"/>
              </p:cNvPicPr>
              <p:nvPr/>
            </p:nvPicPr>
            <p:blipFill>
              <a:blip r:embed="rId4"/>
              <a:stretch>
                <a:fillRect/>
              </a:stretch>
            </p:blipFill>
            <p:spPr>
              <a:xfrm>
                <a:off x="5489960" y="4251653"/>
                <a:ext cx="1378816" cy="1378817"/>
              </a:xfrm>
              <a:prstGeom prst="rect">
                <a:avLst/>
              </a:prstGeom>
            </p:spPr>
          </p:pic>
          <p:sp>
            <p:nvSpPr>
              <p:cNvPr id="69" name="TextBox 68">
                <a:extLst>
                  <a:ext uri="{FF2B5EF4-FFF2-40B4-BE49-F238E27FC236}">
                    <a16:creationId xmlns:a16="http://schemas.microsoft.com/office/drawing/2014/main" id="{BD357640-2733-407B-810B-B25B8F7EA7DD}"/>
                  </a:ext>
                </a:extLst>
              </p:cNvPr>
              <p:cNvSpPr txBox="1"/>
              <p:nvPr/>
            </p:nvSpPr>
            <p:spPr>
              <a:xfrm>
                <a:off x="5528033" y="5516280"/>
                <a:ext cx="1296062"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120" b="1" kern="0" dirty="0">
                    <a:solidFill>
                      <a:srgbClr val="FFFFFF"/>
                    </a:solidFill>
                    <a:ea typeface="Arial Unicode MS" pitchFamily="34" charset="-128"/>
                    <a:cs typeface="Arial Unicode MS" pitchFamily="34" charset="-128"/>
                  </a:rPr>
                  <a:t>SAP ECC / S4</a:t>
                </a:r>
                <a:endParaRPr kumimoji="0" lang="en-GB" sz="1120" b="1"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sp>
            <p:nvSpPr>
              <p:cNvPr id="72" name="TextBox 71">
                <a:extLst>
                  <a:ext uri="{FF2B5EF4-FFF2-40B4-BE49-F238E27FC236}">
                    <a16:creationId xmlns:a16="http://schemas.microsoft.com/office/drawing/2014/main" id="{8D919C6B-461D-444C-8F84-00931396A3AC}"/>
                  </a:ext>
                </a:extLst>
              </p:cNvPr>
              <p:cNvSpPr txBox="1"/>
              <p:nvPr/>
            </p:nvSpPr>
            <p:spPr>
              <a:xfrm>
                <a:off x="4639475" y="2708276"/>
                <a:ext cx="3061181" cy="61555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600" kern="0" dirty="0">
                    <a:solidFill>
                      <a:schemeClr val="accent1"/>
                    </a:solidFill>
                    <a:ea typeface="Arial Unicode MS" pitchFamily="34" charset="-128"/>
                    <a:cs typeface="Arial Unicode MS" pitchFamily="34" charset="-128"/>
                  </a:rPr>
                  <a:t>SAP Ariba </a:t>
                </a:r>
                <a:r>
                  <a:rPr lang="en-GB" sz="1600" kern="0" dirty="0">
                    <a:solidFill>
                      <a:srgbClr val="FFFFFF"/>
                    </a:solidFill>
                    <a:ea typeface="Arial Unicode MS" pitchFamily="34" charset="-128"/>
                    <a:cs typeface="Arial Unicode MS" pitchFamily="34" charset="-128"/>
                  </a:rPr>
                  <a:t>Buying &amp; Commerce Automation</a:t>
                </a:r>
                <a:endParaRPr kumimoji="0" lang="en-GB" sz="16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cxnSp>
            <p:nvCxnSpPr>
              <p:cNvPr id="73" name="Straight Connector 72">
                <a:extLst>
                  <a:ext uri="{FF2B5EF4-FFF2-40B4-BE49-F238E27FC236}">
                    <a16:creationId xmlns:a16="http://schemas.microsoft.com/office/drawing/2014/main" id="{90015850-75D0-431E-B55D-FA978EE1534C}"/>
                  </a:ext>
                </a:extLst>
              </p:cNvPr>
              <p:cNvCxnSpPr/>
              <p:nvPr/>
            </p:nvCxnSpPr>
            <p:spPr>
              <a:xfrm>
                <a:off x="6570081" y="3399410"/>
                <a:ext cx="0" cy="1008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AA15408-113E-4E7A-83A0-6477725741BE}"/>
                  </a:ext>
                </a:extLst>
              </p:cNvPr>
              <p:cNvCxnSpPr>
                <a:cxnSpLocks/>
              </p:cNvCxnSpPr>
              <p:nvPr/>
            </p:nvCxnSpPr>
            <p:spPr>
              <a:xfrm flipV="1">
                <a:off x="5759990" y="3399410"/>
                <a:ext cx="0" cy="1008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3F86A89-BEE7-412E-9B80-59567C42F2BA}"/>
                  </a:ext>
                </a:extLst>
              </p:cNvPr>
              <p:cNvSpPr txBox="1"/>
              <p:nvPr/>
            </p:nvSpPr>
            <p:spPr>
              <a:xfrm>
                <a:off x="4534890" y="3572320"/>
                <a:ext cx="1090042"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Purchase Order</a:t>
                </a:r>
              </a:p>
            </p:txBody>
          </p:sp>
          <p:sp>
            <p:nvSpPr>
              <p:cNvPr id="78" name="TextBox 77">
                <a:extLst>
                  <a:ext uri="{FF2B5EF4-FFF2-40B4-BE49-F238E27FC236}">
                    <a16:creationId xmlns:a16="http://schemas.microsoft.com/office/drawing/2014/main" id="{AECA183C-B797-427D-8C87-222CE4D225FD}"/>
                  </a:ext>
                </a:extLst>
              </p:cNvPr>
              <p:cNvSpPr txBox="1"/>
              <p:nvPr/>
            </p:nvSpPr>
            <p:spPr>
              <a:xfrm>
                <a:off x="5016793" y="3756700"/>
                <a:ext cx="597119"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Receipts</a:t>
                </a:r>
              </a:p>
            </p:txBody>
          </p:sp>
          <p:sp>
            <p:nvSpPr>
              <p:cNvPr id="79" name="TextBox 78">
                <a:extLst>
                  <a:ext uri="{FF2B5EF4-FFF2-40B4-BE49-F238E27FC236}">
                    <a16:creationId xmlns:a16="http://schemas.microsoft.com/office/drawing/2014/main" id="{42A22080-0580-40C8-A6D4-FEC61F7E223F}"/>
                  </a:ext>
                </a:extLst>
              </p:cNvPr>
              <p:cNvSpPr txBox="1"/>
              <p:nvPr/>
            </p:nvSpPr>
            <p:spPr>
              <a:xfrm>
                <a:off x="4636050" y="3968244"/>
                <a:ext cx="963806"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Invoice Status</a:t>
                </a:r>
              </a:p>
            </p:txBody>
          </p:sp>
          <p:sp>
            <p:nvSpPr>
              <p:cNvPr id="80" name="TextBox 79">
                <a:extLst>
                  <a:ext uri="{FF2B5EF4-FFF2-40B4-BE49-F238E27FC236}">
                    <a16:creationId xmlns:a16="http://schemas.microsoft.com/office/drawing/2014/main" id="{C553F10C-6128-4E44-91CA-E645A189834A}"/>
                  </a:ext>
                </a:extLst>
              </p:cNvPr>
              <p:cNvSpPr txBox="1"/>
              <p:nvPr/>
            </p:nvSpPr>
            <p:spPr>
              <a:xfrm>
                <a:off x="6689695" y="3758319"/>
                <a:ext cx="101479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E-Invoice</a:t>
                </a:r>
              </a:p>
            </p:txBody>
          </p:sp>
          <p:sp>
            <p:nvSpPr>
              <p:cNvPr id="82" name="TextBox 81">
                <a:extLst>
                  <a:ext uri="{FF2B5EF4-FFF2-40B4-BE49-F238E27FC236}">
                    <a16:creationId xmlns:a16="http://schemas.microsoft.com/office/drawing/2014/main" id="{5BB91241-31F5-4FE8-A3A2-6F80372C9EEF}"/>
                  </a:ext>
                </a:extLst>
              </p:cNvPr>
              <p:cNvSpPr txBox="1"/>
              <p:nvPr/>
            </p:nvSpPr>
            <p:spPr>
              <a:xfrm>
                <a:off x="4309700" y="4167062"/>
                <a:ext cx="1280398"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Remittance Advice</a:t>
                </a:r>
              </a:p>
            </p:txBody>
          </p:sp>
        </p:grpSp>
        <p:sp>
          <p:nvSpPr>
            <p:cNvPr id="83" name="TextBox 82">
              <a:extLst>
                <a:ext uri="{FF2B5EF4-FFF2-40B4-BE49-F238E27FC236}">
                  <a16:creationId xmlns:a16="http://schemas.microsoft.com/office/drawing/2014/main" id="{1CEBF5C4-C649-4AAB-8052-98DA0C75737C}"/>
                </a:ext>
              </a:extLst>
            </p:cNvPr>
            <p:cNvSpPr txBox="1"/>
            <p:nvPr/>
          </p:nvSpPr>
          <p:spPr>
            <a:xfrm>
              <a:off x="4586161" y="1933978"/>
              <a:ext cx="2410321"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All Invoices are reconciled in SAP ERP</a:t>
              </a:r>
            </a:p>
          </p:txBody>
        </p:sp>
      </p:grpSp>
      <p:grpSp>
        <p:nvGrpSpPr>
          <p:cNvPr id="13" name="Group 12">
            <a:extLst>
              <a:ext uri="{FF2B5EF4-FFF2-40B4-BE49-F238E27FC236}">
                <a16:creationId xmlns:a16="http://schemas.microsoft.com/office/drawing/2014/main" id="{69A45093-A828-4178-A99A-D1BEF4397273}"/>
              </a:ext>
            </a:extLst>
          </p:cNvPr>
          <p:cNvGrpSpPr/>
          <p:nvPr/>
        </p:nvGrpSpPr>
        <p:grpSpPr>
          <a:xfrm>
            <a:off x="7813134" y="1957989"/>
            <a:ext cx="3642213" cy="4154962"/>
            <a:chOff x="7813134" y="1957989"/>
            <a:chExt cx="3642213" cy="4154962"/>
          </a:xfrm>
        </p:grpSpPr>
        <p:grpSp>
          <p:nvGrpSpPr>
            <p:cNvPr id="22" name="Group 21">
              <a:extLst>
                <a:ext uri="{FF2B5EF4-FFF2-40B4-BE49-F238E27FC236}">
                  <a16:creationId xmlns:a16="http://schemas.microsoft.com/office/drawing/2014/main" id="{029FA1CB-7F91-40F5-BE9C-C0146F31E90B}"/>
                </a:ext>
              </a:extLst>
            </p:cNvPr>
            <p:cNvGrpSpPr/>
            <p:nvPr/>
          </p:nvGrpSpPr>
          <p:grpSpPr>
            <a:xfrm>
              <a:off x="7813134" y="2663042"/>
              <a:ext cx="3642213" cy="3426399"/>
              <a:chOff x="3679104" y="1643683"/>
              <a:chExt cx="4552766" cy="4283000"/>
            </a:xfrm>
          </p:grpSpPr>
          <p:sp>
            <p:nvSpPr>
              <p:cNvPr id="23" name="Freeform 38">
                <a:extLst>
                  <a:ext uri="{FF2B5EF4-FFF2-40B4-BE49-F238E27FC236}">
                    <a16:creationId xmlns:a16="http://schemas.microsoft.com/office/drawing/2014/main" id="{38297812-EA03-4AFD-A11A-23D8A3375494}"/>
                  </a:ext>
                </a:extLst>
              </p:cNvPr>
              <p:cNvSpPr/>
              <p:nvPr/>
            </p:nvSpPr>
            <p:spPr>
              <a:xfrm>
                <a:off x="4485381" y="1643683"/>
                <a:ext cx="3223714" cy="1756743"/>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solidFill>
                <a:schemeClr val="bg1"/>
              </a:solidFill>
              <a:ln w="19050" cap="flat" cmpd="sng" algn="ctr">
                <a:solidFill>
                  <a:schemeClr val="bg2"/>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C91D3CFD-3C57-42B7-8033-07F5272137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7748" y="2269406"/>
                <a:ext cx="1458981" cy="284378"/>
              </a:xfrm>
              <a:prstGeom prst="rect">
                <a:avLst/>
              </a:prstGeom>
              <a:solidFill>
                <a:schemeClr val="bg1"/>
              </a:solidFill>
            </p:spPr>
          </p:pic>
          <p:sp>
            <p:nvSpPr>
              <p:cNvPr id="34" name="TextBox 33">
                <a:extLst>
                  <a:ext uri="{FF2B5EF4-FFF2-40B4-BE49-F238E27FC236}">
                    <a16:creationId xmlns:a16="http://schemas.microsoft.com/office/drawing/2014/main" id="{DAD91A4D-8241-408F-BB4E-D32E3556F1A3}"/>
                  </a:ext>
                </a:extLst>
              </p:cNvPr>
              <p:cNvSpPr txBox="1"/>
              <p:nvPr/>
            </p:nvSpPr>
            <p:spPr>
              <a:xfrm>
                <a:off x="4422068" y="4996724"/>
                <a:ext cx="1296062"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120" kern="0" dirty="0">
                    <a:solidFill>
                      <a:srgbClr val="FFFFFF"/>
                    </a:solidFill>
                    <a:ea typeface="Arial Unicode MS" pitchFamily="34" charset="-128"/>
                    <a:cs typeface="Arial Unicode MS" pitchFamily="34" charset="-128"/>
                  </a:rPr>
                  <a:t>SAP MM / FI</a:t>
                </a:r>
                <a:endParaRPr kumimoji="0" lang="en-GB" sz="112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9958FEC5-DC7B-407A-9990-EF9593E15349}"/>
                  </a:ext>
                </a:extLst>
              </p:cNvPr>
              <p:cNvSpPr txBox="1"/>
              <p:nvPr/>
            </p:nvSpPr>
            <p:spPr>
              <a:xfrm>
                <a:off x="6322483" y="4869546"/>
                <a:ext cx="1296062" cy="430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120" kern="0" noProof="0" dirty="0">
                    <a:solidFill>
                      <a:srgbClr val="FFFFFF"/>
                    </a:solidFill>
                    <a:ea typeface="Arial Unicode MS" pitchFamily="34" charset="-128"/>
                    <a:cs typeface="Arial Unicode MS" pitchFamily="34" charset="-128"/>
                  </a:rPr>
                  <a:t>SAP Invoice Management</a:t>
                </a:r>
                <a:endParaRPr kumimoji="0" lang="en-GB" sz="112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sp>
            <p:nvSpPr>
              <p:cNvPr id="37" name="TextBox 36">
                <a:extLst>
                  <a:ext uri="{FF2B5EF4-FFF2-40B4-BE49-F238E27FC236}">
                    <a16:creationId xmlns:a16="http://schemas.microsoft.com/office/drawing/2014/main" id="{6698732F-52E9-4031-B256-9CA114B4F9C1}"/>
                  </a:ext>
                </a:extLst>
              </p:cNvPr>
              <p:cNvSpPr txBox="1"/>
              <p:nvPr/>
            </p:nvSpPr>
            <p:spPr>
              <a:xfrm>
                <a:off x="4639475" y="2708276"/>
                <a:ext cx="3061181" cy="61555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600" kern="0" dirty="0">
                    <a:solidFill>
                      <a:schemeClr val="accent1"/>
                    </a:solidFill>
                    <a:ea typeface="Arial Unicode MS" pitchFamily="34" charset="-128"/>
                    <a:cs typeface="Arial Unicode MS" pitchFamily="34" charset="-128"/>
                  </a:rPr>
                  <a:t>SAP Ariba </a:t>
                </a:r>
                <a:r>
                  <a:rPr lang="en-GB" sz="1600" kern="0" dirty="0">
                    <a:solidFill>
                      <a:srgbClr val="FFFFFF"/>
                    </a:solidFill>
                    <a:ea typeface="Arial Unicode MS" pitchFamily="34" charset="-128"/>
                    <a:cs typeface="Arial Unicode MS" pitchFamily="34" charset="-128"/>
                  </a:rPr>
                  <a:t>Buying &amp; Commerce Automation</a:t>
                </a:r>
                <a:endParaRPr kumimoji="0" lang="en-GB" sz="16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cxnSp>
            <p:nvCxnSpPr>
              <p:cNvPr id="38" name="Straight Connector 37">
                <a:extLst>
                  <a:ext uri="{FF2B5EF4-FFF2-40B4-BE49-F238E27FC236}">
                    <a16:creationId xmlns:a16="http://schemas.microsoft.com/office/drawing/2014/main" id="{B042DDA8-4822-4068-9D0F-D67DC9EB1485}"/>
                  </a:ext>
                </a:extLst>
              </p:cNvPr>
              <p:cNvCxnSpPr/>
              <p:nvPr/>
            </p:nvCxnSpPr>
            <p:spPr>
              <a:xfrm>
                <a:off x="6622896" y="3404568"/>
                <a:ext cx="0" cy="1008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65A3897-0C46-4F1E-A613-FB4FEB339376}"/>
                  </a:ext>
                </a:extLst>
              </p:cNvPr>
              <p:cNvCxnSpPr/>
              <p:nvPr/>
            </p:nvCxnSpPr>
            <p:spPr>
              <a:xfrm flipV="1">
                <a:off x="7137246" y="3404569"/>
                <a:ext cx="0" cy="99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0409552-32A3-469B-87C4-7DFEE5808C01}"/>
                  </a:ext>
                </a:extLst>
              </p:cNvPr>
              <p:cNvCxnSpPr/>
              <p:nvPr/>
            </p:nvCxnSpPr>
            <p:spPr>
              <a:xfrm flipH="1" flipV="1">
                <a:off x="5709779" y="5209265"/>
                <a:ext cx="612000" cy="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B76EC8-3446-48D4-9B46-F2732843AB35}"/>
                  </a:ext>
                </a:extLst>
              </p:cNvPr>
              <p:cNvCxnSpPr>
                <a:cxnSpLocks/>
              </p:cNvCxnSpPr>
              <p:nvPr/>
            </p:nvCxnSpPr>
            <p:spPr>
              <a:xfrm flipV="1">
                <a:off x="5079911" y="3404568"/>
                <a:ext cx="0" cy="1008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72252CC-48A2-427C-8C48-93C700BE3563}"/>
                  </a:ext>
                </a:extLst>
              </p:cNvPr>
              <p:cNvSpPr txBox="1"/>
              <p:nvPr/>
            </p:nvSpPr>
            <p:spPr>
              <a:xfrm>
                <a:off x="3891223" y="3665783"/>
                <a:ext cx="1090043"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Purchase Order</a:t>
                </a:r>
              </a:p>
            </p:txBody>
          </p:sp>
          <p:sp>
            <p:nvSpPr>
              <p:cNvPr id="43" name="TextBox 42">
                <a:extLst>
                  <a:ext uri="{FF2B5EF4-FFF2-40B4-BE49-F238E27FC236}">
                    <a16:creationId xmlns:a16="http://schemas.microsoft.com/office/drawing/2014/main" id="{A7EF8E07-7031-4B52-9363-A03F52696FCD}"/>
                  </a:ext>
                </a:extLst>
              </p:cNvPr>
              <p:cNvSpPr txBox="1"/>
              <p:nvPr/>
            </p:nvSpPr>
            <p:spPr>
              <a:xfrm>
                <a:off x="4373127" y="3850164"/>
                <a:ext cx="597119"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Receipts</a:t>
                </a:r>
              </a:p>
            </p:txBody>
          </p:sp>
          <p:sp>
            <p:nvSpPr>
              <p:cNvPr id="44" name="TextBox 43">
                <a:extLst>
                  <a:ext uri="{FF2B5EF4-FFF2-40B4-BE49-F238E27FC236}">
                    <a16:creationId xmlns:a16="http://schemas.microsoft.com/office/drawing/2014/main" id="{7C9AF121-71B4-4C23-92E6-6522DA3F6D3A}"/>
                  </a:ext>
                </a:extLst>
              </p:cNvPr>
              <p:cNvSpPr txBox="1"/>
              <p:nvPr/>
            </p:nvSpPr>
            <p:spPr>
              <a:xfrm>
                <a:off x="5883048" y="3741737"/>
                <a:ext cx="641201"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E-Invoice</a:t>
                </a:r>
              </a:p>
            </p:txBody>
          </p:sp>
          <p:sp>
            <p:nvSpPr>
              <p:cNvPr id="45" name="TextBox 44">
                <a:extLst>
                  <a:ext uri="{FF2B5EF4-FFF2-40B4-BE49-F238E27FC236}">
                    <a16:creationId xmlns:a16="http://schemas.microsoft.com/office/drawing/2014/main" id="{D85B71E5-0D83-44C8-AF8E-B703A3BB9484}"/>
                  </a:ext>
                </a:extLst>
              </p:cNvPr>
              <p:cNvSpPr txBox="1"/>
              <p:nvPr/>
            </p:nvSpPr>
            <p:spPr>
              <a:xfrm>
                <a:off x="7217073" y="3723261"/>
                <a:ext cx="101479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Status Update</a:t>
                </a:r>
              </a:p>
            </p:txBody>
          </p:sp>
          <p:sp>
            <p:nvSpPr>
              <p:cNvPr id="46" name="TextBox 45">
                <a:extLst>
                  <a:ext uri="{FF2B5EF4-FFF2-40B4-BE49-F238E27FC236}">
                    <a16:creationId xmlns:a16="http://schemas.microsoft.com/office/drawing/2014/main" id="{A98FA181-DD8C-4E5E-8254-D44C49910BA4}"/>
                  </a:ext>
                </a:extLst>
              </p:cNvPr>
              <p:cNvSpPr txBox="1"/>
              <p:nvPr/>
            </p:nvSpPr>
            <p:spPr>
              <a:xfrm>
                <a:off x="5742339" y="4919780"/>
                <a:ext cx="581089" cy="153889"/>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FI Posting</a:t>
                </a:r>
              </a:p>
            </p:txBody>
          </p:sp>
          <p:sp>
            <p:nvSpPr>
              <p:cNvPr id="85" name="TextBox 84">
                <a:extLst>
                  <a:ext uri="{FF2B5EF4-FFF2-40B4-BE49-F238E27FC236}">
                    <a16:creationId xmlns:a16="http://schemas.microsoft.com/office/drawing/2014/main" id="{C3625435-D279-4FA7-9C56-94F1FD04A572}"/>
                  </a:ext>
                </a:extLst>
              </p:cNvPr>
              <p:cNvSpPr txBox="1"/>
              <p:nvPr/>
            </p:nvSpPr>
            <p:spPr>
              <a:xfrm>
                <a:off x="3679104" y="4037094"/>
                <a:ext cx="1280399"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GB" sz="960" kern="0" dirty="0">
                    <a:ea typeface="Arial Unicode MS" pitchFamily="34" charset="-128"/>
                    <a:cs typeface="Arial Unicode MS" pitchFamily="34" charset="-128"/>
                  </a:rPr>
                  <a:t>Remittance Advice</a:t>
                </a:r>
              </a:p>
            </p:txBody>
          </p:sp>
          <p:sp>
            <p:nvSpPr>
              <p:cNvPr id="54" name="TextBox 53">
                <a:extLst>
                  <a:ext uri="{FF2B5EF4-FFF2-40B4-BE49-F238E27FC236}">
                    <a16:creationId xmlns:a16="http://schemas.microsoft.com/office/drawing/2014/main" id="{252DA179-F627-414A-9D85-BFD23BD85D06}"/>
                  </a:ext>
                </a:extLst>
              </p:cNvPr>
              <p:cNvSpPr txBox="1"/>
              <p:nvPr/>
            </p:nvSpPr>
            <p:spPr>
              <a:xfrm>
                <a:off x="5339781" y="5711239"/>
                <a:ext cx="1296062"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120" b="1" kern="0" noProof="0" dirty="0">
                    <a:solidFill>
                      <a:srgbClr val="FFFFFF"/>
                    </a:solidFill>
                    <a:ea typeface="Arial Unicode MS" pitchFamily="34" charset="-128"/>
                    <a:cs typeface="Arial Unicode MS" pitchFamily="34" charset="-128"/>
                  </a:rPr>
                  <a:t>SAP ERP</a:t>
                </a:r>
                <a:endParaRPr kumimoji="0" lang="en-GB" sz="1120" b="1"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grpSp>
        <p:sp>
          <p:nvSpPr>
            <p:cNvPr id="84" name="TextBox 83">
              <a:extLst>
                <a:ext uri="{FF2B5EF4-FFF2-40B4-BE49-F238E27FC236}">
                  <a16:creationId xmlns:a16="http://schemas.microsoft.com/office/drawing/2014/main" id="{48E64239-15D0-43F0-9A02-23C4BBBD1877}"/>
                </a:ext>
              </a:extLst>
            </p:cNvPr>
            <p:cNvSpPr txBox="1"/>
            <p:nvPr/>
          </p:nvSpPr>
          <p:spPr>
            <a:xfrm>
              <a:off x="8291971" y="1957989"/>
              <a:ext cx="2736260"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All Invoices are reconciled in SAP IM (VIM)</a:t>
              </a:r>
            </a:p>
          </p:txBody>
        </p:sp>
        <p:sp>
          <p:nvSpPr>
            <p:cNvPr id="12" name="Rectangle: Rounded Corners 11">
              <a:extLst>
                <a:ext uri="{FF2B5EF4-FFF2-40B4-BE49-F238E27FC236}">
                  <a16:creationId xmlns:a16="http://schemas.microsoft.com/office/drawing/2014/main" id="{40C3898F-D063-418B-8264-B432D5714E8C}"/>
                </a:ext>
              </a:extLst>
            </p:cNvPr>
            <p:cNvSpPr/>
            <p:nvPr/>
          </p:nvSpPr>
          <p:spPr bwMode="gray">
            <a:xfrm>
              <a:off x="8368352" y="4867144"/>
              <a:ext cx="2664146" cy="1245807"/>
            </a:xfrm>
            <a:prstGeom prst="roundRect">
              <a:avLst>
                <a:gd name="adj" fmla="val 14079"/>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5" name="Rectangle: Rounded Corners 54">
              <a:extLst>
                <a:ext uri="{FF2B5EF4-FFF2-40B4-BE49-F238E27FC236}">
                  <a16:creationId xmlns:a16="http://schemas.microsoft.com/office/drawing/2014/main" id="{6A8A9E60-DBD1-4C9E-8C59-798BDA9487D9}"/>
                </a:ext>
              </a:extLst>
            </p:cNvPr>
            <p:cNvSpPr/>
            <p:nvPr/>
          </p:nvSpPr>
          <p:spPr bwMode="gray">
            <a:xfrm>
              <a:off x="8458157" y="4984047"/>
              <a:ext cx="948348" cy="829051"/>
            </a:xfrm>
            <a:prstGeom prst="roundRect">
              <a:avLst>
                <a:gd name="adj" fmla="val 14079"/>
              </a:avLst>
            </a:prstGeom>
            <a:noFill/>
            <a:ln w="25400" algn="ctr">
              <a:solidFill>
                <a:schemeClr val="accent1"/>
              </a:solidFill>
              <a:prstDash val="sys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6" name="Rectangle: Rounded Corners 55">
              <a:extLst>
                <a:ext uri="{FF2B5EF4-FFF2-40B4-BE49-F238E27FC236}">
                  <a16:creationId xmlns:a16="http://schemas.microsoft.com/office/drawing/2014/main" id="{013194DF-99BC-4794-A520-0F6D724D2880}"/>
                </a:ext>
              </a:extLst>
            </p:cNvPr>
            <p:cNvSpPr/>
            <p:nvPr/>
          </p:nvSpPr>
          <p:spPr bwMode="gray">
            <a:xfrm>
              <a:off x="9972088" y="4984046"/>
              <a:ext cx="948348" cy="829051"/>
            </a:xfrm>
            <a:prstGeom prst="roundRect">
              <a:avLst>
                <a:gd name="adj" fmla="val 14079"/>
              </a:avLst>
            </a:prstGeom>
            <a:noFill/>
            <a:ln w="25400" algn="ctr">
              <a:solidFill>
                <a:schemeClr val="accent1"/>
              </a:solidFill>
              <a:prstDash val="sys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734411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SAP Ariba </a:t>
            </a:r>
            <a:r>
              <a:rPr lang="en-US" dirty="0">
                <a:solidFill>
                  <a:schemeClr val="accent1"/>
                </a:solidFill>
              </a:rPr>
              <a:t>Integration Overview</a:t>
            </a:r>
            <a:endParaRPr lang="en-US" dirty="0"/>
          </a:p>
        </p:txBody>
      </p:sp>
      <p:pic>
        <p:nvPicPr>
          <p:cNvPr id="6" name="Picture Placeholder 5">
            <a:extLst>
              <a:ext uri="{FF2B5EF4-FFF2-40B4-BE49-F238E27FC236}">
                <a16:creationId xmlns:a16="http://schemas.microsoft.com/office/drawing/2014/main" id="{CECA0480-4FF7-4ACA-9221-8CB36133A734}"/>
              </a:ext>
            </a:extLst>
          </p:cNvPr>
          <p:cNvPicPr>
            <a:picLocks noGrp="1" noChangeAspect="1"/>
          </p:cNvPicPr>
          <p:nvPr>
            <p:ph type="pic" sz="quarter" idx="12"/>
          </p:nvPr>
        </p:nvPicPr>
        <p:blipFill>
          <a:blip r:embed="rId2"/>
          <a:srcRect t="28902" b="28902"/>
          <a:stretch>
            <a:fillRect/>
          </a:stretch>
        </p:blipFill>
        <p:spPr/>
      </p:pic>
    </p:spTree>
    <p:extLst>
      <p:ext uri="{BB962C8B-B14F-4D97-AF65-F5344CB8AC3E}">
        <p14:creationId xmlns:p14="http://schemas.microsoft.com/office/powerpoint/2010/main" val="8309345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Invoice Pro (Direct Procurement)</a:t>
            </a:r>
          </a:p>
        </p:txBody>
      </p:sp>
      <p:cxnSp>
        <p:nvCxnSpPr>
          <p:cNvPr id="49" name="Straight Connector 48"/>
          <p:cNvCxnSpPr>
            <a:cxnSpLocks/>
          </p:cNvCxnSpPr>
          <p:nvPr/>
        </p:nvCxnSpPr>
        <p:spPr>
          <a:xfrm>
            <a:off x="351638" y="4918480"/>
            <a:ext cx="11218557"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4992" y="3075012"/>
            <a:ext cx="11127105"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10000" y="4976629"/>
            <a:ext cx="802164" cy="802164"/>
          </a:xfrm>
          <a:prstGeom prst="rect">
            <a:avLst/>
          </a:prstGeom>
        </p:spPr>
      </p:pic>
      <p:sp>
        <p:nvSpPr>
          <p:cNvPr id="113" name="TextBox 112"/>
          <p:cNvSpPr txBox="1"/>
          <p:nvPr/>
        </p:nvSpPr>
        <p:spPr>
          <a:xfrm>
            <a:off x="797180" y="5759901"/>
            <a:ext cx="860047" cy="276871"/>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799" kern="0" dirty="0">
                <a:solidFill>
                  <a:srgbClr val="FFFFFF"/>
                </a:solidFill>
                <a:ea typeface="Arial Unicode MS" pitchFamily="34" charset="-128"/>
                <a:cs typeface="Arial Unicode MS" pitchFamily="34" charset="-128"/>
              </a:rPr>
              <a:t>ERP</a:t>
            </a:r>
          </a:p>
        </p:txBody>
      </p:sp>
      <p:sp>
        <p:nvSpPr>
          <p:cNvPr id="114" name="TextBox 113"/>
          <p:cNvSpPr txBox="1"/>
          <p:nvPr/>
        </p:nvSpPr>
        <p:spPr>
          <a:xfrm>
            <a:off x="388667" y="2463123"/>
            <a:ext cx="1508233" cy="276871"/>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799" kern="0" dirty="0">
                <a:solidFill>
                  <a:srgbClr val="FFFFFF"/>
                </a:solidFill>
                <a:ea typeface="Arial Unicode MS" pitchFamily="34" charset="-128"/>
                <a:cs typeface="Arial Unicode MS" pitchFamily="34" charset="-128"/>
              </a:rPr>
              <a:t>Ariba Network</a:t>
            </a:r>
          </a:p>
        </p:txBody>
      </p:sp>
      <p:pic>
        <p:nvPicPr>
          <p:cNvPr id="119" name="Picture 118"/>
          <p:cNvPicPr>
            <a:picLocks noChangeAspect="1"/>
          </p:cNvPicPr>
          <p:nvPr/>
        </p:nvPicPr>
        <p:blipFill>
          <a:blip r:embed="rId3"/>
          <a:stretch>
            <a:fillRect/>
          </a:stretch>
        </p:blipFill>
        <p:spPr>
          <a:xfrm>
            <a:off x="799487" y="1633292"/>
            <a:ext cx="828537" cy="828537"/>
          </a:xfrm>
          <a:prstGeom prst="rect">
            <a:avLst/>
          </a:prstGeom>
        </p:spPr>
      </p:pic>
      <p:sp>
        <p:nvSpPr>
          <p:cNvPr id="120" name="TextBox 119"/>
          <p:cNvSpPr txBox="1"/>
          <p:nvPr/>
        </p:nvSpPr>
        <p:spPr>
          <a:xfrm>
            <a:off x="283120" y="3438995"/>
            <a:ext cx="1674344" cy="1107483"/>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799" b="1" kern="0" dirty="0">
                <a:solidFill>
                  <a:srgbClr val="F0AB00"/>
                </a:solidFill>
                <a:ea typeface="Arial Unicode MS" pitchFamily="34" charset="-128"/>
                <a:cs typeface="Arial Unicode MS" pitchFamily="34" charset="-128"/>
              </a:rPr>
              <a:t>SAP Ariba </a:t>
            </a:r>
            <a:r>
              <a:rPr lang="en-GB" sz="1799" kern="0" dirty="0">
                <a:solidFill>
                  <a:srgbClr val="FFFFFF"/>
                </a:solidFill>
                <a:ea typeface="Arial Unicode MS" pitchFamily="34" charset="-128"/>
                <a:cs typeface="Arial Unicode MS" pitchFamily="34" charset="-128"/>
              </a:rPr>
              <a:t>Invoice Pro &amp; Commerce Automation</a:t>
            </a:r>
          </a:p>
        </p:txBody>
      </p:sp>
      <p:cxnSp>
        <p:nvCxnSpPr>
          <p:cNvPr id="142" name="Straight Connector 141"/>
          <p:cNvCxnSpPr/>
          <p:nvPr/>
        </p:nvCxnSpPr>
        <p:spPr>
          <a:xfrm>
            <a:off x="1987296" y="1469817"/>
            <a:ext cx="0" cy="484009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4DC7CCC-16E4-4478-A216-BAD9586A409E}"/>
              </a:ext>
            </a:extLst>
          </p:cNvPr>
          <p:cNvGrpSpPr/>
          <p:nvPr/>
        </p:nvGrpSpPr>
        <p:grpSpPr>
          <a:xfrm>
            <a:off x="2202618" y="1647708"/>
            <a:ext cx="642547" cy="4591094"/>
            <a:chOff x="2202618" y="1647708"/>
            <a:chExt cx="642547" cy="4591094"/>
          </a:xfrm>
        </p:grpSpPr>
        <p:sp>
          <p:nvSpPr>
            <p:cNvPr id="53" name="TextBox 52"/>
            <p:cNvSpPr txBox="1"/>
            <p:nvPr/>
          </p:nvSpPr>
          <p:spPr>
            <a:xfrm>
              <a:off x="2228390" y="3991868"/>
              <a:ext cx="616775"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Purchase Order</a:t>
              </a:r>
            </a:p>
          </p:txBody>
        </p:sp>
        <p:pic>
          <p:nvPicPr>
            <p:cNvPr id="67" name="Picture 66"/>
            <p:cNvPicPr>
              <a:picLocks noChangeAspect="1"/>
            </p:cNvPicPr>
            <p:nvPr/>
          </p:nvPicPr>
          <p:blipFill>
            <a:blip r:embed="rId4"/>
            <a:stretch>
              <a:fillRect/>
            </a:stretch>
          </p:blipFill>
          <p:spPr>
            <a:xfrm>
              <a:off x="2251278" y="3360441"/>
              <a:ext cx="578156" cy="578156"/>
            </a:xfrm>
            <a:prstGeom prst="rect">
              <a:avLst/>
            </a:prstGeom>
          </p:spPr>
        </p:pic>
        <p:cxnSp>
          <p:nvCxnSpPr>
            <p:cNvPr id="30" name="Straight Connector 29"/>
            <p:cNvCxnSpPr/>
            <p:nvPr/>
          </p:nvCxnSpPr>
          <p:spPr>
            <a:xfrm flipH="1" flipV="1">
              <a:off x="2529669" y="4607261"/>
              <a:ext cx="0" cy="539859"/>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2202618" y="5931105"/>
              <a:ext cx="616775"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Purchase Order</a:t>
              </a:r>
            </a:p>
          </p:txBody>
        </p:sp>
        <p:sp>
          <p:nvSpPr>
            <p:cNvPr id="122" name="TextBox 121"/>
            <p:cNvSpPr txBox="1"/>
            <p:nvPr/>
          </p:nvSpPr>
          <p:spPr>
            <a:xfrm>
              <a:off x="2228390" y="2249485"/>
              <a:ext cx="616775"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Purchase Order</a:t>
              </a:r>
            </a:p>
          </p:txBody>
        </p:sp>
        <p:cxnSp>
          <p:nvCxnSpPr>
            <p:cNvPr id="137" name="Straight Connector 136"/>
            <p:cNvCxnSpPr/>
            <p:nvPr/>
          </p:nvCxnSpPr>
          <p:spPr>
            <a:xfrm flipV="1">
              <a:off x="2529669" y="2889632"/>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5"/>
            <a:stretch>
              <a:fillRect/>
            </a:stretch>
          </p:blipFill>
          <p:spPr>
            <a:xfrm>
              <a:off x="2250632" y="1647708"/>
              <a:ext cx="579449" cy="579449"/>
            </a:xfrm>
            <a:prstGeom prst="rect">
              <a:avLst/>
            </a:prstGeom>
          </p:spPr>
        </p:pic>
        <p:pic>
          <p:nvPicPr>
            <p:cNvPr id="150" name="Picture 149"/>
            <p:cNvPicPr>
              <a:picLocks noChangeAspect="1"/>
            </p:cNvPicPr>
            <p:nvPr/>
          </p:nvPicPr>
          <p:blipFill>
            <a:blip r:embed="rId6"/>
            <a:stretch>
              <a:fillRect/>
            </a:stretch>
          </p:blipFill>
          <p:spPr>
            <a:xfrm>
              <a:off x="2250632" y="5239191"/>
              <a:ext cx="579449" cy="579449"/>
            </a:xfrm>
            <a:prstGeom prst="rect">
              <a:avLst/>
            </a:prstGeom>
          </p:spPr>
        </p:pic>
      </p:grpSp>
      <p:cxnSp>
        <p:nvCxnSpPr>
          <p:cNvPr id="143" name="Straight Connector 142">
            <a:extLst>
              <a:ext uri="{FF2B5EF4-FFF2-40B4-BE49-F238E27FC236}">
                <a16:creationId xmlns:a16="http://schemas.microsoft.com/office/drawing/2014/main" id="{C7D5E571-A663-412E-97F1-84672CC6A4D3}"/>
              </a:ext>
            </a:extLst>
          </p:cNvPr>
          <p:cNvCxnSpPr>
            <a:cxnSpLocks/>
            <a:stCxn id="144" idx="3"/>
          </p:cNvCxnSpPr>
          <p:nvPr/>
        </p:nvCxnSpPr>
        <p:spPr>
          <a:xfrm>
            <a:off x="2830081" y="1937433"/>
            <a:ext cx="462489" cy="1431756"/>
          </a:xfrm>
          <a:prstGeom prst="bentConnector2">
            <a:avLst/>
          </a:prstGeom>
          <a:ln w="9525">
            <a:solidFill>
              <a:schemeClr val="bg2">
                <a:lumMod val="75000"/>
              </a:schemeClr>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2" name="Straight Connector 142">
            <a:extLst>
              <a:ext uri="{FF2B5EF4-FFF2-40B4-BE49-F238E27FC236}">
                <a16:creationId xmlns:a16="http://schemas.microsoft.com/office/drawing/2014/main" id="{6396B91F-4F95-48DF-8069-33A7286FD0F1}"/>
              </a:ext>
            </a:extLst>
          </p:cNvPr>
          <p:cNvCxnSpPr>
            <a:cxnSpLocks/>
          </p:cNvCxnSpPr>
          <p:nvPr/>
        </p:nvCxnSpPr>
        <p:spPr>
          <a:xfrm>
            <a:off x="5938935" y="1957770"/>
            <a:ext cx="462489" cy="1431756"/>
          </a:xfrm>
          <a:prstGeom prst="bentConnector2">
            <a:avLst/>
          </a:prstGeom>
          <a:ln w="9525">
            <a:solidFill>
              <a:schemeClr val="bg2">
                <a:lumMod val="75000"/>
              </a:schemeClr>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3C4837C-3569-4C25-9490-D3443BA0D400}"/>
              </a:ext>
            </a:extLst>
          </p:cNvPr>
          <p:cNvGrpSpPr/>
          <p:nvPr/>
        </p:nvGrpSpPr>
        <p:grpSpPr>
          <a:xfrm>
            <a:off x="8821708" y="1650801"/>
            <a:ext cx="732263" cy="4591094"/>
            <a:chOff x="8821708" y="1650801"/>
            <a:chExt cx="732263" cy="4591094"/>
          </a:xfrm>
        </p:grpSpPr>
        <p:sp>
          <p:nvSpPr>
            <p:cNvPr id="92" name="TextBox 91"/>
            <p:cNvSpPr txBox="1"/>
            <p:nvPr/>
          </p:nvSpPr>
          <p:spPr>
            <a:xfrm>
              <a:off x="8821708" y="3994961"/>
              <a:ext cx="732263"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Remittance Advice</a:t>
              </a:r>
            </a:p>
          </p:txBody>
        </p:sp>
        <p:pic>
          <p:nvPicPr>
            <p:cNvPr id="99" name="Picture 98"/>
            <p:cNvPicPr>
              <a:picLocks noChangeAspect="1"/>
            </p:cNvPicPr>
            <p:nvPr/>
          </p:nvPicPr>
          <p:blipFill>
            <a:blip r:embed="rId4"/>
            <a:stretch>
              <a:fillRect/>
            </a:stretch>
          </p:blipFill>
          <p:spPr>
            <a:xfrm>
              <a:off x="8898762" y="3363534"/>
              <a:ext cx="578156" cy="578156"/>
            </a:xfrm>
            <a:prstGeom prst="rect">
              <a:avLst/>
            </a:prstGeom>
          </p:spPr>
        </p:pic>
        <p:cxnSp>
          <p:nvCxnSpPr>
            <p:cNvPr id="108" name="Straight Connector 107"/>
            <p:cNvCxnSpPr/>
            <p:nvPr/>
          </p:nvCxnSpPr>
          <p:spPr>
            <a:xfrm flipH="1" flipV="1">
              <a:off x="9187840" y="4610354"/>
              <a:ext cx="0" cy="539859"/>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8821708" y="5934198"/>
              <a:ext cx="732263"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Remittance Advice</a:t>
              </a:r>
            </a:p>
          </p:txBody>
        </p:sp>
        <p:sp>
          <p:nvSpPr>
            <p:cNvPr id="133" name="TextBox 132"/>
            <p:cNvSpPr txBox="1"/>
            <p:nvPr/>
          </p:nvSpPr>
          <p:spPr>
            <a:xfrm>
              <a:off x="8821708" y="2252578"/>
              <a:ext cx="732263"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Remittance Advice</a:t>
              </a:r>
            </a:p>
          </p:txBody>
        </p:sp>
        <p:cxnSp>
          <p:nvCxnSpPr>
            <p:cNvPr id="136" name="Straight Connector 135"/>
            <p:cNvCxnSpPr/>
            <p:nvPr/>
          </p:nvCxnSpPr>
          <p:spPr>
            <a:xfrm flipV="1">
              <a:off x="9187840" y="2892725"/>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9" name="Picture 148"/>
            <p:cNvPicPr>
              <a:picLocks noChangeAspect="1"/>
            </p:cNvPicPr>
            <p:nvPr/>
          </p:nvPicPr>
          <p:blipFill>
            <a:blip r:embed="rId5"/>
            <a:stretch>
              <a:fillRect/>
            </a:stretch>
          </p:blipFill>
          <p:spPr>
            <a:xfrm>
              <a:off x="8898115" y="1650801"/>
              <a:ext cx="579449" cy="579449"/>
            </a:xfrm>
            <a:prstGeom prst="rect">
              <a:avLst/>
            </a:prstGeom>
          </p:spPr>
        </p:pic>
        <p:pic>
          <p:nvPicPr>
            <p:cNvPr id="153" name="Picture 152"/>
            <p:cNvPicPr>
              <a:picLocks noChangeAspect="1"/>
            </p:cNvPicPr>
            <p:nvPr/>
          </p:nvPicPr>
          <p:blipFill>
            <a:blip r:embed="rId6"/>
            <a:stretch>
              <a:fillRect/>
            </a:stretch>
          </p:blipFill>
          <p:spPr>
            <a:xfrm>
              <a:off x="8898115" y="5242284"/>
              <a:ext cx="579449" cy="579449"/>
            </a:xfrm>
            <a:prstGeom prst="rect">
              <a:avLst/>
            </a:prstGeom>
          </p:spPr>
        </p:pic>
      </p:grpSp>
      <p:grpSp>
        <p:nvGrpSpPr>
          <p:cNvPr id="17" name="Group 16"/>
          <p:cNvGrpSpPr/>
          <p:nvPr/>
        </p:nvGrpSpPr>
        <p:grpSpPr>
          <a:xfrm>
            <a:off x="9553971" y="6467772"/>
            <a:ext cx="1333726" cy="153848"/>
            <a:chOff x="7304096" y="6562422"/>
            <a:chExt cx="1334073" cy="153888"/>
          </a:xfrm>
        </p:grpSpPr>
        <p:cxnSp>
          <p:nvCxnSpPr>
            <p:cNvPr id="171" name="Straight Connector 170"/>
            <p:cNvCxnSpPr/>
            <p:nvPr/>
          </p:nvCxnSpPr>
          <p:spPr>
            <a:xfrm>
              <a:off x="7991129" y="6646528"/>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7304096" y="6562422"/>
              <a:ext cx="732454" cy="15388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Optional</a:t>
              </a:r>
            </a:p>
          </p:txBody>
        </p:sp>
      </p:grpSp>
      <p:grpSp>
        <p:nvGrpSpPr>
          <p:cNvPr id="35" name="Group 34">
            <a:extLst>
              <a:ext uri="{FF2B5EF4-FFF2-40B4-BE49-F238E27FC236}">
                <a16:creationId xmlns:a16="http://schemas.microsoft.com/office/drawing/2014/main" id="{A4030D4F-27B6-4EEA-87C3-E1DD6A248C88}"/>
              </a:ext>
            </a:extLst>
          </p:cNvPr>
          <p:cNvGrpSpPr/>
          <p:nvPr/>
        </p:nvGrpSpPr>
        <p:grpSpPr>
          <a:xfrm>
            <a:off x="5238549" y="1647709"/>
            <a:ext cx="786226" cy="4521919"/>
            <a:chOff x="5238549" y="1647709"/>
            <a:chExt cx="786226" cy="4521919"/>
          </a:xfrm>
        </p:grpSpPr>
        <p:pic>
          <p:nvPicPr>
            <p:cNvPr id="177" name="Picture 176"/>
            <p:cNvPicPr>
              <a:picLocks noChangeAspect="1"/>
            </p:cNvPicPr>
            <p:nvPr/>
          </p:nvPicPr>
          <p:blipFill>
            <a:blip r:embed="rId4"/>
            <a:stretch>
              <a:fillRect/>
            </a:stretch>
          </p:blipFill>
          <p:spPr>
            <a:xfrm>
              <a:off x="5369566" y="3360442"/>
              <a:ext cx="578156" cy="578156"/>
            </a:xfrm>
            <a:prstGeom prst="rect">
              <a:avLst/>
            </a:prstGeom>
          </p:spPr>
        </p:pic>
        <p:sp>
          <p:nvSpPr>
            <p:cNvPr id="178" name="TextBox 177"/>
            <p:cNvSpPr txBox="1"/>
            <p:nvPr/>
          </p:nvSpPr>
          <p:spPr>
            <a:xfrm>
              <a:off x="5292512" y="3991869"/>
              <a:ext cx="732263"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Goods Receipt</a:t>
              </a:r>
            </a:p>
          </p:txBody>
        </p:sp>
        <p:pic>
          <p:nvPicPr>
            <p:cNvPr id="179" name="Picture 178"/>
            <p:cNvPicPr>
              <a:picLocks noChangeAspect="1"/>
            </p:cNvPicPr>
            <p:nvPr/>
          </p:nvPicPr>
          <p:blipFill>
            <a:blip r:embed="rId6"/>
            <a:stretch>
              <a:fillRect/>
            </a:stretch>
          </p:blipFill>
          <p:spPr>
            <a:xfrm>
              <a:off x="5368919" y="5239192"/>
              <a:ext cx="579449" cy="579449"/>
            </a:xfrm>
            <a:prstGeom prst="rect">
              <a:avLst/>
            </a:prstGeom>
          </p:spPr>
        </p:pic>
        <p:sp>
          <p:nvSpPr>
            <p:cNvPr id="180" name="TextBox 179"/>
            <p:cNvSpPr txBox="1"/>
            <p:nvPr/>
          </p:nvSpPr>
          <p:spPr>
            <a:xfrm>
              <a:off x="5292512" y="5861931"/>
              <a:ext cx="732263"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Goods Receipt</a:t>
              </a:r>
            </a:p>
          </p:txBody>
        </p:sp>
        <p:cxnSp>
          <p:nvCxnSpPr>
            <p:cNvPr id="182" name="Straight Connector 181"/>
            <p:cNvCxnSpPr/>
            <p:nvPr/>
          </p:nvCxnSpPr>
          <p:spPr>
            <a:xfrm flipV="1">
              <a:off x="5658643" y="2889633"/>
              <a:ext cx="0" cy="401396"/>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5"/>
            <a:stretch>
              <a:fillRect/>
            </a:stretch>
          </p:blipFill>
          <p:spPr>
            <a:xfrm>
              <a:off x="5368919" y="1647709"/>
              <a:ext cx="579449" cy="579449"/>
            </a:xfrm>
            <a:prstGeom prst="rect">
              <a:avLst/>
            </a:prstGeom>
          </p:spPr>
        </p:pic>
        <p:sp>
          <p:nvSpPr>
            <p:cNvPr id="186" name="TextBox 185"/>
            <p:cNvSpPr txBox="1"/>
            <p:nvPr/>
          </p:nvSpPr>
          <p:spPr>
            <a:xfrm>
              <a:off x="5292512" y="2249486"/>
              <a:ext cx="732263"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Goods Receipt</a:t>
              </a:r>
            </a:p>
          </p:txBody>
        </p:sp>
        <p:cxnSp>
          <p:nvCxnSpPr>
            <p:cNvPr id="187" name="Straight Connector 186"/>
            <p:cNvCxnSpPr/>
            <p:nvPr/>
          </p:nvCxnSpPr>
          <p:spPr>
            <a:xfrm flipH="1" flipV="1">
              <a:off x="5658643" y="4607262"/>
              <a:ext cx="0" cy="539859"/>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9" name="Picture 188"/>
            <p:cNvPicPr>
              <a:picLocks noChangeAspect="1"/>
            </p:cNvPicPr>
            <p:nvPr/>
          </p:nvPicPr>
          <p:blipFill>
            <a:blip r:embed="rId7"/>
            <a:stretch>
              <a:fillRect/>
            </a:stretch>
          </p:blipFill>
          <p:spPr>
            <a:xfrm>
              <a:off x="5238549" y="5108778"/>
              <a:ext cx="309217" cy="309217"/>
            </a:xfrm>
            <a:prstGeom prst="rect">
              <a:avLst/>
            </a:prstGeom>
          </p:spPr>
        </p:pic>
      </p:grpSp>
      <p:grpSp>
        <p:nvGrpSpPr>
          <p:cNvPr id="36" name="Group 35">
            <a:extLst>
              <a:ext uri="{FF2B5EF4-FFF2-40B4-BE49-F238E27FC236}">
                <a16:creationId xmlns:a16="http://schemas.microsoft.com/office/drawing/2014/main" id="{5073FCBB-B1AF-4A59-B62F-F632A15C8565}"/>
              </a:ext>
            </a:extLst>
          </p:cNvPr>
          <p:cNvGrpSpPr/>
          <p:nvPr/>
        </p:nvGrpSpPr>
        <p:grpSpPr>
          <a:xfrm>
            <a:off x="6087859" y="3366500"/>
            <a:ext cx="616775" cy="755759"/>
            <a:chOff x="6087859" y="3366500"/>
            <a:chExt cx="616775" cy="755759"/>
          </a:xfrm>
        </p:grpSpPr>
        <p:sp>
          <p:nvSpPr>
            <p:cNvPr id="154" name="TextBox 153">
              <a:extLst>
                <a:ext uri="{FF2B5EF4-FFF2-40B4-BE49-F238E27FC236}">
                  <a16:creationId xmlns:a16="http://schemas.microsoft.com/office/drawing/2014/main" id="{69A893A3-A64A-4A46-8C13-9481CEDE1826}"/>
                </a:ext>
              </a:extLst>
            </p:cNvPr>
            <p:cNvSpPr txBox="1"/>
            <p:nvPr/>
          </p:nvSpPr>
          <p:spPr>
            <a:xfrm>
              <a:off x="6087859" y="3968371"/>
              <a:ext cx="616775" cy="15388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CC_GRN</a:t>
              </a:r>
            </a:p>
          </p:txBody>
        </p:sp>
        <p:pic>
          <p:nvPicPr>
            <p:cNvPr id="157" name="Picture 156">
              <a:extLst>
                <a:ext uri="{FF2B5EF4-FFF2-40B4-BE49-F238E27FC236}">
                  <a16:creationId xmlns:a16="http://schemas.microsoft.com/office/drawing/2014/main" id="{480AEB83-3C2E-483E-BD05-74ACE29623FC}"/>
                </a:ext>
              </a:extLst>
            </p:cNvPr>
            <p:cNvPicPr>
              <a:picLocks noChangeAspect="1"/>
            </p:cNvPicPr>
            <p:nvPr/>
          </p:nvPicPr>
          <p:blipFill>
            <a:blip r:embed="rId4"/>
            <a:stretch>
              <a:fillRect/>
            </a:stretch>
          </p:blipFill>
          <p:spPr>
            <a:xfrm>
              <a:off x="6123100" y="3366500"/>
              <a:ext cx="578156" cy="578156"/>
            </a:xfrm>
            <a:prstGeom prst="rect">
              <a:avLst/>
            </a:prstGeom>
          </p:spPr>
        </p:pic>
      </p:grpSp>
      <p:grpSp>
        <p:nvGrpSpPr>
          <p:cNvPr id="32" name="Group 31">
            <a:extLst>
              <a:ext uri="{FF2B5EF4-FFF2-40B4-BE49-F238E27FC236}">
                <a16:creationId xmlns:a16="http://schemas.microsoft.com/office/drawing/2014/main" id="{8BD797DE-1B53-43D6-9C90-9B55310CD975}"/>
              </a:ext>
            </a:extLst>
          </p:cNvPr>
          <p:cNvGrpSpPr/>
          <p:nvPr/>
        </p:nvGrpSpPr>
        <p:grpSpPr>
          <a:xfrm>
            <a:off x="2972962" y="3369345"/>
            <a:ext cx="616775" cy="752914"/>
            <a:chOff x="2972962" y="3369345"/>
            <a:chExt cx="616775" cy="752914"/>
          </a:xfrm>
        </p:grpSpPr>
        <p:sp>
          <p:nvSpPr>
            <p:cNvPr id="117" name="TextBox 116">
              <a:extLst>
                <a:ext uri="{FF2B5EF4-FFF2-40B4-BE49-F238E27FC236}">
                  <a16:creationId xmlns:a16="http://schemas.microsoft.com/office/drawing/2014/main" id="{63AF50AF-F9F6-4722-9D57-D7D624945D7A}"/>
                </a:ext>
              </a:extLst>
            </p:cNvPr>
            <p:cNvSpPr txBox="1"/>
            <p:nvPr/>
          </p:nvSpPr>
          <p:spPr>
            <a:xfrm>
              <a:off x="2972962" y="3968371"/>
              <a:ext cx="616775" cy="15388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CC_PO</a:t>
              </a:r>
            </a:p>
          </p:txBody>
        </p:sp>
        <p:pic>
          <p:nvPicPr>
            <p:cNvPr id="158" name="Picture 157">
              <a:extLst>
                <a:ext uri="{FF2B5EF4-FFF2-40B4-BE49-F238E27FC236}">
                  <a16:creationId xmlns:a16="http://schemas.microsoft.com/office/drawing/2014/main" id="{630ECDD6-27D2-4787-A181-D569D3FFB0E2}"/>
                </a:ext>
              </a:extLst>
            </p:cNvPr>
            <p:cNvPicPr>
              <a:picLocks noChangeAspect="1"/>
            </p:cNvPicPr>
            <p:nvPr/>
          </p:nvPicPr>
          <p:blipFill>
            <a:blip r:embed="rId4"/>
            <a:stretch>
              <a:fillRect/>
            </a:stretch>
          </p:blipFill>
          <p:spPr>
            <a:xfrm>
              <a:off x="3005199" y="3369345"/>
              <a:ext cx="578156" cy="578156"/>
            </a:xfrm>
            <a:prstGeom prst="rect">
              <a:avLst/>
            </a:prstGeom>
          </p:spPr>
        </p:pic>
      </p:grpSp>
      <p:grpSp>
        <p:nvGrpSpPr>
          <p:cNvPr id="33" name="Group 32">
            <a:extLst>
              <a:ext uri="{FF2B5EF4-FFF2-40B4-BE49-F238E27FC236}">
                <a16:creationId xmlns:a16="http://schemas.microsoft.com/office/drawing/2014/main" id="{76AEF20D-E934-4206-A46D-850BFC989E0C}"/>
              </a:ext>
            </a:extLst>
          </p:cNvPr>
          <p:cNvGrpSpPr/>
          <p:nvPr/>
        </p:nvGrpSpPr>
        <p:grpSpPr>
          <a:xfrm>
            <a:off x="3732879" y="1647710"/>
            <a:ext cx="757921" cy="4598843"/>
            <a:chOff x="3732879" y="1647710"/>
            <a:chExt cx="757921" cy="4598843"/>
          </a:xfrm>
        </p:grpSpPr>
        <p:sp>
          <p:nvSpPr>
            <p:cNvPr id="72" name="TextBox 71"/>
            <p:cNvSpPr txBox="1"/>
            <p:nvPr/>
          </p:nvSpPr>
          <p:spPr>
            <a:xfrm>
              <a:off x="3732879" y="3991870"/>
              <a:ext cx="732264"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4"/>
            <a:stretch>
              <a:fillRect/>
            </a:stretch>
          </p:blipFill>
          <p:spPr>
            <a:xfrm>
              <a:off x="3822932" y="3360443"/>
              <a:ext cx="578157" cy="578156"/>
            </a:xfrm>
            <a:prstGeom prst="rect">
              <a:avLst/>
            </a:prstGeom>
          </p:spPr>
        </p:pic>
        <p:sp>
          <p:nvSpPr>
            <p:cNvPr id="126" name="TextBox 125"/>
            <p:cNvSpPr txBox="1"/>
            <p:nvPr/>
          </p:nvSpPr>
          <p:spPr>
            <a:xfrm>
              <a:off x="3732879" y="2249487"/>
              <a:ext cx="732264"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Order Confirmation</a:t>
              </a:r>
            </a:p>
          </p:txBody>
        </p:sp>
        <p:cxnSp>
          <p:nvCxnSpPr>
            <p:cNvPr id="140" name="Straight Connector 139"/>
            <p:cNvCxnSpPr/>
            <p:nvPr/>
          </p:nvCxnSpPr>
          <p:spPr>
            <a:xfrm>
              <a:off x="4074698" y="2889634"/>
              <a:ext cx="0" cy="401396"/>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a:stretch>
              <a:fillRect/>
            </a:stretch>
          </p:blipFill>
          <p:spPr>
            <a:xfrm>
              <a:off x="3822285" y="1647710"/>
              <a:ext cx="579449" cy="579449"/>
            </a:xfrm>
            <a:prstGeom prst="rect">
              <a:avLst/>
            </a:prstGeom>
          </p:spPr>
        </p:pic>
        <p:sp>
          <p:nvSpPr>
            <p:cNvPr id="95" name="TextBox 94"/>
            <p:cNvSpPr txBox="1"/>
            <p:nvPr/>
          </p:nvSpPr>
          <p:spPr>
            <a:xfrm>
              <a:off x="3758536" y="5938856"/>
              <a:ext cx="732264"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Order Confirmation</a:t>
              </a:r>
            </a:p>
          </p:txBody>
        </p:sp>
        <p:pic>
          <p:nvPicPr>
            <p:cNvPr id="100" name="Picture 99"/>
            <p:cNvPicPr>
              <a:picLocks noChangeAspect="1"/>
            </p:cNvPicPr>
            <p:nvPr/>
          </p:nvPicPr>
          <p:blipFill>
            <a:blip r:embed="rId6"/>
            <a:stretch>
              <a:fillRect/>
            </a:stretch>
          </p:blipFill>
          <p:spPr>
            <a:xfrm>
              <a:off x="3843023" y="5239193"/>
              <a:ext cx="579449" cy="579449"/>
            </a:xfrm>
            <a:prstGeom prst="rect">
              <a:avLst/>
            </a:prstGeom>
          </p:spPr>
        </p:pic>
        <p:cxnSp>
          <p:nvCxnSpPr>
            <p:cNvPr id="102" name="Straight Connector 101"/>
            <p:cNvCxnSpPr/>
            <p:nvPr/>
          </p:nvCxnSpPr>
          <p:spPr>
            <a:xfrm flipH="1">
              <a:off x="4099011" y="4607263"/>
              <a:ext cx="0" cy="539859"/>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A63DA1C-BD41-4AD4-9487-66F8283D3AAE}"/>
              </a:ext>
            </a:extLst>
          </p:cNvPr>
          <p:cNvGrpSpPr/>
          <p:nvPr/>
        </p:nvGrpSpPr>
        <p:grpSpPr>
          <a:xfrm>
            <a:off x="4558107" y="1647710"/>
            <a:ext cx="757921" cy="4752691"/>
            <a:chOff x="4558107" y="1647710"/>
            <a:chExt cx="757921" cy="4752691"/>
          </a:xfrm>
        </p:grpSpPr>
        <p:sp>
          <p:nvSpPr>
            <p:cNvPr id="96" name="TextBox 95"/>
            <p:cNvSpPr txBox="1"/>
            <p:nvPr/>
          </p:nvSpPr>
          <p:spPr>
            <a:xfrm>
              <a:off x="4583764" y="5938856"/>
              <a:ext cx="732264" cy="46154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Advanced Shipping Note</a:t>
              </a:r>
            </a:p>
          </p:txBody>
        </p:sp>
        <p:grpSp>
          <p:nvGrpSpPr>
            <p:cNvPr id="12" name="Group 11"/>
            <p:cNvGrpSpPr/>
            <p:nvPr/>
          </p:nvGrpSpPr>
          <p:grpSpPr>
            <a:xfrm>
              <a:off x="4558107" y="1647710"/>
              <a:ext cx="732264" cy="4170933"/>
              <a:chOff x="4557705" y="1647244"/>
              <a:chExt cx="732454" cy="4172019"/>
            </a:xfrm>
          </p:grpSpPr>
          <p:sp>
            <p:nvSpPr>
              <p:cNvPr id="77" name="TextBox 76"/>
              <p:cNvSpPr txBox="1"/>
              <p:nvPr/>
            </p:nvSpPr>
            <p:spPr>
              <a:xfrm>
                <a:off x="4557705" y="3992015"/>
                <a:ext cx="732454" cy="46166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Advanced Shipping Note</a:t>
                </a:r>
              </a:p>
            </p:txBody>
          </p:sp>
          <p:pic>
            <p:nvPicPr>
              <p:cNvPr id="79" name="Picture 78"/>
              <p:cNvPicPr>
                <a:picLocks noChangeAspect="1"/>
              </p:cNvPicPr>
              <p:nvPr/>
            </p:nvPicPr>
            <p:blipFill>
              <a:blip r:embed="rId4"/>
              <a:stretch>
                <a:fillRect/>
              </a:stretch>
            </p:blipFill>
            <p:spPr>
              <a:xfrm>
                <a:off x="4615644" y="3360423"/>
                <a:ext cx="578307" cy="578307"/>
              </a:xfrm>
              <a:prstGeom prst="rect">
                <a:avLst/>
              </a:prstGeom>
            </p:spPr>
          </p:pic>
          <p:sp>
            <p:nvSpPr>
              <p:cNvPr id="128" name="TextBox 127"/>
              <p:cNvSpPr txBox="1"/>
              <p:nvPr/>
            </p:nvSpPr>
            <p:spPr>
              <a:xfrm>
                <a:off x="4557705" y="2249178"/>
                <a:ext cx="732454" cy="46166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Advanced Shipping Note</a:t>
                </a:r>
              </a:p>
            </p:txBody>
          </p:sp>
          <p:cxnSp>
            <p:nvCxnSpPr>
              <p:cNvPr id="141" name="Straight Connector 140"/>
              <p:cNvCxnSpPr/>
              <p:nvPr/>
            </p:nvCxnSpPr>
            <p:spPr>
              <a:xfrm>
                <a:off x="4890883" y="2889492"/>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5"/>
              <a:stretch>
                <a:fillRect/>
              </a:stretch>
            </p:blipFill>
            <p:spPr>
              <a:xfrm>
                <a:off x="4614997" y="1647244"/>
                <a:ext cx="579600" cy="579600"/>
              </a:xfrm>
              <a:prstGeom prst="rect">
                <a:avLst/>
              </a:prstGeom>
            </p:spPr>
          </p:pic>
          <p:pic>
            <p:nvPicPr>
              <p:cNvPr id="101" name="Picture 100"/>
              <p:cNvPicPr>
                <a:picLocks noChangeAspect="1"/>
              </p:cNvPicPr>
              <p:nvPr/>
            </p:nvPicPr>
            <p:blipFill>
              <a:blip r:embed="rId6"/>
              <a:stretch>
                <a:fillRect/>
              </a:stretch>
            </p:blipFill>
            <p:spPr>
              <a:xfrm>
                <a:off x="4657132" y="5239663"/>
                <a:ext cx="579600" cy="579600"/>
              </a:xfrm>
              <a:prstGeom prst="rect">
                <a:avLst/>
              </a:prstGeom>
            </p:spPr>
          </p:pic>
          <p:cxnSp>
            <p:nvCxnSpPr>
              <p:cNvPr id="103" name="Straight Connector 102"/>
              <p:cNvCxnSpPr/>
              <p:nvPr/>
            </p:nvCxnSpPr>
            <p:spPr>
              <a:xfrm flipH="1">
                <a:off x="4917329" y="4607568"/>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AF4AE796-516F-47BC-8658-30141ACCAAE8}"/>
              </a:ext>
            </a:extLst>
          </p:cNvPr>
          <p:cNvGrpSpPr/>
          <p:nvPr/>
        </p:nvGrpSpPr>
        <p:grpSpPr>
          <a:xfrm>
            <a:off x="7255701" y="4607261"/>
            <a:ext cx="732263" cy="1543352"/>
            <a:chOff x="7255701" y="4607261"/>
            <a:chExt cx="732263" cy="1543352"/>
          </a:xfrm>
        </p:grpSpPr>
        <p:pic>
          <p:nvPicPr>
            <p:cNvPr id="161" name="Picture 160">
              <a:extLst>
                <a:ext uri="{FF2B5EF4-FFF2-40B4-BE49-F238E27FC236}">
                  <a16:creationId xmlns:a16="http://schemas.microsoft.com/office/drawing/2014/main" id="{C4665548-C005-46A9-AF91-6E9E9A471FBB}"/>
                </a:ext>
              </a:extLst>
            </p:cNvPr>
            <p:cNvPicPr>
              <a:picLocks noChangeAspect="1"/>
            </p:cNvPicPr>
            <p:nvPr/>
          </p:nvPicPr>
          <p:blipFill>
            <a:blip r:embed="rId6"/>
            <a:stretch>
              <a:fillRect/>
            </a:stretch>
          </p:blipFill>
          <p:spPr>
            <a:xfrm>
              <a:off x="7334135" y="5263387"/>
              <a:ext cx="579449" cy="579449"/>
            </a:xfrm>
            <a:prstGeom prst="rect">
              <a:avLst/>
            </a:prstGeom>
          </p:spPr>
        </p:pic>
        <p:cxnSp>
          <p:nvCxnSpPr>
            <p:cNvPr id="109" name="Straight Connector 108"/>
            <p:cNvCxnSpPr>
              <a:cxnSpLocks/>
            </p:cNvCxnSpPr>
            <p:nvPr/>
          </p:nvCxnSpPr>
          <p:spPr>
            <a:xfrm>
              <a:off x="7601379" y="4607261"/>
              <a:ext cx="0" cy="539859"/>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255701" y="5842836"/>
              <a:ext cx="732263"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Payment Request</a:t>
              </a:r>
            </a:p>
          </p:txBody>
        </p:sp>
      </p:grpSp>
      <p:grpSp>
        <p:nvGrpSpPr>
          <p:cNvPr id="42" name="Group 41">
            <a:extLst>
              <a:ext uri="{FF2B5EF4-FFF2-40B4-BE49-F238E27FC236}">
                <a16:creationId xmlns:a16="http://schemas.microsoft.com/office/drawing/2014/main" id="{08813B7B-FD43-42ED-8416-921EAE09AFC7}"/>
              </a:ext>
            </a:extLst>
          </p:cNvPr>
          <p:cNvGrpSpPr/>
          <p:nvPr/>
        </p:nvGrpSpPr>
        <p:grpSpPr>
          <a:xfrm>
            <a:off x="7633523" y="1655459"/>
            <a:ext cx="799106" cy="2618732"/>
            <a:chOff x="7633523" y="1655459"/>
            <a:chExt cx="799106" cy="2618732"/>
          </a:xfrm>
        </p:grpSpPr>
        <p:pic>
          <p:nvPicPr>
            <p:cNvPr id="195" name="Picture 194"/>
            <p:cNvPicPr>
              <a:picLocks noChangeAspect="1"/>
            </p:cNvPicPr>
            <p:nvPr/>
          </p:nvPicPr>
          <p:blipFill>
            <a:blip r:embed="rId5"/>
            <a:stretch>
              <a:fillRect/>
            </a:stretch>
          </p:blipFill>
          <p:spPr>
            <a:xfrm>
              <a:off x="7723567" y="1655459"/>
              <a:ext cx="579449" cy="579449"/>
            </a:xfrm>
            <a:prstGeom prst="rect">
              <a:avLst/>
            </a:prstGeom>
          </p:spPr>
        </p:pic>
        <p:sp>
          <p:nvSpPr>
            <p:cNvPr id="196" name="TextBox 195"/>
            <p:cNvSpPr txBox="1"/>
            <p:nvPr/>
          </p:nvSpPr>
          <p:spPr>
            <a:xfrm>
              <a:off x="7633523" y="2257236"/>
              <a:ext cx="732263" cy="46154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Invoice Status Update</a:t>
              </a:r>
            </a:p>
          </p:txBody>
        </p:sp>
        <p:cxnSp>
          <p:nvCxnSpPr>
            <p:cNvPr id="197" name="Straight Connector 196"/>
            <p:cNvCxnSpPr/>
            <p:nvPr/>
          </p:nvCxnSpPr>
          <p:spPr>
            <a:xfrm flipV="1">
              <a:off x="8021260" y="2897384"/>
              <a:ext cx="0" cy="401396"/>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707BFE00-FB2E-43E4-A195-BEBA6B52FCF4}"/>
                </a:ext>
              </a:extLst>
            </p:cNvPr>
            <p:cNvGrpSpPr/>
            <p:nvPr/>
          </p:nvGrpSpPr>
          <p:grpSpPr>
            <a:xfrm>
              <a:off x="7678999" y="3368192"/>
              <a:ext cx="753630" cy="905999"/>
              <a:chOff x="7678999" y="3368192"/>
              <a:chExt cx="753630" cy="905999"/>
            </a:xfrm>
          </p:grpSpPr>
          <p:pic>
            <p:nvPicPr>
              <p:cNvPr id="111" name="Picture 110"/>
              <p:cNvPicPr>
                <a:picLocks noChangeAspect="1"/>
              </p:cNvPicPr>
              <p:nvPr/>
            </p:nvPicPr>
            <p:blipFill>
              <a:blip r:embed="rId4"/>
              <a:stretch>
                <a:fillRect/>
              </a:stretch>
            </p:blipFill>
            <p:spPr>
              <a:xfrm>
                <a:off x="7761074" y="3368192"/>
                <a:ext cx="578156" cy="578156"/>
              </a:xfrm>
              <a:prstGeom prst="rect">
                <a:avLst/>
              </a:prstGeom>
            </p:spPr>
          </p:pic>
          <p:sp>
            <p:nvSpPr>
              <p:cNvPr id="123" name="TextBox 122"/>
              <p:cNvSpPr txBox="1"/>
              <p:nvPr/>
            </p:nvSpPr>
            <p:spPr>
              <a:xfrm>
                <a:off x="7678999" y="3966494"/>
                <a:ext cx="753630"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Invoice Status</a:t>
                </a:r>
              </a:p>
            </p:txBody>
          </p:sp>
        </p:grpSp>
      </p:grpSp>
      <p:sp>
        <p:nvSpPr>
          <p:cNvPr id="107" name="Rectangle 106">
            <a:hlinkClick r:id="rId8"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grpSp>
        <p:nvGrpSpPr>
          <p:cNvPr id="41" name="Group 40">
            <a:extLst>
              <a:ext uri="{FF2B5EF4-FFF2-40B4-BE49-F238E27FC236}">
                <a16:creationId xmlns:a16="http://schemas.microsoft.com/office/drawing/2014/main" id="{1AF38D77-D1A8-425B-8387-76E4F4C24223}"/>
              </a:ext>
            </a:extLst>
          </p:cNvPr>
          <p:cNvGrpSpPr/>
          <p:nvPr/>
        </p:nvGrpSpPr>
        <p:grpSpPr>
          <a:xfrm>
            <a:off x="6832108" y="3259618"/>
            <a:ext cx="1571182" cy="1286289"/>
            <a:chOff x="6832108" y="3259618"/>
            <a:chExt cx="1571182" cy="1286289"/>
          </a:xfrm>
        </p:grpSpPr>
        <p:sp>
          <p:nvSpPr>
            <p:cNvPr id="174" name="Rectangle: Rounded Corners 173"/>
            <p:cNvSpPr/>
            <p:nvPr/>
          </p:nvSpPr>
          <p:spPr bwMode="gray">
            <a:xfrm>
              <a:off x="6832108" y="3259618"/>
              <a:ext cx="1571182" cy="1101142"/>
            </a:xfrm>
            <a:prstGeom prst="roundRect">
              <a:avLst/>
            </a:prstGeom>
            <a:noFill/>
            <a:ln w="6350" algn="ctr">
              <a:solidFill>
                <a:schemeClr val="accent1"/>
              </a:solidFill>
              <a:prstDash val="lgDash"/>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GB" sz="1799" kern="0" dirty="0" err="1">
                <a:solidFill>
                  <a:srgbClr val="FFFFFF"/>
                </a:solidFill>
                <a:ea typeface="Arial Unicode MS" pitchFamily="34" charset="-128"/>
                <a:cs typeface="Arial Unicode MS" pitchFamily="34" charset="-128"/>
              </a:endParaRPr>
            </a:p>
          </p:txBody>
        </p:sp>
        <p:sp>
          <p:nvSpPr>
            <p:cNvPr id="175" name="TextBox 174"/>
            <p:cNvSpPr txBox="1"/>
            <p:nvPr/>
          </p:nvSpPr>
          <p:spPr>
            <a:xfrm>
              <a:off x="7157620" y="4392059"/>
              <a:ext cx="928426" cy="15384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i="1" kern="0" dirty="0">
                  <a:solidFill>
                    <a:srgbClr val="F0AB00"/>
                  </a:solidFill>
                  <a:ea typeface="Arial Unicode MS" pitchFamily="34" charset="-128"/>
                  <a:cs typeface="Arial Unicode MS" pitchFamily="34" charset="-128"/>
                </a:rPr>
                <a:t>Reconciliation</a:t>
              </a:r>
            </a:p>
          </p:txBody>
        </p:sp>
      </p:grpSp>
      <p:grpSp>
        <p:nvGrpSpPr>
          <p:cNvPr id="38" name="Group 37">
            <a:extLst>
              <a:ext uri="{FF2B5EF4-FFF2-40B4-BE49-F238E27FC236}">
                <a16:creationId xmlns:a16="http://schemas.microsoft.com/office/drawing/2014/main" id="{E7C39C1F-280E-411B-BEE8-A7C7C957DCEE}"/>
              </a:ext>
            </a:extLst>
          </p:cNvPr>
          <p:cNvGrpSpPr/>
          <p:nvPr/>
        </p:nvGrpSpPr>
        <p:grpSpPr>
          <a:xfrm>
            <a:off x="6787241" y="1647708"/>
            <a:ext cx="732263" cy="1626770"/>
            <a:chOff x="6787241" y="1647708"/>
            <a:chExt cx="732263" cy="1626770"/>
          </a:xfrm>
        </p:grpSpPr>
        <p:sp>
          <p:nvSpPr>
            <p:cNvPr id="130" name="TextBox 129"/>
            <p:cNvSpPr txBox="1"/>
            <p:nvPr/>
          </p:nvSpPr>
          <p:spPr>
            <a:xfrm>
              <a:off x="6787241" y="2249485"/>
              <a:ext cx="732263" cy="15384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E-Invoice</a:t>
              </a:r>
            </a:p>
          </p:txBody>
        </p:sp>
        <p:pic>
          <p:nvPicPr>
            <p:cNvPr id="148" name="Picture 147"/>
            <p:cNvPicPr>
              <a:picLocks noChangeAspect="1"/>
            </p:cNvPicPr>
            <p:nvPr/>
          </p:nvPicPr>
          <p:blipFill>
            <a:blip r:embed="rId5"/>
            <a:stretch>
              <a:fillRect/>
            </a:stretch>
          </p:blipFill>
          <p:spPr>
            <a:xfrm>
              <a:off x="6839144" y="1647708"/>
              <a:ext cx="579449" cy="579449"/>
            </a:xfrm>
            <a:prstGeom prst="rect">
              <a:avLst/>
            </a:prstGeom>
          </p:spPr>
        </p:pic>
        <p:cxnSp>
          <p:nvCxnSpPr>
            <p:cNvPr id="121" name="Straight Connector 120"/>
            <p:cNvCxnSpPr/>
            <p:nvPr/>
          </p:nvCxnSpPr>
          <p:spPr>
            <a:xfrm>
              <a:off x="7177707" y="2873082"/>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930F3F07-9594-4633-837C-796FC269FC75}"/>
              </a:ext>
            </a:extLst>
          </p:cNvPr>
          <p:cNvGrpSpPr/>
          <p:nvPr/>
        </p:nvGrpSpPr>
        <p:grpSpPr>
          <a:xfrm>
            <a:off x="6881788" y="3366500"/>
            <a:ext cx="732263" cy="773004"/>
            <a:chOff x="6881788" y="3366500"/>
            <a:chExt cx="732263" cy="773004"/>
          </a:xfrm>
        </p:grpSpPr>
        <p:sp>
          <p:nvSpPr>
            <p:cNvPr id="80" name="TextBox 79"/>
            <p:cNvSpPr txBox="1"/>
            <p:nvPr/>
          </p:nvSpPr>
          <p:spPr>
            <a:xfrm>
              <a:off x="6881788" y="3985656"/>
              <a:ext cx="732263" cy="15384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Invoice</a:t>
              </a:r>
            </a:p>
          </p:txBody>
        </p:sp>
        <p:pic>
          <p:nvPicPr>
            <p:cNvPr id="160" name="Picture 159">
              <a:extLst>
                <a:ext uri="{FF2B5EF4-FFF2-40B4-BE49-F238E27FC236}">
                  <a16:creationId xmlns:a16="http://schemas.microsoft.com/office/drawing/2014/main" id="{FDD5A4E9-D7C9-4E50-97B2-E6E907D9F060}"/>
                </a:ext>
              </a:extLst>
            </p:cNvPr>
            <p:cNvPicPr>
              <a:picLocks noChangeAspect="1"/>
            </p:cNvPicPr>
            <p:nvPr/>
          </p:nvPicPr>
          <p:blipFill>
            <a:blip r:embed="rId4"/>
            <a:stretch>
              <a:fillRect/>
            </a:stretch>
          </p:blipFill>
          <p:spPr>
            <a:xfrm>
              <a:off x="6958841" y="3366500"/>
              <a:ext cx="578156" cy="578156"/>
            </a:xfrm>
            <a:prstGeom prst="rect">
              <a:avLst/>
            </a:prstGeom>
          </p:spPr>
        </p:pic>
      </p:grpSp>
    </p:spTree>
    <p:extLst>
      <p:ext uri="{BB962C8B-B14F-4D97-AF65-F5344CB8AC3E}">
        <p14:creationId xmlns:p14="http://schemas.microsoft.com/office/powerpoint/2010/main" val="3198523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wipe(up)">
                                      <p:cBhvr>
                                        <p:cTn id="12" dur="500"/>
                                        <p:tgtEl>
                                          <p:spTgt spid="1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down)">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animEffect transition="in" filter="wipe(up)">
                                      <p:cBhvr>
                                        <p:cTn id="37" dur="500"/>
                                        <p:tgtEl>
                                          <p:spTgt spid="1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barn(inVertical)">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down)">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up)">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down)">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Buying &amp; Invoice Management + </a:t>
            </a:r>
            <a:r>
              <a:rPr lang="en-GB" b="0" dirty="0" err="1"/>
              <a:t>InvoicePro</a:t>
            </a:r>
            <a:endParaRPr lang="en-GB" b="0" dirty="0"/>
          </a:p>
        </p:txBody>
      </p:sp>
      <p:cxnSp>
        <p:nvCxnSpPr>
          <p:cNvPr id="49" name="Straight Connector 48"/>
          <p:cNvCxnSpPr>
            <a:cxnSpLocks/>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087891" y="3254934"/>
            <a:ext cx="788564" cy="834846"/>
            <a:chOff x="4659309" y="3252334"/>
            <a:chExt cx="788564" cy="834846"/>
          </a:xfrm>
        </p:grpSpPr>
        <p:pic>
          <p:nvPicPr>
            <p:cNvPr id="28" name="Picture 27"/>
            <p:cNvPicPr>
              <a:picLocks noChangeAspect="1"/>
            </p:cNvPicPr>
            <p:nvPr/>
          </p:nvPicPr>
          <p:blipFill>
            <a:blip r:embed="rId2"/>
            <a:stretch>
              <a:fillRect/>
            </a:stretch>
          </p:blipFill>
          <p:spPr>
            <a:xfrm>
              <a:off x="4702316" y="3252334"/>
              <a:ext cx="745557" cy="745557"/>
            </a:xfrm>
            <a:prstGeom prst="rect">
              <a:avLst/>
            </a:prstGeom>
          </p:spPr>
        </p:pic>
        <p:sp>
          <p:nvSpPr>
            <p:cNvPr id="97" name="TextBox 96"/>
            <p:cNvSpPr txBox="1"/>
            <p:nvPr/>
          </p:nvSpPr>
          <p:spPr>
            <a:xfrm>
              <a:off x="4659309" y="393329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pic>
        <p:nvPicPr>
          <p:cNvPr id="112" name="Picture 111"/>
          <p:cNvPicPr>
            <a:picLocks noChangeAspect="1"/>
          </p:cNvPicPr>
          <p:nvPr/>
        </p:nvPicPr>
        <p:blipFill>
          <a:blip r:embed="rId3"/>
          <a:stretch>
            <a:fillRect/>
          </a:stretch>
        </p:blipFill>
        <p:spPr>
          <a:xfrm>
            <a:off x="808622" y="4977031"/>
            <a:ext cx="802373" cy="802373"/>
          </a:xfrm>
          <a:prstGeom prst="rect">
            <a:avLst/>
          </a:prstGeom>
        </p:spPr>
      </p:pic>
      <p:sp>
        <p:nvSpPr>
          <p:cNvPr id="113" name="TextBox 112"/>
          <p:cNvSpPr txBox="1"/>
          <p:nvPr/>
        </p:nvSpPr>
        <p:spPr>
          <a:xfrm>
            <a:off x="680336" y="5729068"/>
            <a:ext cx="100194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4"/>
          <a:stretch>
            <a:fillRect/>
          </a:stretch>
        </p:blipFill>
        <p:spPr>
          <a:xfrm>
            <a:off x="849951" y="1844697"/>
            <a:ext cx="828753" cy="828753"/>
          </a:xfrm>
          <a:prstGeom prst="rect">
            <a:avLst/>
          </a:prstGeom>
        </p:spPr>
      </p:pic>
      <p:sp>
        <p:nvSpPr>
          <p:cNvPr id="120" name="TextBox 119"/>
          <p:cNvSpPr txBox="1"/>
          <p:nvPr/>
        </p:nvSpPr>
        <p:spPr>
          <a:xfrm>
            <a:off x="350141" y="3306334"/>
            <a:ext cx="1674780" cy="138499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Invoice </a:t>
            </a:r>
            <a:r>
              <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Mngmt</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 </a:t>
            </a:r>
            <a:r>
              <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InvoicePro</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424927" y="1596627"/>
            <a:ext cx="732454" cy="2647042"/>
            <a:chOff x="6918522" y="1594027"/>
            <a:chExt cx="732454" cy="2647042"/>
          </a:xfrm>
        </p:grpSpPr>
        <p:sp>
          <p:nvSpPr>
            <p:cNvPr id="72" name="TextBox 71"/>
            <p:cNvSpPr txBox="1"/>
            <p:nvPr/>
          </p:nvSpPr>
          <p:spPr>
            <a:xfrm>
              <a:off x="6918522"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5"/>
            <a:stretch>
              <a:fillRect/>
            </a:stretch>
          </p:blipFill>
          <p:spPr>
            <a:xfrm>
              <a:off x="7008598" y="3301700"/>
              <a:ext cx="578307" cy="578307"/>
            </a:xfrm>
            <a:prstGeom prst="rect">
              <a:avLst/>
            </a:prstGeom>
          </p:spPr>
        </p:pic>
        <p:sp>
          <p:nvSpPr>
            <p:cNvPr id="126" name="TextBox 125"/>
            <p:cNvSpPr txBox="1"/>
            <p:nvPr/>
          </p:nvSpPr>
          <p:spPr>
            <a:xfrm>
              <a:off x="6918522"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7260430"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6"/>
            <a:stretch>
              <a:fillRect/>
            </a:stretch>
          </p:blipFill>
          <p:spPr>
            <a:xfrm>
              <a:off x="7007951" y="1594027"/>
              <a:ext cx="579600" cy="579600"/>
            </a:xfrm>
            <a:prstGeom prst="rect">
              <a:avLst/>
            </a:prstGeom>
          </p:spPr>
        </p:pic>
      </p:grpSp>
      <p:grpSp>
        <p:nvGrpSpPr>
          <p:cNvPr id="10" name="Group 9"/>
          <p:cNvGrpSpPr/>
          <p:nvPr/>
        </p:nvGrpSpPr>
        <p:grpSpPr>
          <a:xfrm>
            <a:off x="6250370" y="1596627"/>
            <a:ext cx="732454" cy="2800930"/>
            <a:chOff x="7743965" y="1594027"/>
            <a:chExt cx="732454" cy="2800930"/>
          </a:xfrm>
        </p:grpSpPr>
        <p:sp>
          <p:nvSpPr>
            <p:cNvPr id="77" name="TextBox 76"/>
            <p:cNvSpPr txBox="1"/>
            <p:nvPr/>
          </p:nvSpPr>
          <p:spPr>
            <a:xfrm>
              <a:off x="7743965" y="3933292"/>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pic>
          <p:nvPicPr>
            <p:cNvPr id="79" name="Picture 78"/>
            <p:cNvPicPr>
              <a:picLocks noChangeAspect="1"/>
            </p:cNvPicPr>
            <p:nvPr/>
          </p:nvPicPr>
          <p:blipFill>
            <a:blip r:embed="rId5"/>
            <a:stretch>
              <a:fillRect/>
            </a:stretch>
          </p:blipFill>
          <p:spPr>
            <a:xfrm>
              <a:off x="7801904" y="3301700"/>
              <a:ext cx="578307" cy="578307"/>
            </a:xfrm>
            <a:prstGeom prst="rect">
              <a:avLst/>
            </a:prstGeom>
          </p:spPr>
        </p:pic>
        <p:sp>
          <p:nvSpPr>
            <p:cNvPr id="128" name="TextBox 127"/>
            <p:cNvSpPr txBox="1"/>
            <p:nvPr/>
          </p:nvSpPr>
          <p:spPr>
            <a:xfrm>
              <a:off x="7743965" y="21904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cxnSp>
          <p:nvCxnSpPr>
            <p:cNvPr id="141" name="Straight Connector 140"/>
            <p:cNvCxnSpPr/>
            <p:nvPr/>
          </p:nvCxnSpPr>
          <p:spPr>
            <a:xfrm>
              <a:off x="8077143"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6"/>
            <a:stretch>
              <a:fillRect/>
            </a:stretch>
          </p:blipFill>
          <p:spPr>
            <a:xfrm>
              <a:off x="7801257" y="1594027"/>
              <a:ext cx="579600" cy="579600"/>
            </a:xfrm>
            <a:prstGeom prst="rect">
              <a:avLst/>
            </a:prstGeom>
          </p:spPr>
        </p:pic>
      </p:grpSp>
      <p:grpSp>
        <p:nvGrpSpPr>
          <p:cNvPr id="7" name="Group 6"/>
          <p:cNvGrpSpPr/>
          <p:nvPr/>
        </p:nvGrpSpPr>
        <p:grpSpPr>
          <a:xfrm>
            <a:off x="3920048" y="1596627"/>
            <a:ext cx="616936" cy="2647042"/>
            <a:chOff x="5413643" y="1594027"/>
            <a:chExt cx="616936" cy="2647042"/>
          </a:xfrm>
        </p:grpSpPr>
        <p:sp>
          <p:nvSpPr>
            <p:cNvPr id="53" name="TextBox 52"/>
            <p:cNvSpPr txBox="1"/>
            <p:nvPr/>
          </p:nvSpPr>
          <p:spPr>
            <a:xfrm>
              <a:off x="5413643" y="3933292"/>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pic>
          <p:nvPicPr>
            <p:cNvPr id="67" name="Picture 66"/>
            <p:cNvPicPr>
              <a:picLocks noChangeAspect="1"/>
            </p:cNvPicPr>
            <p:nvPr/>
          </p:nvPicPr>
          <p:blipFill>
            <a:blip r:embed="rId5"/>
            <a:stretch>
              <a:fillRect/>
            </a:stretch>
          </p:blipFill>
          <p:spPr>
            <a:xfrm>
              <a:off x="5436537" y="3301700"/>
              <a:ext cx="578307" cy="578307"/>
            </a:xfrm>
            <a:prstGeom prst="rect">
              <a:avLst/>
            </a:prstGeom>
          </p:spPr>
        </p:pic>
        <p:sp>
          <p:nvSpPr>
            <p:cNvPr id="122" name="TextBox 121"/>
            <p:cNvSpPr txBox="1"/>
            <p:nvPr/>
          </p:nvSpPr>
          <p:spPr>
            <a:xfrm>
              <a:off x="5413643" y="2190455"/>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cxnSp>
          <p:nvCxnSpPr>
            <p:cNvPr id="137" name="Straight Connector 136"/>
            <p:cNvCxnSpPr/>
            <p:nvPr/>
          </p:nvCxnSpPr>
          <p:spPr>
            <a:xfrm flipV="1">
              <a:off x="571500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6"/>
            <a:stretch>
              <a:fillRect/>
            </a:stretch>
          </p:blipFill>
          <p:spPr>
            <a:xfrm>
              <a:off x="5435890" y="1594027"/>
              <a:ext cx="579600" cy="579600"/>
            </a:xfrm>
            <a:prstGeom prst="rect">
              <a:avLst/>
            </a:prstGeom>
          </p:spPr>
        </p:pic>
      </p:grpSp>
      <p:grpSp>
        <p:nvGrpSpPr>
          <p:cNvPr id="8" name="Group 7"/>
          <p:cNvGrpSpPr/>
          <p:nvPr/>
        </p:nvGrpSpPr>
        <p:grpSpPr>
          <a:xfrm>
            <a:off x="4715002" y="1596627"/>
            <a:ext cx="616936" cy="2800930"/>
            <a:chOff x="6208597" y="1594027"/>
            <a:chExt cx="616936" cy="2800930"/>
          </a:xfrm>
        </p:grpSpPr>
        <p:sp>
          <p:nvSpPr>
            <p:cNvPr id="70" name="TextBox 69"/>
            <p:cNvSpPr txBox="1"/>
            <p:nvPr/>
          </p:nvSpPr>
          <p:spPr>
            <a:xfrm>
              <a:off x="6208597" y="393329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pic>
          <p:nvPicPr>
            <p:cNvPr id="71" name="Picture 70"/>
            <p:cNvPicPr>
              <a:picLocks noChangeAspect="1"/>
            </p:cNvPicPr>
            <p:nvPr/>
          </p:nvPicPr>
          <p:blipFill>
            <a:blip r:embed="rId5"/>
            <a:stretch>
              <a:fillRect/>
            </a:stretch>
          </p:blipFill>
          <p:spPr>
            <a:xfrm>
              <a:off x="6214645" y="3301700"/>
              <a:ext cx="578307" cy="578307"/>
            </a:xfrm>
            <a:prstGeom prst="rect">
              <a:avLst/>
            </a:prstGeom>
          </p:spPr>
        </p:pic>
        <p:sp>
          <p:nvSpPr>
            <p:cNvPr id="124" name="TextBox 123"/>
            <p:cNvSpPr txBox="1"/>
            <p:nvPr/>
          </p:nvSpPr>
          <p:spPr>
            <a:xfrm>
              <a:off x="6208597" y="219045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 Change / Cancel</a:t>
              </a:r>
            </a:p>
          </p:txBody>
        </p:sp>
        <p:cxnSp>
          <p:nvCxnSpPr>
            <p:cNvPr id="138" name="Straight Connector 137"/>
            <p:cNvCxnSpPr/>
            <p:nvPr/>
          </p:nvCxnSpPr>
          <p:spPr>
            <a:xfrm flipV="1">
              <a:off x="651322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6"/>
            <a:stretch>
              <a:fillRect/>
            </a:stretch>
          </p:blipFill>
          <p:spPr>
            <a:xfrm>
              <a:off x="6213998" y="1594027"/>
              <a:ext cx="579600" cy="579600"/>
            </a:xfrm>
            <a:prstGeom prst="rect">
              <a:avLst/>
            </a:prstGeom>
          </p:spPr>
        </p:pic>
      </p:grpSp>
      <p:cxnSp>
        <p:nvCxnSpPr>
          <p:cNvPr id="171" name="Straight Connector 170"/>
          <p:cNvCxnSpPr>
            <a:cxnSpLocks/>
          </p:cNvCxnSpPr>
          <p:nvPr/>
        </p:nvCxnSpPr>
        <p:spPr>
          <a:xfrm>
            <a:off x="10634091" y="6615400"/>
            <a:ext cx="576064"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967894" y="6525530"/>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nvGrpSpPr>
          <p:cNvPr id="11" name="Group 10"/>
          <p:cNvGrpSpPr/>
          <p:nvPr/>
        </p:nvGrpSpPr>
        <p:grpSpPr>
          <a:xfrm>
            <a:off x="6915771" y="1591121"/>
            <a:ext cx="802423" cy="2652548"/>
            <a:chOff x="8409366" y="1588521"/>
            <a:chExt cx="802423" cy="2652548"/>
          </a:xfrm>
        </p:grpSpPr>
        <p:pic>
          <p:nvPicPr>
            <p:cNvPr id="177" name="Picture 176"/>
            <p:cNvPicPr>
              <a:picLocks noChangeAspect="1"/>
            </p:cNvPicPr>
            <p:nvPr/>
          </p:nvPicPr>
          <p:blipFill>
            <a:blip r:embed="rId5"/>
            <a:stretch>
              <a:fillRect/>
            </a:stretch>
          </p:blipFill>
          <p:spPr>
            <a:xfrm>
              <a:off x="8556409" y="3279860"/>
              <a:ext cx="578307" cy="578307"/>
            </a:xfrm>
            <a:prstGeom prst="rect">
              <a:avLst/>
            </a:prstGeom>
          </p:spPr>
        </p:pic>
        <p:sp>
          <p:nvSpPr>
            <p:cNvPr id="178" name="TextBox 177"/>
            <p:cNvSpPr txBox="1"/>
            <p:nvPr/>
          </p:nvSpPr>
          <p:spPr>
            <a:xfrm>
              <a:off x="8479335"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2" name="Straight Connector 181"/>
            <p:cNvCxnSpPr/>
            <p:nvPr/>
          </p:nvCxnSpPr>
          <p:spPr>
            <a:xfrm flipV="1">
              <a:off x="8845562"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6"/>
            <a:stretch>
              <a:fillRect/>
            </a:stretch>
          </p:blipFill>
          <p:spPr>
            <a:xfrm>
              <a:off x="8555762" y="1588521"/>
              <a:ext cx="579600" cy="579600"/>
            </a:xfrm>
            <a:prstGeom prst="rect">
              <a:avLst/>
            </a:prstGeom>
          </p:spPr>
        </p:pic>
        <p:sp>
          <p:nvSpPr>
            <p:cNvPr id="186" name="TextBox 185"/>
            <p:cNvSpPr txBox="1"/>
            <p:nvPr/>
          </p:nvSpPr>
          <p:spPr>
            <a:xfrm>
              <a:off x="8479335" y="22057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pic>
          <p:nvPicPr>
            <p:cNvPr id="189" name="Picture 188"/>
            <p:cNvPicPr>
              <a:picLocks noChangeAspect="1"/>
            </p:cNvPicPr>
            <p:nvPr/>
          </p:nvPicPr>
          <p:blipFill>
            <a:blip r:embed="rId7"/>
            <a:stretch>
              <a:fillRect/>
            </a:stretch>
          </p:blipFill>
          <p:spPr>
            <a:xfrm>
              <a:off x="8409366" y="3189184"/>
              <a:ext cx="309298" cy="309298"/>
            </a:xfrm>
            <a:prstGeom prst="rect">
              <a:avLst/>
            </a:prstGeom>
          </p:spPr>
        </p:pic>
      </p:grpSp>
      <p:grpSp>
        <p:nvGrpSpPr>
          <p:cNvPr id="18" name="Group 17">
            <a:extLst>
              <a:ext uri="{FF2B5EF4-FFF2-40B4-BE49-F238E27FC236}">
                <a16:creationId xmlns:a16="http://schemas.microsoft.com/office/drawing/2014/main" id="{69ED4B32-AE53-410D-8B36-05302EF24C2C}"/>
              </a:ext>
            </a:extLst>
          </p:cNvPr>
          <p:cNvGrpSpPr/>
          <p:nvPr/>
        </p:nvGrpSpPr>
        <p:grpSpPr>
          <a:xfrm>
            <a:off x="9314848" y="3111178"/>
            <a:ext cx="917732" cy="3072234"/>
            <a:chOff x="9965756" y="3108578"/>
            <a:chExt cx="917732" cy="3072234"/>
          </a:xfrm>
        </p:grpSpPr>
        <p:pic>
          <p:nvPicPr>
            <p:cNvPr id="143" name="Picture 142"/>
            <p:cNvPicPr>
              <a:picLocks noChangeAspect="1"/>
            </p:cNvPicPr>
            <p:nvPr/>
          </p:nvPicPr>
          <p:blipFill>
            <a:blip r:embed="rId2"/>
            <a:stretch>
              <a:fillRect/>
            </a:stretch>
          </p:blipFill>
          <p:spPr>
            <a:xfrm>
              <a:off x="9965756" y="3108578"/>
              <a:ext cx="405807" cy="405807"/>
            </a:xfrm>
            <a:prstGeom prst="rect">
              <a:avLst/>
            </a:prstGeom>
          </p:spPr>
        </p:pic>
        <p:grpSp>
          <p:nvGrpSpPr>
            <p:cNvPr id="17" name="Group 16">
              <a:extLst>
                <a:ext uri="{FF2B5EF4-FFF2-40B4-BE49-F238E27FC236}">
                  <a16:creationId xmlns:a16="http://schemas.microsoft.com/office/drawing/2014/main" id="{C46DBFD8-6D2F-43F4-91BF-559474F76BE2}"/>
                </a:ext>
              </a:extLst>
            </p:cNvPr>
            <p:cNvGrpSpPr/>
            <p:nvPr/>
          </p:nvGrpSpPr>
          <p:grpSpPr>
            <a:xfrm>
              <a:off x="10125168" y="3301700"/>
              <a:ext cx="758320" cy="2879112"/>
              <a:chOff x="10125168" y="3301700"/>
              <a:chExt cx="758320" cy="2879112"/>
            </a:xfrm>
          </p:grpSpPr>
          <p:sp>
            <p:nvSpPr>
              <p:cNvPr id="83" name="TextBox 82"/>
              <p:cNvSpPr txBox="1"/>
              <p:nvPr/>
            </p:nvSpPr>
            <p:spPr>
              <a:xfrm>
                <a:off x="10125168"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OK-to-Pay</a:t>
                </a:r>
              </a:p>
            </p:txBody>
          </p:sp>
          <p:pic>
            <p:nvPicPr>
              <p:cNvPr id="98" name="Picture 97"/>
              <p:cNvPicPr>
                <a:picLocks noChangeAspect="1"/>
              </p:cNvPicPr>
              <p:nvPr/>
            </p:nvPicPr>
            <p:blipFill>
              <a:blip r:embed="rId5"/>
              <a:stretch>
                <a:fillRect/>
              </a:stretch>
            </p:blipFill>
            <p:spPr>
              <a:xfrm>
                <a:off x="10211197" y="3301700"/>
                <a:ext cx="578307" cy="578307"/>
              </a:xfrm>
              <a:prstGeom prst="rect">
                <a:avLst/>
              </a:prstGeom>
            </p:spPr>
          </p:pic>
          <p:cxnSp>
            <p:nvCxnSpPr>
              <p:cNvPr id="107" name="Straight Connector 106"/>
              <p:cNvCxnSpPr/>
              <p:nvPr/>
            </p:nvCxnSpPr>
            <p:spPr>
              <a:xfrm flipH="1">
                <a:off x="10487687"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0151034" y="58730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Request</a:t>
                </a:r>
              </a:p>
            </p:txBody>
          </p:sp>
          <p:pic>
            <p:nvPicPr>
              <p:cNvPr id="152" name="Picture 151"/>
              <p:cNvPicPr>
                <a:picLocks noChangeAspect="1"/>
              </p:cNvPicPr>
              <p:nvPr/>
            </p:nvPicPr>
            <p:blipFill>
              <a:blip r:embed="rId8"/>
              <a:stretch>
                <a:fillRect/>
              </a:stretch>
            </p:blipFill>
            <p:spPr>
              <a:xfrm>
                <a:off x="10210550" y="5192134"/>
                <a:ext cx="579600" cy="579600"/>
              </a:xfrm>
              <a:prstGeom prst="rect">
                <a:avLst/>
              </a:prstGeom>
            </p:spPr>
          </p:pic>
        </p:grpSp>
      </p:grpSp>
      <p:grpSp>
        <p:nvGrpSpPr>
          <p:cNvPr id="15" name="Group 14">
            <a:extLst>
              <a:ext uri="{FF2B5EF4-FFF2-40B4-BE49-F238E27FC236}">
                <a16:creationId xmlns:a16="http://schemas.microsoft.com/office/drawing/2014/main" id="{C51C15A8-EB8C-49A9-AD9F-4D11AFB88448}"/>
              </a:ext>
            </a:extLst>
          </p:cNvPr>
          <p:cNvGrpSpPr/>
          <p:nvPr/>
        </p:nvGrpSpPr>
        <p:grpSpPr>
          <a:xfrm>
            <a:off x="8900331" y="3190420"/>
            <a:ext cx="1284772" cy="1119340"/>
            <a:chOff x="9551239" y="3187820"/>
            <a:chExt cx="1284772" cy="1119340"/>
          </a:xfrm>
        </p:grpSpPr>
        <p:sp>
          <p:nvSpPr>
            <p:cNvPr id="174" name="Rectangle: Rounded Corners 173"/>
            <p:cNvSpPr/>
            <p:nvPr/>
          </p:nvSpPr>
          <p:spPr bwMode="gray">
            <a:xfrm>
              <a:off x="9551239" y="3187820"/>
              <a:ext cx="1284772" cy="934145"/>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5" name="TextBox 174"/>
            <p:cNvSpPr txBox="1"/>
            <p:nvPr/>
          </p:nvSpPr>
          <p:spPr>
            <a:xfrm>
              <a:off x="9752919" y="4153272"/>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grpSp>
      <p:grpSp>
        <p:nvGrpSpPr>
          <p:cNvPr id="14" name="Group 13">
            <a:extLst>
              <a:ext uri="{FF2B5EF4-FFF2-40B4-BE49-F238E27FC236}">
                <a16:creationId xmlns:a16="http://schemas.microsoft.com/office/drawing/2014/main" id="{157F0285-E6DC-4C5F-8C95-7594D25AE396}"/>
              </a:ext>
            </a:extLst>
          </p:cNvPr>
          <p:cNvGrpSpPr/>
          <p:nvPr/>
        </p:nvGrpSpPr>
        <p:grpSpPr>
          <a:xfrm>
            <a:off x="8833891" y="1596627"/>
            <a:ext cx="732454" cy="2493153"/>
            <a:chOff x="9484799" y="1594027"/>
            <a:chExt cx="732454" cy="2493153"/>
          </a:xfrm>
        </p:grpSpPr>
        <p:sp>
          <p:nvSpPr>
            <p:cNvPr id="80" name="TextBox 79"/>
            <p:cNvSpPr txBox="1"/>
            <p:nvPr/>
          </p:nvSpPr>
          <p:spPr>
            <a:xfrm>
              <a:off x="9484799"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82" name="Picture 81"/>
            <p:cNvPicPr>
              <a:picLocks noChangeAspect="1"/>
            </p:cNvPicPr>
            <p:nvPr/>
          </p:nvPicPr>
          <p:blipFill>
            <a:blip r:embed="rId5"/>
            <a:stretch>
              <a:fillRect/>
            </a:stretch>
          </p:blipFill>
          <p:spPr>
            <a:xfrm>
              <a:off x="9550546" y="3301700"/>
              <a:ext cx="578307" cy="578307"/>
            </a:xfrm>
            <a:prstGeom prst="rect">
              <a:avLst/>
            </a:prstGeom>
          </p:spPr>
        </p:pic>
        <p:sp>
          <p:nvSpPr>
            <p:cNvPr id="130" name="TextBox 129"/>
            <p:cNvSpPr txBox="1"/>
            <p:nvPr/>
          </p:nvSpPr>
          <p:spPr>
            <a:xfrm>
              <a:off x="9484799" y="2190455"/>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E-Invoice</a:t>
              </a:r>
            </a:p>
          </p:txBody>
        </p:sp>
        <p:pic>
          <p:nvPicPr>
            <p:cNvPr id="148" name="Picture 147"/>
            <p:cNvPicPr>
              <a:picLocks noChangeAspect="1"/>
            </p:cNvPicPr>
            <p:nvPr/>
          </p:nvPicPr>
          <p:blipFill>
            <a:blip r:embed="rId6"/>
            <a:stretch>
              <a:fillRect/>
            </a:stretch>
          </p:blipFill>
          <p:spPr>
            <a:xfrm>
              <a:off x="9549899" y="1594027"/>
              <a:ext cx="579600" cy="579600"/>
            </a:xfrm>
            <a:prstGeom prst="rect">
              <a:avLst/>
            </a:prstGeom>
          </p:spPr>
        </p:pic>
        <p:cxnSp>
          <p:nvCxnSpPr>
            <p:cNvPr id="121" name="Straight Connector 120"/>
            <p:cNvCxnSpPr/>
            <p:nvPr/>
          </p:nvCxnSpPr>
          <p:spPr>
            <a:xfrm>
              <a:off x="982385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79526FD-39BB-4914-8205-5067F82E6495}"/>
              </a:ext>
            </a:extLst>
          </p:cNvPr>
          <p:cNvGrpSpPr/>
          <p:nvPr/>
        </p:nvGrpSpPr>
        <p:grpSpPr>
          <a:xfrm>
            <a:off x="9452649" y="1591001"/>
            <a:ext cx="732454" cy="1643869"/>
            <a:chOff x="10103557" y="1588401"/>
            <a:chExt cx="732454" cy="1643869"/>
          </a:xfrm>
        </p:grpSpPr>
        <p:pic>
          <p:nvPicPr>
            <p:cNvPr id="195" name="Picture 194"/>
            <p:cNvPicPr>
              <a:picLocks noChangeAspect="1"/>
            </p:cNvPicPr>
            <p:nvPr/>
          </p:nvPicPr>
          <p:blipFill>
            <a:blip r:embed="rId6"/>
            <a:stretch>
              <a:fillRect/>
            </a:stretch>
          </p:blipFill>
          <p:spPr>
            <a:xfrm>
              <a:off x="10193625" y="1588401"/>
              <a:ext cx="579600" cy="579600"/>
            </a:xfrm>
            <a:prstGeom prst="rect">
              <a:avLst/>
            </a:prstGeom>
          </p:spPr>
        </p:pic>
        <p:sp>
          <p:nvSpPr>
            <p:cNvPr id="196" name="TextBox 195"/>
            <p:cNvSpPr txBox="1"/>
            <p:nvPr/>
          </p:nvSpPr>
          <p:spPr>
            <a:xfrm>
              <a:off x="10103557" y="2204806"/>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cxnSp>
          <p:nvCxnSpPr>
            <p:cNvPr id="197" name="Straight Connector 196"/>
            <p:cNvCxnSpPr/>
            <p:nvPr/>
          </p:nvCxnSpPr>
          <p:spPr>
            <a:xfrm flipV="1">
              <a:off x="10491395"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269313" y="3191784"/>
            <a:ext cx="755196" cy="1051885"/>
            <a:chOff x="3265877" y="3189184"/>
            <a:chExt cx="755196" cy="1051885"/>
          </a:xfrm>
        </p:grpSpPr>
        <p:pic>
          <p:nvPicPr>
            <p:cNvPr id="84" name="Picture 83"/>
            <p:cNvPicPr>
              <a:picLocks noChangeAspect="1"/>
            </p:cNvPicPr>
            <p:nvPr/>
          </p:nvPicPr>
          <p:blipFill>
            <a:blip r:embed="rId5"/>
            <a:stretch>
              <a:fillRect/>
            </a:stretch>
          </p:blipFill>
          <p:spPr>
            <a:xfrm>
              <a:off x="3410534" y="3301700"/>
              <a:ext cx="578307" cy="578307"/>
            </a:xfrm>
            <a:prstGeom prst="rect">
              <a:avLst/>
            </a:prstGeom>
          </p:spPr>
        </p:pic>
        <p:sp>
          <p:nvSpPr>
            <p:cNvPr id="85" name="TextBox 84"/>
            <p:cNvSpPr txBox="1"/>
            <p:nvPr/>
          </p:nvSpPr>
          <p:spPr>
            <a:xfrm>
              <a:off x="3335882" y="393329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Requisition</a:t>
              </a:r>
            </a:p>
          </p:txBody>
        </p:sp>
        <p:pic>
          <p:nvPicPr>
            <p:cNvPr id="90" name="Picture 89"/>
            <p:cNvPicPr>
              <a:picLocks noChangeAspect="1"/>
            </p:cNvPicPr>
            <p:nvPr/>
          </p:nvPicPr>
          <p:blipFill>
            <a:blip r:embed="rId7"/>
            <a:stretch>
              <a:fillRect/>
            </a:stretch>
          </p:blipFill>
          <p:spPr>
            <a:xfrm>
              <a:off x="3265877" y="3189184"/>
              <a:ext cx="309298" cy="309298"/>
            </a:xfrm>
            <a:prstGeom prst="rect">
              <a:avLst/>
            </a:prstGeom>
          </p:spPr>
        </p:pic>
      </p:grpSp>
      <p:grpSp>
        <p:nvGrpSpPr>
          <p:cNvPr id="109" name="Group 108">
            <a:extLst>
              <a:ext uri="{FF2B5EF4-FFF2-40B4-BE49-F238E27FC236}">
                <a16:creationId xmlns:a16="http://schemas.microsoft.com/office/drawing/2014/main" id="{2F26B099-5095-441C-B803-F2D7F5BB2713}"/>
              </a:ext>
            </a:extLst>
          </p:cNvPr>
          <p:cNvGrpSpPr/>
          <p:nvPr/>
        </p:nvGrpSpPr>
        <p:grpSpPr>
          <a:xfrm>
            <a:off x="7860749" y="3299740"/>
            <a:ext cx="877906" cy="2963166"/>
            <a:chOff x="5301965" y="3301700"/>
            <a:chExt cx="877906" cy="2963166"/>
          </a:xfrm>
        </p:grpSpPr>
        <p:sp>
          <p:nvSpPr>
            <p:cNvPr id="110" name="TextBox 109">
              <a:extLst>
                <a:ext uri="{FF2B5EF4-FFF2-40B4-BE49-F238E27FC236}">
                  <a16:creationId xmlns:a16="http://schemas.microsoft.com/office/drawing/2014/main" id="{645A2A1A-143D-417B-926A-2FE503AF9071}"/>
                </a:ext>
              </a:extLst>
            </p:cNvPr>
            <p:cNvSpPr txBox="1"/>
            <p:nvPr/>
          </p:nvSpPr>
          <p:spPr>
            <a:xfrm>
              <a:off x="5308048" y="3875197"/>
              <a:ext cx="841465"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CC_PO</a:t>
              </a:r>
            </a:p>
          </p:txBody>
        </p:sp>
        <p:pic>
          <p:nvPicPr>
            <p:cNvPr id="111" name="Picture 110">
              <a:extLst>
                <a:ext uri="{FF2B5EF4-FFF2-40B4-BE49-F238E27FC236}">
                  <a16:creationId xmlns:a16="http://schemas.microsoft.com/office/drawing/2014/main" id="{6DC9B1C5-BE39-45DB-AA9F-8F1053C97CB3}"/>
                </a:ext>
              </a:extLst>
            </p:cNvPr>
            <p:cNvPicPr>
              <a:picLocks noChangeAspect="1"/>
            </p:cNvPicPr>
            <p:nvPr/>
          </p:nvPicPr>
          <p:blipFill>
            <a:blip r:embed="rId5"/>
            <a:stretch>
              <a:fillRect/>
            </a:stretch>
          </p:blipFill>
          <p:spPr>
            <a:xfrm>
              <a:off x="5436537" y="3301700"/>
              <a:ext cx="578307" cy="578307"/>
            </a:xfrm>
            <a:prstGeom prst="rect">
              <a:avLst/>
            </a:prstGeom>
          </p:spPr>
        </p:pic>
        <p:cxnSp>
          <p:nvCxnSpPr>
            <p:cNvPr id="123" name="Straight Connector 122">
              <a:extLst>
                <a:ext uri="{FF2B5EF4-FFF2-40B4-BE49-F238E27FC236}">
                  <a16:creationId xmlns:a16="http://schemas.microsoft.com/office/drawing/2014/main" id="{C5E0993A-4F80-4D02-9ECB-6B83E6AEA69E}"/>
                </a:ext>
              </a:extLst>
            </p:cNvPr>
            <p:cNvCxnSpPr>
              <a:cxnSpLocks/>
            </p:cNvCxnSpPr>
            <p:nvPr/>
          </p:nvCxnSpPr>
          <p:spPr>
            <a:xfrm flipH="1" flipV="1">
              <a:off x="5715000" y="4548845"/>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773B7613-C653-460A-928A-A174128A6E5C}"/>
                </a:ext>
              </a:extLst>
            </p:cNvPr>
            <p:cNvSpPr txBox="1"/>
            <p:nvPr/>
          </p:nvSpPr>
          <p:spPr>
            <a:xfrm>
              <a:off x="5301965" y="5803201"/>
              <a:ext cx="87790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Copy Transactions (Direct)</a:t>
              </a:r>
            </a:p>
          </p:txBody>
        </p:sp>
        <p:pic>
          <p:nvPicPr>
            <p:cNvPr id="132" name="Picture 131">
              <a:extLst>
                <a:ext uri="{FF2B5EF4-FFF2-40B4-BE49-F238E27FC236}">
                  <a16:creationId xmlns:a16="http://schemas.microsoft.com/office/drawing/2014/main" id="{80636A11-C682-4227-99BC-CDB1291945E5}"/>
                </a:ext>
              </a:extLst>
            </p:cNvPr>
            <p:cNvPicPr>
              <a:picLocks noChangeAspect="1"/>
            </p:cNvPicPr>
            <p:nvPr/>
          </p:nvPicPr>
          <p:blipFill>
            <a:blip r:embed="rId8"/>
            <a:stretch>
              <a:fillRect/>
            </a:stretch>
          </p:blipFill>
          <p:spPr>
            <a:xfrm>
              <a:off x="5435890" y="5192134"/>
              <a:ext cx="579600" cy="579600"/>
            </a:xfrm>
            <a:prstGeom prst="rect">
              <a:avLst/>
            </a:prstGeom>
          </p:spPr>
        </p:pic>
        <p:sp>
          <p:nvSpPr>
            <p:cNvPr id="134" name="TextBox 133">
              <a:extLst>
                <a:ext uri="{FF2B5EF4-FFF2-40B4-BE49-F238E27FC236}">
                  <a16:creationId xmlns:a16="http://schemas.microsoft.com/office/drawing/2014/main" id="{6875DAA9-DC28-4DEF-9A8A-1AD230898355}"/>
                </a:ext>
              </a:extLst>
            </p:cNvPr>
            <p:cNvSpPr txBox="1"/>
            <p:nvPr/>
          </p:nvSpPr>
          <p:spPr>
            <a:xfrm>
              <a:off x="5309501" y="4045789"/>
              <a:ext cx="841465"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CC_Receipts</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35" name="TextBox 134">
              <a:extLst>
                <a:ext uri="{FF2B5EF4-FFF2-40B4-BE49-F238E27FC236}">
                  <a16:creationId xmlns:a16="http://schemas.microsoft.com/office/drawing/2014/main" id="{294ECAD5-4DD0-442C-9CD8-6B2430E65CDE}"/>
                </a:ext>
              </a:extLst>
            </p:cNvPr>
            <p:cNvSpPr txBox="1"/>
            <p:nvPr/>
          </p:nvSpPr>
          <p:spPr>
            <a:xfrm>
              <a:off x="5301965" y="4207660"/>
              <a:ext cx="841465"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CC_Invoice</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86438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out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42" fill="hold" nodeType="click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barn(outHorizontal)">
                                      <p:cBhvr>
                                        <p:cTn id="42" dur="500"/>
                                        <p:tgtEl>
                                          <p:spTgt spid="10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arn(inVertical)">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Buying &amp; Invoice Management + </a:t>
            </a:r>
            <a:r>
              <a:rPr lang="en-GB" b="0" dirty="0" err="1"/>
              <a:t>InvoicePro</a:t>
            </a:r>
            <a:r>
              <a:rPr lang="en-GB" b="0" dirty="0"/>
              <a:t> + ICS</a:t>
            </a:r>
          </a:p>
        </p:txBody>
      </p:sp>
      <p:cxnSp>
        <p:nvCxnSpPr>
          <p:cNvPr id="49" name="Straight Connector 48"/>
          <p:cNvCxnSpPr>
            <a:cxnSpLocks/>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363497" y="3074920"/>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087891" y="3254934"/>
            <a:ext cx="788564" cy="834846"/>
            <a:chOff x="4659309" y="3252334"/>
            <a:chExt cx="788564" cy="834846"/>
          </a:xfrm>
        </p:grpSpPr>
        <p:pic>
          <p:nvPicPr>
            <p:cNvPr id="28" name="Picture 27"/>
            <p:cNvPicPr>
              <a:picLocks noChangeAspect="1"/>
            </p:cNvPicPr>
            <p:nvPr/>
          </p:nvPicPr>
          <p:blipFill>
            <a:blip r:embed="rId2"/>
            <a:stretch>
              <a:fillRect/>
            </a:stretch>
          </p:blipFill>
          <p:spPr>
            <a:xfrm>
              <a:off x="4702316" y="3252334"/>
              <a:ext cx="745557" cy="745557"/>
            </a:xfrm>
            <a:prstGeom prst="rect">
              <a:avLst/>
            </a:prstGeom>
          </p:spPr>
        </p:pic>
        <p:sp>
          <p:nvSpPr>
            <p:cNvPr id="97" name="TextBox 96"/>
            <p:cNvSpPr txBox="1"/>
            <p:nvPr/>
          </p:nvSpPr>
          <p:spPr>
            <a:xfrm>
              <a:off x="4659309" y="3933292"/>
              <a:ext cx="68519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a:t>
              </a:r>
            </a:p>
          </p:txBody>
        </p:sp>
      </p:grpSp>
      <p:pic>
        <p:nvPicPr>
          <p:cNvPr id="112" name="Picture 111"/>
          <p:cNvPicPr>
            <a:picLocks noChangeAspect="1"/>
          </p:cNvPicPr>
          <p:nvPr/>
        </p:nvPicPr>
        <p:blipFill>
          <a:blip r:embed="rId3"/>
          <a:stretch>
            <a:fillRect/>
          </a:stretch>
        </p:blipFill>
        <p:spPr>
          <a:xfrm>
            <a:off x="808622" y="4977031"/>
            <a:ext cx="802373" cy="802373"/>
          </a:xfrm>
          <a:prstGeom prst="rect">
            <a:avLst/>
          </a:prstGeom>
        </p:spPr>
      </p:pic>
      <p:sp>
        <p:nvSpPr>
          <p:cNvPr id="113" name="TextBox 112"/>
          <p:cNvSpPr txBox="1"/>
          <p:nvPr/>
        </p:nvSpPr>
        <p:spPr>
          <a:xfrm>
            <a:off x="680336" y="5729068"/>
            <a:ext cx="100194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sp>
        <p:nvSpPr>
          <p:cNvPr id="114" name="TextBox 113"/>
          <p:cNvSpPr txBox="1"/>
          <p:nvPr/>
        </p:nvSpPr>
        <p:spPr>
          <a:xfrm>
            <a:off x="582762" y="2717482"/>
            <a:ext cx="131132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4"/>
          <a:stretch>
            <a:fillRect/>
          </a:stretch>
        </p:blipFill>
        <p:spPr>
          <a:xfrm>
            <a:off x="849951" y="1844697"/>
            <a:ext cx="828753" cy="828753"/>
          </a:xfrm>
          <a:prstGeom prst="rect">
            <a:avLst/>
          </a:prstGeom>
        </p:spPr>
      </p:pic>
      <p:sp>
        <p:nvSpPr>
          <p:cNvPr id="120" name="TextBox 119"/>
          <p:cNvSpPr txBox="1"/>
          <p:nvPr/>
        </p:nvSpPr>
        <p:spPr>
          <a:xfrm>
            <a:off x="350141" y="3306334"/>
            <a:ext cx="1674780" cy="138499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Invoice </a:t>
            </a:r>
            <a:r>
              <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Mngmt</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 </a:t>
            </a:r>
            <a:r>
              <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InvoicePro</a:t>
            </a:r>
            <a:endPar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424927" y="1596627"/>
            <a:ext cx="732454" cy="2647042"/>
            <a:chOff x="6918522" y="1594027"/>
            <a:chExt cx="732454" cy="2647042"/>
          </a:xfrm>
        </p:grpSpPr>
        <p:sp>
          <p:nvSpPr>
            <p:cNvPr id="72" name="TextBox 71"/>
            <p:cNvSpPr txBox="1"/>
            <p:nvPr/>
          </p:nvSpPr>
          <p:spPr>
            <a:xfrm>
              <a:off x="6918522"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5"/>
            <a:stretch>
              <a:fillRect/>
            </a:stretch>
          </p:blipFill>
          <p:spPr>
            <a:xfrm>
              <a:off x="7008598" y="3301700"/>
              <a:ext cx="578307" cy="578307"/>
            </a:xfrm>
            <a:prstGeom prst="rect">
              <a:avLst/>
            </a:prstGeom>
          </p:spPr>
        </p:pic>
        <p:sp>
          <p:nvSpPr>
            <p:cNvPr id="126" name="TextBox 125"/>
            <p:cNvSpPr txBox="1"/>
            <p:nvPr/>
          </p:nvSpPr>
          <p:spPr>
            <a:xfrm>
              <a:off x="6918522"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Confirmation</a:t>
              </a:r>
            </a:p>
          </p:txBody>
        </p:sp>
        <p:cxnSp>
          <p:nvCxnSpPr>
            <p:cNvPr id="140" name="Straight Connector 139"/>
            <p:cNvCxnSpPr/>
            <p:nvPr/>
          </p:nvCxnSpPr>
          <p:spPr>
            <a:xfrm>
              <a:off x="7260430"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6"/>
            <a:stretch>
              <a:fillRect/>
            </a:stretch>
          </p:blipFill>
          <p:spPr>
            <a:xfrm>
              <a:off x="7007951" y="1594027"/>
              <a:ext cx="579600" cy="579600"/>
            </a:xfrm>
            <a:prstGeom prst="rect">
              <a:avLst/>
            </a:prstGeom>
          </p:spPr>
        </p:pic>
      </p:grpSp>
      <p:grpSp>
        <p:nvGrpSpPr>
          <p:cNvPr id="10" name="Group 9"/>
          <p:cNvGrpSpPr/>
          <p:nvPr/>
        </p:nvGrpSpPr>
        <p:grpSpPr>
          <a:xfrm>
            <a:off x="6250370" y="1596627"/>
            <a:ext cx="732454" cy="2800930"/>
            <a:chOff x="7743965" y="1594027"/>
            <a:chExt cx="732454" cy="2800930"/>
          </a:xfrm>
        </p:grpSpPr>
        <p:sp>
          <p:nvSpPr>
            <p:cNvPr id="77" name="TextBox 76"/>
            <p:cNvSpPr txBox="1"/>
            <p:nvPr/>
          </p:nvSpPr>
          <p:spPr>
            <a:xfrm>
              <a:off x="7743965" y="3933292"/>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pic>
          <p:nvPicPr>
            <p:cNvPr id="79" name="Picture 78"/>
            <p:cNvPicPr>
              <a:picLocks noChangeAspect="1"/>
            </p:cNvPicPr>
            <p:nvPr/>
          </p:nvPicPr>
          <p:blipFill>
            <a:blip r:embed="rId5"/>
            <a:stretch>
              <a:fillRect/>
            </a:stretch>
          </p:blipFill>
          <p:spPr>
            <a:xfrm>
              <a:off x="7801904" y="3301700"/>
              <a:ext cx="578307" cy="578307"/>
            </a:xfrm>
            <a:prstGeom prst="rect">
              <a:avLst/>
            </a:prstGeom>
          </p:spPr>
        </p:pic>
        <p:sp>
          <p:nvSpPr>
            <p:cNvPr id="128" name="TextBox 127"/>
            <p:cNvSpPr txBox="1"/>
            <p:nvPr/>
          </p:nvSpPr>
          <p:spPr>
            <a:xfrm>
              <a:off x="7743965" y="2190455"/>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Advanced Shipping Note</a:t>
              </a:r>
            </a:p>
          </p:txBody>
        </p:sp>
        <p:cxnSp>
          <p:nvCxnSpPr>
            <p:cNvPr id="141" name="Straight Connector 140"/>
            <p:cNvCxnSpPr/>
            <p:nvPr/>
          </p:nvCxnSpPr>
          <p:spPr>
            <a:xfrm>
              <a:off x="8077143"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6"/>
            <a:stretch>
              <a:fillRect/>
            </a:stretch>
          </p:blipFill>
          <p:spPr>
            <a:xfrm>
              <a:off x="7801257" y="1594027"/>
              <a:ext cx="579600" cy="579600"/>
            </a:xfrm>
            <a:prstGeom prst="rect">
              <a:avLst/>
            </a:prstGeom>
          </p:spPr>
        </p:pic>
      </p:grpSp>
      <p:grpSp>
        <p:nvGrpSpPr>
          <p:cNvPr id="7" name="Group 6"/>
          <p:cNvGrpSpPr/>
          <p:nvPr/>
        </p:nvGrpSpPr>
        <p:grpSpPr>
          <a:xfrm>
            <a:off x="3920048" y="1596627"/>
            <a:ext cx="616936" cy="2647042"/>
            <a:chOff x="5413643" y="1594027"/>
            <a:chExt cx="616936" cy="2647042"/>
          </a:xfrm>
        </p:grpSpPr>
        <p:sp>
          <p:nvSpPr>
            <p:cNvPr id="53" name="TextBox 52"/>
            <p:cNvSpPr txBox="1"/>
            <p:nvPr/>
          </p:nvSpPr>
          <p:spPr>
            <a:xfrm>
              <a:off x="5413643" y="3933292"/>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pic>
          <p:nvPicPr>
            <p:cNvPr id="67" name="Picture 66"/>
            <p:cNvPicPr>
              <a:picLocks noChangeAspect="1"/>
            </p:cNvPicPr>
            <p:nvPr/>
          </p:nvPicPr>
          <p:blipFill>
            <a:blip r:embed="rId5"/>
            <a:stretch>
              <a:fillRect/>
            </a:stretch>
          </p:blipFill>
          <p:spPr>
            <a:xfrm>
              <a:off x="5436537" y="3301700"/>
              <a:ext cx="578307" cy="578307"/>
            </a:xfrm>
            <a:prstGeom prst="rect">
              <a:avLst/>
            </a:prstGeom>
          </p:spPr>
        </p:pic>
        <p:sp>
          <p:nvSpPr>
            <p:cNvPr id="122" name="TextBox 121"/>
            <p:cNvSpPr txBox="1"/>
            <p:nvPr/>
          </p:nvSpPr>
          <p:spPr>
            <a:xfrm>
              <a:off x="5413643" y="2190455"/>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a:t>
              </a:r>
            </a:p>
          </p:txBody>
        </p:sp>
        <p:cxnSp>
          <p:nvCxnSpPr>
            <p:cNvPr id="137" name="Straight Connector 136"/>
            <p:cNvCxnSpPr/>
            <p:nvPr/>
          </p:nvCxnSpPr>
          <p:spPr>
            <a:xfrm flipV="1">
              <a:off x="571500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6"/>
            <a:stretch>
              <a:fillRect/>
            </a:stretch>
          </p:blipFill>
          <p:spPr>
            <a:xfrm>
              <a:off x="5435890" y="1594027"/>
              <a:ext cx="579600" cy="579600"/>
            </a:xfrm>
            <a:prstGeom prst="rect">
              <a:avLst/>
            </a:prstGeom>
          </p:spPr>
        </p:pic>
      </p:grpSp>
      <p:grpSp>
        <p:nvGrpSpPr>
          <p:cNvPr id="8" name="Group 7"/>
          <p:cNvGrpSpPr/>
          <p:nvPr/>
        </p:nvGrpSpPr>
        <p:grpSpPr>
          <a:xfrm>
            <a:off x="4715002" y="1596627"/>
            <a:ext cx="616936" cy="2800930"/>
            <a:chOff x="6208597" y="1594027"/>
            <a:chExt cx="616936" cy="2800930"/>
          </a:xfrm>
        </p:grpSpPr>
        <p:sp>
          <p:nvSpPr>
            <p:cNvPr id="70" name="TextBox 69"/>
            <p:cNvSpPr txBox="1"/>
            <p:nvPr/>
          </p:nvSpPr>
          <p:spPr>
            <a:xfrm>
              <a:off x="6208597" y="3933292"/>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Order Change / Cancel</a:t>
              </a:r>
            </a:p>
          </p:txBody>
        </p:sp>
        <p:pic>
          <p:nvPicPr>
            <p:cNvPr id="71" name="Picture 70"/>
            <p:cNvPicPr>
              <a:picLocks noChangeAspect="1"/>
            </p:cNvPicPr>
            <p:nvPr/>
          </p:nvPicPr>
          <p:blipFill>
            <a:blip r:embed="rId5"/>
            <a:stretch>
              <a:fillRect/>
            </a:stretch>
          </p:blipFill>
          <p:spPr>
            <a:xfrm>
              <a:off x="6214645" y="3301700"/>
              <a:ext cx="578307" cy="578307"/>
            </a:xfrm>
            <a:prstGeom prst="rect">
              <a:avLst/>
            </a:prstGeom>
          </p:spPr>
        </p:pic>
        <p:sp>
          <p:nvSpPr>
            <p:cNvPr id="124" name="TextBox 123"/>
            <p:cNvSpPr txBox="1"/>
            <p:nvPr/>
          </p:nvSpPr>
          <p:spPr>
            <a:xfrm>
              <a:off x="6208597" y="2190455"/>
              <a:ext cx="616936"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Purchase Order Change / Cancel</a:t>
              </a:r>
            </a:p>
          </p:txBody>
        </p:sp>
        <p:cxnSp>
          <p:nvCxnSpPr>
            <p:cNvPr id="138" name="Straight Connector 137"/>
            <p:cNvCxnSpPr/>
            <p:nvPr/>
          </p:nvCxnSpPr>
          <p:spPr>
            <a:xfrm flipV="1">
              <a:off x="6513223"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6"/>
            <a:stretch>
              <a:fillRect/>
            </a:stretch>
          </p:blipFill>
          <p:spPr>
            <a:xfrm>
              <a:off x="6213998" y="1594027"/>
              <a:ext cx="579600" cy="579600"/>
            </a:xfrm>
            <a:prstGeom prst="rect">
              <a:avLst/>
            </a:prstGeom>
          </p:spPr>
        </p:pic>
      </p:grpSp>
      <p:cxnSp>
        <p:nvCxnSpPr>
          <p:cNvPr id="171" name="Straight Connector 170"/>
          <p:cNvCxnSpPr/>
          <p:nvPr/>
        </p:nvCxnSpPr>
        <p:spPr>
          <a:xfrm>
            <a:off x="10654927" y="6609636"/>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967894" y="6525530"/>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nvGrpSpPr>
          <p:cNvPr id="11" name="Group 10"/>
          <p:cNvGrpSpPr/>
          <p:nvPr/>
        </p:nvGrpSpPr>
        <p:grpSpPr>
          <a:xfrm>
            <a:off x="6915771" y="1591121"/>
            <a:ext cx="802423" cy="2652548"/>
            <a:chOff x="8409366" y="1588521"/>
            <a:chExt cx="802423" cy="2652548"/>
          </a:xfrm>
        </p:grpSpPr>
        <p:pic>
          <p:nvPicPr>
            <p:cNvPr id="177" name="Picture 176"/>
            <p:cNvPicPr>
              <a:picLocks noChangeAspect="1"/>
            </p:cNvPicPr>
            <p:nvPr/>
          </p:nvPicPr>
          <p:blipFill>
            <a:blip r:embed="rId5"/>
            <a:stretch>
              <a:fillRect/>
            </a:stretch>
          </p:blipFill>
          <p:spPr>
            <a:xfrm>
              <a:off x="8556409" y="3279860"/>
              <a:ext cx="578307" cy="578307"/>
            </a:xfrm>
            <a:prstGeom prst="rect">
              <a:avLst/>
            </a:prstGeom>
          </p:spPr>
        </p:pic>
        <p:sp>
          <p:nvSpPr>
            <p:cNvPr id="178" name="TextBox 177"/>
            <p:cNvSpPr txBox="1"/>
            <p:nvPr/>
          </p:nvSpPr>
          <p:spPr>
            <a:xfrm>
              <a:off x="8479335" y="3933292"/>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cxnSp>
          <p:nvCxnSpPr>
            <p:cNvPr id="182" name="Straight Connector 181"/>
            <p:cNvCxnSpPr/>
            <p:nvPr/>
          </p:nvCxnSpPr>
          <p:spPr>
            <a:xfrm flipV="1">
              <a:off x="8845562"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6"/>
            <a:stretch>
              <a:fillRect/>
            </a:stretch>
          </p:blipFill>
          <p:spPr>
            <a:xfrm>
              <a:off x="8555762" y="1588521"/>
              <a:ext cx="579600" cy="579600"/>
            </a:xfrm>
            <a:prstGeom prst="rect">
              <a:avLst/>
            </a:prstGeom>
          </p:spPr>
        </p:pic>
        <p:sp>
          <p:nvSpPr>
            <p:cNvPr id="186" name="TextBox 185"/>
            <p:cNvSpPr txBox="1"/>
            <p:nvPr/>
          </p:nvSpPr>
          <p:spPr>
            <a:xfrm>
              <a:off x="8479335" y="22057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Goods Receipt</a:t>
              </a:r>
            </a:p>
          </p:txBody>
        </p:sp>
        <p:pic>
          <p:nvPicPr>
            <p:cNvPr id="189" name="Picture 188"/>
            <p:cNvPicPr>
              <a:picLocks noChangeAspect="1"/>
            </p:cNvPicPr>
            <p:nvPr/>
          </p:nvPicPr>
          <p:blipFill>
            <a:blip r:embed="rId7"/>
            <a:stretch>
              <a:fillRect/>
            </a:stretch>
          </p:blipFill>
          <p:spPr>
            <a:xfrm>
              <a:off x="8409366" y="3189184"/>
              <a:ext cx="309298" cy="309298"/>
            </a:xfrm>
            <a:prstGeom prst="rect">
              <a:avLst/>
            </a:prstGeom>
          </p:spPr>
        </p:pic>
      </p:grpSp>
      <p:grpSp>
        <p:nvGrpSpPr>
          <p:cNvPr id="18" name="Group 17">
            <a:extLst>
              <a:ext uri="{FF2B5EF4-FFF2-40B4-BE49-F238E27FC236}">
                <a16:creationId xmlns:a16="http://schemas.microsoft.com/office/drawing/2014/main" id="{69ED4B32-AE53-410D-8B36-05302EF24C2C}"/>
              </a:ext>
            </a:extLst>
          </p:cNvPr>
          <p:cNvGrpSpPr/>
          <p:nvPr/>
        </p:nvGrpSpPr>
        <p:grpSpPr>
          <a:xfrm>
            <a:off x="9784435" y="3111178"/>
            <a:ext cx="917732" cy="3072234"/>
            <a:chOff x="9965756" y="3108578"/>
            <a:chExt cx="917732" cy="3072234"/>
          </a:xfrm>
        </p:grpSpPr>
        <p:pic>
          <p:nvPicPr>
            <p:cNvPr id="143" name="Picture 142"/>
            <p:cNvPicPr>
              <a:picLocks noChangeAspect="1"/>
            </p:cNvPicPr>
            <p:nvPr/>
          </p:nvPicPr>
          <p:blipFill>
            <a:blip r:embed="rId2"/>
            <a:stretch>
              <a:fillRect/>
            </a:stretch>
          </p:blipFill>
          <p:spPr>
            <a:xfrm>
              <a:off x="9965756" y="3108578"/>
              <a:ext cx="405807" cy="405807"/>
            </a:xfrm>
            <a:prstGeom prst="rect">
              <a:avLst/>
            </a:prstGeom>
          </p:spPr>
        </p:pic>
        <p:grpSp>
          <p:nvGrpSpPr>
            <p:cNvPr id="17" name="Group 16">
              <a:extLst>
                <a:ext uri="{FF2B5EF4-FFF2-40B4-BE49-F238E27FC236}">
                  <a16:creationId xmlns:a16="http://schemas.microsoft.com/office/drawing/2014/main" id="{C46DBFD8-6D2F-43F4-91BF-559474F76BE2}"/>
                </a:ext>
              </a:extLst>
            </p:cNvPr>
            <p:cNvGrpSpPr/>
            <p:nvPr/>
          </p:nvGrpSpPr>
          <p:grpSpPr>
            <a:xfrm>
              <a:off x="10125168" y="3301700"/>
              <a:ext cx="758320" cy="2879112"/>
              <a:chOff x="10125168" y="3301700"/>
              <a:chExt cx="758320" cy="2879112"/>
            </a:xfrm>
          </p:grpSpPr>
          <p:sp>
            <p:nvSpPr>
              <p:cNvPr id="83" name="TextBox 82"/>
              <p:cNvSpPr txBox="1"/>
              <p:nvPr/>
            </p:nvSpPr>
            <p:spPr>
              <a:xfrm>
                <a:off x="10125168"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OK-to-Pay</a:t>
                </a:r>
              </a:p>
            </p:txBody>
          </p:sp>
          <p:pic>
            <p:nvPicPr>
              <p:cNvPr id="98" name="Picture 97"/>
              <p:cNvPicPr>
                <a:picLocks noChangeAspect="1"/>
              </p:cNvPicPr>
              <p:nvPr/>
            </p:nvPicPr>
            <p:blipFill>
              <a:blip r:embed="rId5"/>
              <a:stretch>
                <a:fillRect/>
              </a:stretch>
            </p:blipFill>
            <p:spPr>
              <a:xfrm>
                <a:off x="10211197" y="3301700"/>
                <a:ext cx="578307" cy="578307"/>
              </a:xfrm>
              <a:prstGeom prst="rect">
                <a:avLst/>
              </a:prstGeom>
            </p:spPr>
          </p:pic>
          <p:cxnSp>
            <p:nvCxnSpPr>
              <p:cNvPr id="107" name="Straight Connector 106"/>
              <p:cNvCxnSpPr/>
              <p:nvPr/>
            </p:nvCxnSpPr>
            <p:spPr>
              <a:xfrm flipH="1">
                <a:off x="10487687" y="4548845"/>
                <a:ext cx="0" cy="54000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0151034" y="587303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Request</a:t>
                </a:r>
              </a:p>
            </p:txBody>
          </p:sp>
          <p:pic>
            <p:nvPicPr>
              <p:cNvPr id="152" name="Picture 151"/>
              <p:cNvPicPr>
                <a:picLocks noChangeAspect="1"/>
              </p:cNvPicPr>
              <p:nvPr/>
            </p:nvPicPr>
            <p:blipFill>
              <a:blip r:embed="rId8"/>
              <a:stretch>
                <a:fillRect/>
              </a:stretch>
            </p:blipFill>
            <p:spPr>
              <a:xfrm>
                <a:off x="10210550" y="5192134"/>
                <a:ext cx="579600" cy="579600"/>
              </a:xfrm>
              <a:prstGeom prst="rect">
                <a:avLst/>
              </a:prstGeom>
            </p:spPr>
          </p:pic>
        </p:grpSp>
      </p:grpSp>
      <p:grpSp>
        <p:nvGrpSpPr>
          <p:cNvPr id="15" name="Group 14">
            <a:extLst>
              <a:ext uri="{FF2B5EF4-FFF2-40B4-BE49-F238E27FC236}">
                <a16:creationId xmlns:a16="http://schemas.microsoft.com/office/drawing/2014/main" id="{C51C15A8-EB8C-49A9-AD9F-4D11AFB88448}"/>
              </a:ext>
            </a:extLst>
          </p:cNvPr>
          <p:cNvGrpSpPr/>
          <p:nvPr/>
        </p:nvGrpSpPr>
        <p:grpSpPr>
          <a:xfrm>
            <a:off x="9369918" y="3190420"/>
            <a:ext cx="1284772" cy="1119340"/>
            <a:chOff x="9551239" y="3187820"/>
            <a:chExt cx="1284772" cy="1119340"/>
          </a:xfrm>
        </p:grpSpPr>
        <p:sp>
          <p:nvSpPr>
            <p:cNvPr id="174" name="Rectangle: Rounded Corners 173"/>
            <p:cNvSpPr/>
            <p:nvPr/>
          </p:nvSpPr>
          <p:spPr bwMode="gray">
            <a:xfrm>
              <a:off x="9551239" y="3187820"/>
              <a:ext cx="1284772" cy="934145"/>
            </a:xfrm>
            <a:prstGeom prst="roundRect">
              <a:avLst/>
            </a:prstGeom>
            <a:noFill/>
            <a:ln w="6350" algn="ctr">
              <a:solidFill>
                <a:schemeClr val="accent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5" name="TextBox 174"/>
            <p:cNvSpPr txBox="1"/>
            <p:nvPr/>
          </p:nvSpPr>
          <p:spPr>
            <a:xfrm>
              <a:off x="9752919" y="4153272"/>
              <a:ext cx="92866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1"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Reconciliation</a:t>
              </a:r>
            </a:p>
          </p:txBody>
        </p:sp>
      </p:grpSp>
      <p:grpSp>
        <p:nvGrpSpPr>
          <p:cNvPr id="14" name="Group 13">
            <a:extLst>
              <a:ext uri="{FF2B5EF4-FFF2-40B4-BE49-F238E27FC236}">
                <a16:creationId xmlns:a16="http://schemas.microsoft.com/office/drawing/2014/main" id="{157F0285-E6DC-4C5F-8C95-7594D25AE396}"/>
              </a:ext>
            </a:extLst>
          </p:cNvPr>
          <p:cNvGrpSpPr/>
          <p:nvPr/>
        </p:nvGrpSpPr>
        <p:grpSpPr>
          <a:xfrm>
            <a:off x="9303478" y="1596627"/>
            <a:ext cx="732454" cy="2493153"/>
            <a:chOff x="9484799" y="1594027"/>
            <a:chExt cx="732454" cy="2493153"/>
          </a:xfrm>
        </p:grpSpPr>
        <p:sp>
          <p:nvSpPr>
            <p:cNvPr id="80" name="TextBox 79"/>
            <p:cNvSpPr txBox="1"/>
            <p:nvPr/>
          </p:nvSpPr>
          <p:spPr>
            <a:xfrm>
              <a:off x="9484799" y="3933292"/>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pic>
          <p:nvPicPr>
            <p:cNvPr id="82" name="Picture 81"/>
            <p:cNvPicPr>
              <a:picLocks noChangeAspect="1"/>
            </p:cNvPicPr>
            <p:nvPr/>
          </p:nvPicPr>
          <p:blipFill>
            <a:blip r:embed="rId5"/>
            <a:stretch>
              <a:fillRect/>
            </a:stretch>
          </p:blipFill>
          <p:spPr>
            <a:xfrm>
              <a:off x="9550546" y="3301700"/>
              <a:ext cx="578307" cy="578307"/>
            </a:xfrm>
            <a:prstGeom prst="rect">
              <a:avLst/>
            </a:prstGeom>
          </p:spPr>
        </p:pic>
        <p:sp>
          <p:nvSpPr>
            <p:cNvPr id="130" name="TextBox 129"/>
            <p:cNvSpPr txBox="1"/>
            <p:nvPr/>
          </p:nvSpPr>
          <p:spPr>
            <a:xfrm>
              <a:off x="9484799" y="2190455"/>
              <a:ext cx="73245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E-Invoice</a:t>
              </a:r>
            </a:p>
          </p:txBody>
        </p:sp>
        <p:pic>
          <p:nvPicPr>
            <p:cNvPr id="148" name="Picture 147"/>
            <p:cNvPicPr>
              <a:picLocks noChangeAspect="1"/>
            </p:cNvPicPr>
            <p:nvPr/>
          </p:nvPicPr>
          <p:blipFill>
            <a:blip r:embed="rId6"/>
            <a:stretch>
              <a:fillRect/>
            </a:stretch>
          </p:blipFill>
          <p:spPr>
            <a:xfrm>
              <a:off x="9549899" y="1594027"/>
              <a:ext cx="579600" cy="579600"/>
            </a:xfrm>
            <a:prstGeom prst="rect">
              <a:avLst/>
            </a:prstGeom>
          </p:spPr>
        </p:pic>
        <p:cxnSp>
          <p:nvCxnSpPr>
            <p:cNvPr id="121" name="Straight Connector 120"/>
            <p:cNvCxnSpPr/>
            <p:nvPr/>
          </p:nvCxnSpPr>
          <p:spPr>
            <a:xfrm>
              <a:off x="9823850" y="2830769"/>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79526FD-39BB-4914-8205-5067F82E6495}"/>
              </a:ext>
            </a:extLst>
          </p:cNvPr>
          <p:cNvGrpSpPr/>
          <p:nvPr/>
        </p:nvGrpSpPr>
        <p:grpSpPr>
          <a:xfrm>
            <a:off x="9922236" y="1591001"/>
            <a:ext cx="732454" cy="1643869"/>
            <a:chOff x="10103557" y="1588401"/>
            <a:chExt cx="732454" cy="1643869"/>
          </a:xfrm>
        </p:grpSpPr>
        <p:pic>
          <p:nvPicPr>
            <p:cNvPr id="195" name="Picture 194"/>
            <p:cNvPicPr>
              <a:picLocks noChangeAspect="1"/>
            </p:cNvPicPr>
            <p:nvPr/>
          </p:nvPicPr>
          <p:blipFill>
            <a:blip r:embed="rId6"/>
            <a:stretch>
              <a:fillRect/>
            </a:stretch>
          </p:blipFill>
          <p:spPr>
            <a:xfrm>
              <a:off x="10193625" y="1588401"/>
              <a:ext cx="579600" cy="579600"/>
            </a:xfrm>
            <a:prstGeom prst="rect">
              <a:avLst/>
            </a:prstGeom>
          </p:spPr>
        </p:pic>
        <p:sp>
          <p:nvSpPr>
            <p:cNvPr id="196" name="TextBox 195"/>
            <p:cNvSpPr txBox="1"/>
            <p:nvPr/>
          </p:nvSpPr>
          <p:spPr>
            <a:xfrm>
              <a:off x="10103557" y="2204806"/>
              <a:ext cx="732454"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 Status Update</a:t>
              </a:r>
            </a:p>
          </p:txBody>
        </p:sp>
        <p:cxnSp>
          <p:nvCxnSpPr>
            <p:cNvPr id="197" name="Straight Connector 196"/>
            <p:cNvCxnSpPr/>
            <p:nvPr/>
          </p:nvCxnSpPr>
          <p:spPr>
            <a:xfrm flipV="1">
              <a:off x="10491395" y="2830769"/>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269313" y="3191784"/>
            <a:ext cx="755196" cy="1051885"/>
            <a:chOff x="3265877" y="3189184"/>
            <a:chExt cx="755196" cy="1051885"/>
          </a:xfrm>
        </p:grpSpPr>
        <p:pic>
          <p:nvPicPr>
            <p:cNvPr id="84" name="Picture 83"/>
            <p:cNvPicPr>
              <a:picLocks noChangeAspect="1"/>
            </p:cNvPicPr>
            <p:nvPr/>
          </p:nvPicPr>
          <p:blipFill>
            <a:blip r:embed="rId5"/>
            <a:stretch>
              <a:fillRect/>
            </a:stretch>
          </p:blipFill>
          <p:spPr>
            <a:xfrm>
              <a:off x="3410534" y="3301700"/>
              <a:ext cx="578307" cy="578307"/>
            </a:xfrm>
            <a:prstGeom prst="rect">
              <a:avLst/>
            </a:prstGeom>
          </p:spPr>
        </p:pic>
        <p:sp>
          <p:nvSpPr>
            <p:cNvPr id="85" name="TextBox 84"/>
            <p:cNvSpPr txBox="1"/>
            <p:nvPr/>
          </p:nvSpPr>
          <p:spPr>
            <a:xfrm>
              <a:off x="3335882" y="3933292"/>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Requisition</a:t>
              </a:r>
            </a:p>
          </p:txBody>
        </p:sp>
        <p:pic>
          <p:nvPicPr>
            <p:cNvPr id="90" name="Picture 89"/>
            <p:cNvPicPr>
              <a:picLocks noChangeAspect="1"/>
            </p:cNvPicPr>
            <p:nvPr/>
          </p:nvPicPr>
          <p:blipFill>
            <a:blip r:embed="rId7"/>
            <a:stretch>
              <a:fillRect/>
            </a:stretch>
          </p:blipFill>
          <p:spPr>
            <a:xfrm>
              <a:off x="3265877" y="3189184"/>
              <a:ext cx="309298" cy="309298"/>
            </a:xfrm>
            <a:prstGeom prst="rect">
              <a:avLst/>
            </a:prstGeom>
          </p:spPr>
        </p:pic>
      </p:grpSp>
      <p:grpSp>
        <p:nvGrpSpPr>
          <p:cNvPr id="109" name="Group 108">
            <a:extLst>
              <a:ext uri="{FF2B5EF4-FFF2-40B4-BE49-F238E27FC236}">
                <a16:creationId xmlns:a16="http://schemas.microsoft.com/office/drawing/2014/main" id="{2F26B099-5095-441C-B803-F2D7F5BB2713}"/>
              </a:ext>
            </a:extLst>
          </p:cNvPr>
          <p:cNvGrpSpPr/>
          <p:nvPr/>
        </p:nvGrpSpPr>
        <p:grpSpPr>
          <a:xfrm>
            <a:off x="7860749" y="3299740"/>
            <a:ext cx="877906" cy="2963166"/>
            <a:chOff x="5301965" y="3301700"/>
            <a:chExt cx="877906" cy="2963166"/>
          </a:xfrm>
        </p:grpSpPr>
        <p:sp>
          <p:nvSpPr>
            <p:cNvPr id="110" name="TextBox 109">
              <a:extLst>
                <a:ext uri="{FF2B5EF4-FFF2-40B4-BE49-F238E27FC236}">
                  <a16:creationId xmlns:a16="http://schemas.microsoft.com/office/drawing/2014/main" id="{645A2A1A-143D-417B-926A-2FE503AF9071}"/>
                </a:ext>
              </a:extLst>
            </p:cNvPr>
            <p:cNvSpPr txBox="1"/>
            <p:nvPr/>
          </p:nvSpPr>
          <p:spPr>
            <a:xfrm>
              <a:off x="5308048" y="3875197"/>
              <a:ext cx="841465"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CC_PO</a:t>
              </a:r>
            </a:p>
          </p:txBody>
        </p:sp>
        <p:pic>
          <p:nvPicPr>
            <p:cNvPr id="111" name="Picture 110">
              <a:extLst>
                <a:ext uri="{FF2B5EF4-FFF2-40B4-BE49-F238E27FC236}">
                  <a16:creationId xmlns:a16="http://schemas.microsoft.com/office/drawing/2014/main" id="{6DC9B1C5-BE39-45DB-AA9F-8F1053C97CB3}"/>
                </a:ext>
              </a:extLst>
            </p:cNvPr>
            <p:cNvPicPr>
              <a:picLocks noChangeAspect="1"/>
            </p:cNvPicPr>
            <p:nvPr/>
          </p:nvPicPr>
          <p:blipFill>
            <a:blip r:embed="rId5"/>
            <a:stretch>
              <a:fillRect/>
            </a:stretch>
          </p:blipFill>
          <p:spPr>
            <a:xfrm>
              <a:off x="5436537" y="3301700"/>
              <a:ext cx="578307" cy="578307"/>
            </a:xfrm>
            <a:prstGeom prst="rect">
              <a:avLst/>
            </a:prstGeom>
          </p:spPr>
        </p:pic>
        <p:cxnSp>
          <p:nvCxnSpPr>
            <p:cNvPr id="123" name="Straight Connector 122">
              <a:extLst>
                <a:ext uri="{FF2B5EF4-FFF2-40B4-BE49-F238E27FC236}">
                  <a16:creationId xmlns:a16="http://schemas.microsoft.com/office/drawing/2014/main" id="{C5E0993A-4F80-4D02-9ECB-6B83E6AEA69E}"/>
                </a:ext>
              </a:extLst>
            </p:cNvPr>
            <p:cNvCxnSpPr>
              <a:cxnSpLocks/>
            </p:cNvCxnSpPr>
            <p:nvPr/>
          </p:nvCxnSpPr>
          <p:spPr>
            <a:xfrm flipH="1" flipV="1">
              <a:off x="5715000" y="4548845"/>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773B7613-C653-460A-928A-A174128A6E5C}"/>
                </a:ext>
              </a:extLst>
            </p:cNvPr>
            <p:cNvSpPr txBox="1"/>
            <p:nvPr/>
          </p:nvSpPr>
          <p:spPr>
            <a:xfrm>
              <a:off x="5301965" y="5803201"/>
              <a:ext cx="87790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Copy Transactions (Direct)</a:t>
              </a:r>
            </a:p>
          </p:txBody>
        </p:sp>
        <p:pic>
          <p:nvPicPr>
            <p:cNvPr id="132" name="Picture 131">
              <a:extLst>
                <a:ext uri="{FF2B5EF4-FFF2-40B4-BE49-F238E27FC236}">
                  <a16:creationId xmlns:a16="http://schemas.microsoft.com/office/drawing/2014/main" id="{80636A11-C682-4227-99BC-CDB1291945E5}"/>
                </a:ext>
              </a:extLst>
            </p:cNvPr>
            <p:cNvPicPr>
              <a:picLocks noChangeAspect="1"/>
            </p:cNvPicPr>
            <p:nvPr/>
          </p:nvPicPr>
          <p:blipFill>
            <a:blip r:embed="rId8"/>
            <a:stretch>
              <a:fillRect/>
            </a:stretch>
          </p:blipFill>
          <p:spPr>
            <a:xfrm>
              <a:off x="5435890" y="5192134"/>
              <a:ext cx="579600" cy="579600"/>
            </a:xfrm>
            <a:prstGeom prst="rect">
              <a:avLst/>
            </a:prstGeom>
          </p:spPr>
        </p:pic>
        <p:sp>
          <p:nvSpPr>
            <p:cNvPr id="134" name="TextBox 133">
              <a:extLst>
                <a:ext uri="{FF2B5EF4-FFF2-40B4-BE49-F238E27FC236}">
                  <a16:creationId xmlns:a16="http://schemas.microsoft.com/office/drawing/2014/main" id="{6875DAA9-DC28-4DEF-9A8A-1AD230898355}"/>
                </a:ext>
              </a:extLst>
            </p:cNvPr>
            <p:cNvSpPr txBox="1"/>
            <p:nvPr/>
          </p:nvSpPr>
          <p:spPr>
            <a:xfrm>
              <a:off x="5309501" y="4045789"/>
              <a:ext cx="841465"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CC_Receipts</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35" name="TextBox 134">
              <a:extLst>
                <a:ext uri="{FF2B5EF4-FFF2-40B4-BE49-F238E27FC236}">
                  <a16:creationId xmlns:a16="http://schemas.microsoft.com/office/drawing/2014/main" id="{294ECAD5-4DD0-442C-9CD8-6B2430E65CDE}"/>
                </a:ext>
              </a:extLst>
            </p:cNvPr>
            <p:cNvSpPr txBox="1"/>
            <p:nvPr/>
          </p:nvSpPr>
          <p:spPr>
            <a:xfrm>
              <a:off x="5301965" y="4207660"/>
              <a:ext cx="841465"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CC_Invoice</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139" name="Group 138">
            <a:extLst>
              <a:ext uri="{FF2B5EF4-FFF2-40B4-BE49-F238E27FC236}">
                <a16:creationId xmlns:a16="http://schemas.microsoft.com/office/drawing/2014/main" id="{BA365188-B5B8-452D-AF9F-BFC1B2CDAB05}"/>
              </a:ext>
            </a:extLst>
          </p:cNvPr>
          <p:cNvGrpSpPr/>
          <p:nvPr/>
        </p:nvGrpSpPr>
        <p:grpSpPr>
          <a:xfrm>
            <a:off x="8598245" y="1584239"/>
            <a:ext cx="748811" cy="2009213"/>
            <a:chOff x="9484799" y="1594027"/>
            <a:chExt cx="748811" cy="2009213"/>
          </a:xfrm>
        </p:grpSpPr>
        <p:sp>
          <p:nvSpPr>
            <p:cNvPr id="159" name="TextBox 158">
              <a:extLst>
                <a:ext uri="{FF2B5EF4-FFF2-40B4-BE49-F238E27FC236}">
                  <a16:creationId xmlns:a16="http://schemas.microsoft.com/office/drawing/2014/main" id="{79519E23-2DD7-459A-8F27-D3F4458E439B}"/>
                </a:ext>
              </a:extLst>
            </p:cNvPr>
            <p:cNvSpPr txBox="1"/>
            <p:nvPr/>
          </p:nvSpPr>
          <p:spPr>
            <a:xfrm>
              <a:off x="9484799" y="2190455"/>
              <a:ext cx="73245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Scanned Invoice</a:t>
              </a:r>
            </a:p>
          </p:txBody>
        </p:sp>
        <p:pic>
          <p:nvPicPr>
            <p:cNvPr id="160" name="Picture 159">
              <a:extLst>
                <a:ext uri="{FF2B5EF4-FFF2-40B4-BE49-F238E27FC236}">
                  <a16:creationId xmlns:a16="http://schemas.microsoft.com/office/drawing/2014/main" id="{733409FD-745F-4012-BF42-625943A863F9}"/>
                </a:ext>
              </a:extLst>
            </p:cNvPr>
            <p:cNvPicPr>
              <a:picLocks noChangeAspect="1"/>
            </p:cNvPicPr>
            <p:nvPr/>
          </p:nvPicPr>
          <p:blipFill>
            <a:blip r:embed="rId6"/>
            <a:stretch>
              <a:fillRect/>
            </a:stretch>
          </p:blipFill>
          <p:spPr>
            <a:xfrm>
              <a:off x="9549899" y="1594027"/>
              <a:ext cx="579600" cy="579600"/>
            </a:xfrm>
            <a:prstGeom prst="rect">
              <a:avLst/>
            </a:prstGeom>
          </p:spPr>
        </p:pic>
        <p:cxnSp>
          <p:nvCxnSpPr>
            <p:cNvPr id="162" name="Straight Connector 161">
              <a:extLst>
                <a:ext uri="{FF2B5EF4-FFF2-40B4-BE49-F238E27FC236}">
                  <a16:creationId xmlns:a16="http://schemas.microsoft.com/office/drawing/2014/main" id="{9EC8C964-6030-4801-AD7B-0C6CDC3DFA40}"/>
                </a:ext>
              </a:extLst>
            </p:cNvPr>
            <p:cNvCxnSpPr>
              <a:cxnSpLocks/>
            </p:cNvCxnSpPr>
            <p:nvPr/>
          </p:nvCxnSpPr>
          <p:spPr>
            <a:xfrm rot="16200000" flipH="1">
              <a:off x="9657610" y="3027240"/>
              <a:ext cx="792000" cy="360000"/>
            </a:xfrm>
            <a:prstGeom prst="bentConnector2">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pic>
        <p:nvPicPr>
          <p:cNvPr id="164" name="Picture 163">
            <a:extLst>
              <a:ext uri="{FF2B5EF4-FFF2-40B4-BE49-F238E27FC236}">
                <a16:creationId xmlns:a16="http://schemas.microsoft.com/office/drawing/2014/main" id="{B26A9C8E-9303-43EC-8496-8F59A9D1E846}"/>
              </a:ext>
            </a:extLst>
          </p:cNvPr>
          <p:cNvPicPr>
            <a:picLocks noChangeAspect="1"/>
          </p:cNvPicPr>
          <p:nvPr/>
        </p:nvPicPr>
        <p:blipFill>
          <a:blip r:embed="rId9">
            <a:lum bright="70000" contrast="-70000"/>
          </a:blip>
          <a:stretch>
            <a:fillRect/>
          </a:stretch>
        </p:blipFill>
        <p:spPr>
          <a:xfrm>
            <a:off x="8718560" y="1141237"/>
            <a:ext cx="399210" cy="399210"/>
          </a:xfrm>
          <a:prstGeom prst="rect">
            <a:avLst/>
          </a:prstGeom>
        </p:spPr>
      </p:pic>
      <p:sp>
        <p:nvSpPr>
          <p:cNvPr id="3" name="TextBox 2">
            <a:extLst>
              <a:ext uri="{FF2B5EF4-FFF2-40B4-BE49-F238E27FC236}">
                <a16:creationId xmlns:a16="http://schemas.microsoft.com/office/drawing/2014/main" id="{AC5D9C85-A3CB-4F4F-8B87-AB977F2F7B73}"/>
              </a:ext>
            </a:extLst>
          </p:cNvPr>
          <p:cNvSpPr txBox="1"/>
          <p:nvPr/>
        </p:nvSpPr>
        <p:spPr>
          <a:xfrm>
            <a:off x="8092026" y="929600"/>
            <a:ext cx="1814599" cy="153888"/>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Partner Scanning Solution (ICS)</a:t>
            </a:r>
          </a:p>
        </p:txBody>
      </p:sp>
    </p:spTree>
    <p:extLst>
      <p:ext uri="{BB962C8B-B14F-4D97-AF65-F5344CB8AC3E}">
        <p14:creationId xmlns:p14="http://schemas.microsoft.com/office/powerpoint/2010/main" val="670912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out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42" fill="hold" nodeType="click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barn(outHorizontal)">
                                      <p:cBhvr>
                                        <p:cTn id="42" dur="500"/>
                                        <p:tgtEl>
                                          <p:spTgt spid="10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wipe(up)">
                                      <p:cBhvr>
                                        <p:cTn id="47" dur="500"/>
                                        <p:tgtEl>
                                          <p:spTgt spid="139"/>
                                        </p:tgtEl>
                                      </p:cBhvr>
                                    </p:animEffect>
                                  </p:childTnLst>
                                </p:cTn>
                              </p:par>
                              <p:par>
                                <p:cTn id="48" presetID="10" presetClass="entr" presetSubtype="0" fill="hold" nodeType="withEffect">
                                  <p:stCondLst>
                                    <p:cond delay="0"/>
                                  </p:stCondLst>
                                  <p:childTnLst>
                                    <p:set>
                                      <p:cBhvr>
                                        <p:cTn id="49" dur="1" fill="hold">
                                          <p:stCondLst>
                                            <p:cond delay="0"/>
                                          </p:stCondLst>
                                        </p:cTn>
                                        <p:tgtEl>
                                          <p:spTgt spid="164"/>
                                        </p:tgtEl>
                                        <p:attrNameLst>
                                          <p:attrName>style.visibility</p:attrName>
                                        </p:attrNameLst>
                                      </p:cBhvr>
                                      <p:to>
                                        <p:strVal val="visible"/>
                                      </p:to>
                                    </p:set>
                                    <p:animEffect transition="in" filter="fade">
                                      <p:cBhvr>
                                        <p:cTn id="50" dur="500"/>
                                        <p:tgtEl>
                                          <p:spTgt spid="1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arn(inVertic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down)">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up)">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Commerce Automation Data Flow (Direct Procurement)</a:t>
            </a:r>
          </a:p>
        </p:txBody>
      </p:sp>
      <p:cxnSp>
        <p:nvCxnSpPr>
          <p:cNvPr id="49" name="Straight Connector 48"/>
          <p:cNvCxnSpPr/>
          <p:nvPr/>
        </p:nvCxnSpPr>
        <p:spPr>
          <a:xfrm>
            <a:off x="351638" y="4918480"/>
            <a:ext cx="843580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4992" y="3075012"/>
            <a:ext cx="11127105"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10000" y="4976629"/>
            <a:ext cx="802164" cy="802164"/>
          </a:xfrm>
          <a:prstGeom prst="rect">
            <a:avLst/>
          </a:prstGeom>
        </p:spPr>
      </p:pic>
      <p:sp>
        <p:nvSpPr>
          <p:cNvPr id="113" name="TextBox 112"/>
          <p:cNvSpPr txBox="1"/>
          <p:nvPr/>
        </p:nvSpPr>
        <p:spPr>
          <a:xfrm>
            <a:off x="797180" y="5759901"/>
            <a:ext cx="860047" cy="276871"/>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799" kern="0" dirty="0">
                <a:solidFill>
                  <a:srgbClr val="FFFFFF"/>
                </a:solidFill>
                <a:ea typeface="Arial Unicode MS" pitchFamily="34" charset="-128"/>
                <a:cs typeface="Arial Unicode MS" pitchFamily="34" charset="-128"/>
              </a:rPr>
              <a:t>ERP</a:t>
            </a:r>
          </a:p>
        </p:txBody>
      </p:sp>
      <p:sp>
        <p:nvSpPr>
          <p:cNvPr id="114" name="TextBox 113"/>
          <p:cNvSpPr txBox="1"/>
          <p:nvPr/>
        </p:nvSpPr>
        <p:spPr>
          <a:xfrm>
            <a:off x="584199" y="2717669"/>
            <a:ext cx="1310979" cy="27692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799" kern="0" dirty="0">
                <a:solidFill>
                  <a:srgbClr val="FFFFFF"/>
                </a:solidFil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851319" y="1845111"/>
            <a:ext cx="828537" cy="828537"/>
          </a:xfrm>
          <a:prstGeom prst="rect">
            <a:avLst/>
          </a:prstGeom>
        </p:spPr>
      </p:pic>
      <p:sp>
        <p:nvSpPr>
          <p:cNvPr id="120" name="TextBox 119"/>
          <p:cNvSpPr txBox="1"/>
          <p:nvPr/>
        </p:nvSpPr>
        <p:spPr>
          <a:xfrm>
            <a:off x="283120" y="3438995"/>
            <a:ext cx="1674344" cy="110770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799" b="1" kern="0" dirty="0">
                <a:solidFill>
                  <a:srgbClr val="F0AB00"/>
                </a:solidFill>
                <a:ea typeface="Arial Unicode MS" pitchFamily="34" charset="-128"/>
                <a:cs typeface="Arial Unicode MS" pitchFamily="34" charset="-128"/>
              </a:rPr>
              <a:t>SAP Ariba </a:t>
            </a:r>
            <a:r>
              <a:rPr lang="en-GB" sz="1799" kern="0" dirty="0">
                <a:solidFill>
                  <a:srgbClr val="FFFFFF"/>
                </a:solidFill>
                <a:ea typeface="Arial Unicode MS" pitchFamily="34" charset="-128"/>
                <a:cs typeface="Arial Unicode MS" pitchFamily="34" charset="-128"/>
              </a:rPr>
              <a:t>Commerce Automation (Ariba Network)</a:t>
            </a:r>
          </a:p>
        </p:txBody>
      </p:sp>
      <p:cxnSp>
        <p:nvCxnSpPr>
          <p:cNvPr id="142" name="Straight Connector 141"/>
          <p:cNvCxnSpPr/>
          <p:nvPr/>
        </p:nvCxnSpPr>
        <p:spPr>
          <a:xfrm>
            <a:off x="1987296" y="1469817"/>
            <a:ext cx="0" cy="484009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202619" y="1647708"/>
            <a:ext cx="642548" cy="4591094"/>
            <a:chOff x="2201604" y="1647244"/>
            <a:chExt cx="642715" cy="4592290"/>
          </a:xfrm>
        </p:grpSpPr>
        <p:sp>
          <p:nvSpPr>
            <p:cNvPr id="53" name="TextBox 52"/>
            <p:cNvSpPr txBox="1"/>
            <p:nvPr/>
          </p:nvSpPr>
          <p:spPr>
            <a:xfrm>
              <a:off x="2227383" y="3992015"/>
              <a:ext cx="616936"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Purchase Order</a:t>
              </a:r>
            </a:p>
          </p:txBody>
        </p:sp>
        <p:pic>
          <p:nvPicPr>
            <p:cNvPr id="67" name="Picture 66"/>
            <p:cNvPicPr>
              <a:picLocks noChangeAspect="1"/>
            </p:cNvPicPr>
            <p:nvPr/>
          </p:nvPicPr>
          <p:blipFill>
            <a:blip r:embed="rId4"/>
            <a:stretch>
              <a:fillRect/>
            </a:stretch>
          </p:blipFill>
          <p:spPr>
            <a:xfrm>
              <a:off x="2250277" y="3360423"/>
              <a:ext cx="578307" cy="578307"/>
            </a:xfrm>
            <a:prstGeom prst="rect">
              <a:avLst/>
            </a:prstGeom>
          </p:spPr>
        </p:pic>
        <p:cxnSp>
          <p:nvCxnSpPr>
            <p:cNvPr id="30" name="Straight Connector 29"/>
            <p:cNvCxnSpPr/>
            <p:nvPr/>
          </p:nvCxnSpPr>
          <p:spPr>
            <a:xfrm flipH="1" flipV="1">
              <a:off x="2528740" y="4607568"/>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2201604" y="5931757"/>
              <a:ext cx="616936"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Purchase Order</a:t>
              </a:r>
            </a:p>
          </p:txBody>
        </p:sp>
        <p:sp>
          <p:nvSpPr>
            <p:cNvPr id="122" name="TextBox 121"/>
            <p:cNvSpPr txBox="1"/>
            <p:nvPr/>
          </p:nvSpPr>
          <p:spPr>
            <a:xfrm>
              <a:off x="2227383" y="2249178"/>
              <a:ext cx="616936"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Purchase Order</a:t>
              </a:r>
            </a:p>
          </p:txBody>
        </p:sp>
        <p:cxnSp>
          <p:nvCxnSpPr>
            <p:cNvPr id="137" name="Straight Connector 136"/>
            <p:cNvCxnSpPr/>
            <p:nvPr/>
          </p:nvCxnSpPr>
          <p:spPr>
            <a:xfrm flipV="1">
              <a:off x="2528740" y="2889492"/>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5"/>
            <a:stretch>
              <a:fillRect/>
            </a:stretch>
          </p:blipFill>
          <p:spPr>
            <a:xfrm>
              <a:off x="2249630" y="1647244"/>
              <a:ext cx="579600" cy="579600"/>
            </a:xfrm>
            <a:prstGeom prst="rect">
              <a:avLst/>
            </a:prstGeom>
          </p:spPr>
        </p:pic>
        <p:pic>
          <p:nvPicPr>
            <p:cNvPr id="150" name="Picture 149"/>
            <p:cNvPicPr>
              <a:picLocks noChangeAspect="1"/>
            </p:cNvPicPr>
            <p:nvPr/>
          </p:nvPicPr>
          <p:blipFill>
            <a:blip r:embed="rId6"/>
            <a:stretch>
              <a:fillRect/>
            </a:stretch>
          </p:blipFill>
          <p:spPr>
            <a:xfrm>
              <a:off x="2249630" y="5239663"/>
              <a:ext cx="579600" cy="579600"/>
            </a:xfrm>
            <a:prstGeom prst="rect">
              <a:avLst/>
            </a:prstGeom>
          </p:spPr>
        </p:pic>
      </p:grpSp>
      <p:grpSp>
        <p:nvGrpSpPr>
          <p:cNvPr id="10" name="Group 9"/>
          <p:cNvGrpSpPr/>
          <p:nvPr/>
        </p:nvGrpSpPr>
        <p:grpSpPr>
          <a:xfrm>
            <a:off x="2998377" y="1647708"/>
            <a:ext cx="641537" cy="4744942"/>
            <a:chOff x="2997569" y="1647244"/>
            <a:chExt cx="641704" cy="4746178"/>
          </a:xfrm>
        </p:grpSpPr>
        <p:sp>
          <p:nvSpPr>
            <p:cNvPr id="70" name="TextBox 69"/>
            <p:cNvSpPr txBox="1"/>
            <p:nvPr/>
          </p:nvSpPr>
          <p:spPr>
            <a:xfrm>
              <a:off x="3022337" y="3992015"/>
              <a:ext cx="616936" cy="46166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Order Change / Cancel</a:t>
              </a:r>
            </a:p>
          </p:txBody>
        </p:sp>
        <p:pic>
          <p:nvPicPr>
            <p:cNvPr id="71" name="Picture 70"/>
            <p:cNvPicPr>
              <a:picLocks noChangeAspect="1"/>
            </p:cNvPicPr>
            <p:nvPr/>
          </p:nvPicPr>
          <p:blipFill>
            <a:blip r:embed="rId4"/>
            <a:stretch>
              <a:fillRect/>
            </a:stretch>
          </p:blipFill>
          <p:spPr>
            <a:xfrm>
              <a:off x="3028385" y="3360423"/>
              <a:ext cx="578307" cy="578307"/>
            </a:xfrm>
            <a:prstGeom prst="rect">
              <a:avLst/>
            </a:prstGeom>
          </p:spPr>
        </p:pic>
        <p:cxnSp>
          <p:nvCxnSpPr>
            <p:cNvPr id="106" name="Straight Connector 105"/>
            <p:cNvCxnSpPr/>
            <p:nvPr/>
          </p:nvCxnSpPr>
          <p:spPr>
            <a:xfrm flipH="1" flipV="1">
              <a:off x="3304917" y="4607568"/>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2997569" y="5931757"/>
              <a:ext cx="616936" cy="46166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Order Change / Cancel</a:t>
              </a:r>
            </a:p>
          </p:txBody>
        </p:sp>
        <p:sp>
          <p:nvSpPr>
            <p:cNvPr id="124" name="TextBox 123"/>
            <p:cNvSpPr txBox="1"/>
            <p:nvPr/>
          </p:nvSpPr>
          <p:spPr>
            <a:xfrm>
              <a:off x="3022337" y="2249178"/>
              <a:ext cx="616936" cy="615553"/>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Purchase Order Change / Cancel</a:t>
              </a:r>
            </a:p>
          </p:txBody>
        </p:sp>
        <p:cxnSp>
          <p:nvCxnSpPr>
            <p:cNvPr id="138" name="Straight Connector 137"/>
            <p:cNvCxnSpPr/>
            <p:nvPr/>
          </p:nvCxnSpPr>
          <p:spPr>
            <a:xfrm flipV="1">
              <a:off x="3326963" y="2889492"/>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5"/>
            <a:stretch>
              <a:fillRect/>
            </a:stretch>
          </p:blipFill>
          <p:spPr>
            <a:xfrm>
              <a:off x="3027738" y="1647244"/>
              <a:ext cx="579600" cy="579600"/>
            </a:xfrm>
            <a:prstGeom prst="rect">
              <a:avLst/>
            </a:prstGeom>
          </p:spPr>
        </p:pic>
        <p:pic>
          <p:nvPicPr>
            <p:cNvPr id="151" name="Picture 150"/>
            <p:cNvPicPr>
              <a:picLocks noChangeAspect="1"/>
            </p:cNvPicPr>
            <p:nvPr/>
          </p:nvPicPr>
          <p:blipFill>
            <a:blip r:embed="rId6"/>
            <a:stretch>
              <a:fillRect/>
            </a:stretch>
          </p:blipFill>
          <p:spPr>
            <a:xfrm>
              <a:off x="3027738" y="5239663"/>
              <a:ext cx="579600" cy="579600"/>
            </a:xfrm>
            <a:prstGeom prst="rect">
              <a:avLst/>
            </a:prstGeom>
          </p:spPr>
        </p:pic>
      </p:grpSp>
      <p:grpSp>
        <p:nvGrpSpPr>
          <p:cNvPr id="15" name="Group 14"/>
          <p:cNvGrpSpPr/>
          <p:nvPr/>
        </p:nvGrpSpPr>
        <p:grpSpPr>
          <a:xfrm>
            <a:off x="7706458" y="1647708"/>
            <a:ext cx="732263" cy="4591094"/>
            <a:chOff x="7706876" y="1647244"/>
            <a:chExt cx="732454" cy="4592290"/>
          </a:xfrm>
        </p:grpSpPr>
        <p:sp>
          <p:nvSpPr>
            <p:cNvPr id="92" name="TextBox 91"/>
            <p:cNvSpPr txBox="1"/>
            <p:nvPr/>
          </p:nvSpPr>
          <p:spPr>
            <a:xfrm>
              <a:off x="7706876" y="3992015"/>
              <a:ext cx="732454"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Remittance Advice</a:t>
              </a:r>
            </a:p>
          </p:txBody>
        </p:sp>
        <p:pic>
          <p:nvPicPr>
            <p:cNvPr id="99" name="Picture 98"/>
            <p:cNvPicPr>
              <a:picLocks noChangeAspect="1"/>
            </p:cNvPicPr>
            <p:nvPr/>
          </p:nvPicPr>
          <p:blipFill>
            <a:blip r:embed="rId4"/>
            <a:stretch>
              <a:fillRect/>
            </a:stretch>
          </p:blipFill>
          <p:spPr>
            <a:xfrm>
              <a:off x="7783950" y="3360423"/>
              <a:ext cx="578307" cy="578307"/>
            </a:xfrm>
            <a:prstGeom prst="rect">
              <a:avLst/>
            </a:prstGeom>
          </p:spPr>
        </p:pic>
        <p:cxnSp>
          <p:nvCxnSpPr>
            <p:cNvPr id="108" name="Straight Connector 107"/>
            <p:cNvCxnSpPr/>
            <p:nvPr/>
          </p:nvCxnSpPr>
          <p:spPr>
            <a:xfrm flipH="1" flipV="1">
              <a:off x="8073103" y="4607568"/>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706876" y="5931757"/>
              <a:ext cx="732454"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Remittance Advice</a:t>
              </a:r>
            </a:p>
          </p:txBody>
        </p:sp>
        <p:sp>
          <p:nvSpPr>
            <p:cNvPr id="133" name="TextBox 132"/>
            <p:cNvSpPr txBox="1"/>
            <p:nvPr/>
          </p:nvSpPr>
          <p:spPr>
            <a:xfrm>
              <a:off x="7706876" y="2249178"/>
              <a:ext cx="732454"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Remittance Advice</a:t>
              </a:r>
            </a:p>
          </p:txBody>
        </p:sp>
        <p:cxnSp>
          <p:nvCxnSpPr>
            <p:cNvPr id="136" name="Straight Connector 135"/>
            <p:cNvCxnSpPr/>
            <p:nvPr/>
          </p:nvCxnSpPr>
          <p:spPr>
            <a:xfrm flipV="1">
              <a:off x="8073103" y="2889492"/>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9" name="Picture 148"/>
            <p:cNvPicPr>
              <a:picLocks noChangeAspect="1"/>
            </p:cNvPicPr>
            <p:nvPr/>
          </p:nvPicPr>
          <p:blipFill>
            <a:blip r:embed="rId5"/>
            <a:stretch>
              <a:fillRect/>
            </a:stretch>
          </p:blipFill>
          <p:spPr>
            <a:xfrm>
              <a:off x="7783303" y="1647244"/>
              <a:ext cx="579600" cy="579600"/>
            </a:xfrm>
            <a:prstGeom prst="rect">
              <a:avLst/>
            </a:prstGeom>
          </p:spPr>
        </p:pic>
        <p:pic>
          <p:nvPicPr>
            <p:cNvPr id="153" name="Picture 152"/>
            <p:cNvPicPr>
              <a:picLocks noChangeAspect="1"/>
            </p:cNvPicPr>
            <p:nvPr/>
          </p:nvPicPr>
          <p:blipFill>
            <a:blip r:embed="rId6"/>
            <a:stretch>
              <a:fillRect/>
            </a:stretch>
          </p:blipFill>
          <p:spPr>
            <a:xfrm>
              <a:off x="7783303" y="5239663"/>
              <a:ext cx="579600" cy="579600"/>
            </a:xfrm>
            <a:prstGeom prst="rect">
              <a:avLst/>
            </a:prstGeom>
          </p:spPr>
        </p:pic>
      </p:grpSp>
      <p:grpSp>
        <p:nvGrpSpPr>
          <p:cNvPr id="17" name="Group 16"/>
          <p:cNvGrpSpPr/>
          <p:nvPr/>
        </p:nvGrpSpPr>
        <p:grpSpPr>
          <a:xfrm>
            <a:off x="7303782" y="6561606"/>
            <a:ext cx="1333726" cy="153848"/>
            <a:chOff x="7304096" y="6562422"/>
            <a:chExt cx="1334073" cy="153888"/>
          </a:xfrm>
        </p:grpSpPr>
        <p:cxnSp>
          <p:nvCxnSpPr>
            <p:cNvPr id="171" name="Straight Connector 170"/>
            <p:cNvCxnSpPr/>
            <p:nvPr/>
          </p:nvCxnSpPr>
          <p:spPr>
            <a:xfrm>
              <a:off x="7991129" y="6646528"/>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7304096" y="6562422"/>
              <a:ext cx="732454" cy="15388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Optional</a:t>
              </a:r>
            </a:p>
          </p:txBody>
        </p:sp>
      </p:grpSp>
      <p:grpSp>
        <p:nvGrpSpPr>
          <p:cNvPr id="13" name="Group 12"/>
          <p:cNvGrpSpPr/>
          <p:nvPr/>
        </p:nvGrpSpPr>
        <p:grpSpPr>
          <a:xfrm>
            <a:off x="5223334" y="1647710"/>
            <a:ext cx="802214" cy="4521919"/>
            <a:chOff x="5223106" y="1647244"/>
            <a:chExt cx="802423" cy="4523097"/>
          </a:xfrm>
        </p:grpSpPr>
        <p:pic>
          <p:nvPicPr>
            <p:cNvPr id="177" name="Picture 176"/>
            <p:cNvPicPr>
              <a:picLocks noChangeAspect="1"/>
            </p:cNvPicPr>
            <p:nvPr/>
          </p:nvPicPr>
          <p:blipFill>
            <a:blip r:embed="rId4"/>
            <a:stretch>
              <a:fillRect/>
            </a:stretch>
          </p:blipFill>
          <p:spPr>
            <a:xfrm>
              <a:off x="5370149" y="3360423"/>
              <a:ext cx="578307" cy="578307"/>
            </a:xfrm>
            <a:prstGeom prst="rect">
              <a:avLst/>
            </a:prstGeom>
          </p:spPr>
        </p:pic>
        <p:sp>
          <p:nvSpPr>
            <p:cNvPr id="178" name="TextBox 177"/>
            <p:cNvSpPr txBox="1"/>
            <p:nvPr/>
          </p:nvSpPr>
          <p:spPr>
            <a:xfrm>
              <a:off x="5293075" y="3992015"/>
              <a:ext cx="732454"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Goods Receipt</a:t>
              </a:r>
            </a:p>
          </p:txBody>
        </p:sp>
        <p:pic>
          <p:nvPicPr>
            <p:cNvPr id="179" name="Picture 178"/>
            <p:cNvPicPr>
              <a:picLocks noChangeAspect="1"/>
            </p:cNvPicPr>
            <p:nvPr/>
          </p:nvPicPr>
          <p:blipFill>
            <a:blip r:embed="rId6"/>
            <a:stretch>
              <a:fillRect/>
            </a:stretch>
          </p:blipFill>
          <p:spPr>
            <a:xfrm>
              <a:off x="5369502" y="5239663"/>
              <a:ext cx="579600" cy="579600"/>
            </a:xfrm>
            <a:prstGeom prst="rect">
              <a:avLst/>
            </a:prstGeom>
          </p:spPr>
        </p:pic>
        <p:sp>
          <p:nvSpPr>
            <p:cNvPr id="180" name="TextBox 179"/>
            <p:cNvSpPr txBox="1"/>
            <p:nvPr/>
          </p:nvSpPr>
          <p:spPr>
            <a:xfrm>
              <a:off x="5293075" y="5862564"/>
              <a:ext cx="732454"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Goods Receipt</a:t>
              </a:r>
            </a:p>
          </p:txBody>
        </p:sp>
        <p:cxnSp>
          <p:nvCxnSpPr>
            <p:cNvPr id="182" name="Straight Connector 181"/>
            <p:cNvCxnSpPr/>
            <p:nvPr/>
          </p:nvCxnSpPr>
          <p:spPr>
            <a:xfrm flipV="1">
              <a:off x="5659302" y="2889492"/>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5"/>
            <a:stretch>
              <a:fillRect/>
            </a:stretch>
          </p:blipFill>
          <p:spPr>
            <a:xfrm>
              <a:off x="5369502" y="1647244"/>
              <a:ext cx="579600" cy="579600"/>
            </a:xfrm>
            <a:prstGeom prst="rect">
              <a:avLst/>
            </a:prstGeom>
          </p:spPr>
        </p:pic>
        <p:sp>
          <p:nvSpPr>
            <p:cNvPr id="186" name="TextBox 185"/>
            <p:cNvSpPr txBox="1"/>
            <p:nvPr/>
          </p:nvSpPr>
          <p:spPr>
            <a:xfrm>
              <a:off x="5293075" y="2249178"/>
              <a:ext cx="732454"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Goods Receipt</a:t>
              </a:r>
            </a:p>
          </p:txBody>
        </p:sp>
        <p:cxnSp>
          <p:nvCxnSpPr>
            <p:cNvPr id="187" name="Straight Connector 186"/>
            <p:cNvCxnSpPr/>
            <p:nvPr/>
          </p:nvCxnSpPr>
          <p:spPr>
            <a:xfrm flipH="1" flipV="1">
              <a:off x="5659302" y="4607568"/>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9" name="Picture 188"/>
            <p:cNvPicPr>
              <a:picLocks noChangeAspect="1"/>
            </p:cNvPicPr>
            <p:nvPr/>
          </p:nvPicPr>
          <p:blipFill>
            <a:blip r:embed="rId7"/>
            <a:stretch>
              <a:fillRect/>
            </a:stretch>
          </p:blipFill>
          <p:spPr>
            <a:xfrm>
              <a:off x="5223106" y="3247907"/>
              <a:ext cx="309298" cy="309298"/>
            </a:xfrm>
            <a:prstGeom prst="rect">
              <a:avLst/>
            </a:prstGeom>
          </p:spPr>
        </p:pic>
      </p:grpSp>
      <p:grpSp>
        <p:nvGrpSpPr>
          <p:cNvPr id="11" name="Group 10"/>
          <p:cNvGrpSpPr/>
          <p:nvPr/>
        </p:nvGrpSpPr>
        <p:grpSpPr>
          <a:xfrm>
            <a:off x="3732879" y="1647710"/>
            <a:ext cx="757921" cy="4598843"/>
            <a:chOff x="3732262" y="1647244"/>
            <a:chExt cx="758118" cy="4600041"/>
          </a:xfrm>
        </p:grpSpPr>
        <p:sp>
          <p:nvSpPr>
            <p:cNvPr id="72" name="TextBox 71"/>
            <p:cNvSpPr txBox="1"/>
            <p:nvPr/>
          </p:nvSpPr>
          <p:spPr>
            <a:xfrm>
              <a:off x="3732262" y="3992015"/>
              <a:ext cx="732454"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Order Confirmation</a:t>
              </a:r>
            </a:p>
          </p:txBody>
        </p:sp>
        <p:pic>
          <p:nvPicPr>
            <p:cNvPr id="76" name="Picture 75"/>
            <p:cNvPicPr>
              <a:picLocks noChangeAspect="1"/>
            </p:cNvPicPr>
            <p:nvPr/>
          </p:nvPicPr>
          <p:blipFill>
            <a:blip r:embed="rId4"/>
            <a:stretch>
              <a:fillRect/>
            </a:stretch>
          </p:blipFill>
          <p:spPr>
            <a:xfrm>
              <a:off x="3822338" y="3360423"/>
              <a:ext cx="578307" cy="578307"/>
            </a:xfrm>
            <a:prstGeom prst="rect">
              <a:avLst/>
            </a:prstGeom>
          </p:spPr>
        </p:pic>
        <p:sp>
          <p:nvSpPr>
            <p:cNvPr id="126" name="TextBox 125"/>
            <p:cNvSpPr txBox="1"/>
            <p:nvPr/>
          </p:nvSpPr>
          <p:spPr>
            <a:xfrm>
              <a:off x="3732262" y="2249178"/>
              <a:ext cx="732454"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Order Confirmation</a:t>
              </a:r>
            </a:p>
          </p:txBody>
        </p:sp>
        <p:cxnSp>
          <p:nvCxnSpPr>
            <p:cNvPr id="140" name="Straight Connector 139"/>
            <p:cNvCxnSpPr/>
            <p:nvPr/>
          </p:nvCxnSpPr>
          <p:spPr>
            <a:xfrm>
              <a:off x="4074170" y="2889492"/>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a:stretch>
              <a:fillRect/>
            </a:stretch>
          </p:blipFill>
          <p:spPr>
            <a:xfrm>
              <a:off x="3821691" y="1647244"/>
              <a:ext cx="579600" cy="579600"/>
            </a:xfrm>
            <a:prstGeom prst="rect">
              <a:avLst/>
            </a:prstGeom>
          </p:spPr>
        </p:pic>
        <p:sp>
          <p:nvSpPr>
            <p:cNvPr id="95" name="TextBox 94"/>
            <p:cNvSpPr txBox="1"/>
            <p:nvPr/>
          </p:nvSpPr>
          <p:spPr>
            <a:xfrm>
              <a:off x="3757926" y="5939508"/>
              <a:ext cx="732454" cy="30777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Order Confirmation</a:t>
              </a:r>
            </a:p>
          </p:txBody>
        </p:sp>
        <p:pic>
          <p:nvPicPr>
            <p:cNvPr id="100" name="Picture 99"/>
            <p:cNvPicPr>
              <a:picLocks noChangeAspect="1"/>
            </p:cNvPicPr>
            <p:nvPr/>
          </p:nvPicPr>
          <p:blipFill>
            <a:blip r:embed="rId6"/>
            <a:stretch>
              <a:fillRect/>
            </a:stretch>
          </p:blipFill>
          <p:spPr>
            <a:xfrm>
              <a:off x="3842435" y="5239663"/>
              <a:ext cx="579600" cy="579600"/>
            </a:xfrm>
            <a:prstGeom prst="rect">
              <a:avLst/>
            </a:prstGeom>
          </p:spPr>
        </p:pic>
        <p:cxnSp>
          <p:nvCxnSpPr>
            <p:cNvPr id="102" name="Straight Connector 101"/>
            <p:cNvCxnSpPr/>
            <p:nvPr/>
          </p:nvCxnSpPr>
          <p:spPr>
            <a:xfrm flipH="1">
              <a:off x="4098489" y="4607568"/>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558107" y="1647710"/>
            <a:ext cx="757921" cy="4752691"/>
            <a:chOff x="4557705" y="1647244"/>
            <a:chExt cx="758118" cy="4753929"/>
          </a:xfrm>
        </p:grpSpPr>
        <p:sp>
          <p:nvSpPr>
            <p:cNvPr id="96" name="TextBox 95"/>
            <p:cNvSpPr txBox="1"/>
            <p:nvPr/>
          </p:nvSpPr>
          <p:spPr>
            <a:xfrm>
              <a:off x="4583369" y="5939508"/>
              <a:ext cx="732454" cy="46166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Advanced Shipping Note</a:t>
              </a:r>
            </a:p>
          </p:txBody>
        </p:sp>
        <p:grpSp>
          <p:nvGrpSpPr>
            <p:cNvPr id="12" name="Group 11"/>
            <p:cNvGrpSpPr/>
            <p:nvPr/>
          </p:nvGrpSpPr>
          <p:grpSpPr>
            <a:xfrm>
              <a:off x="4557705" y="1647244"/>
              <a:ext cx="732454" cy="4172019"/>
              <a:chOff x="4557705" y="1647244"/>
              <a:chExt cx="732454" cy="4172019"/>
            </a:xfrm>
          </p:grpSpPr>
          <p:sp>
            <p:nvSpPr>
              <p:cNvPr id="77" name="TextBox 76"/>
              <p:cNvSpPr txBox="1"/>
              <p:nvPr/>
            </p:nvSpPr>
            <p:spPr>
              <a:xfrm>
                <a:off x="4557705" y="3992015"/>
                <a:ext cx="732454" cy="46166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Advanced Shipping Note</a:t>
                </a:r>
              </a:p>
            </p:txBody>
          </p:sp>
          <p:pic>
            <p:nvPicPr>
              <p:cNvPr id="79" name="Picture 78"/>
              <p:cNvPicPr>
                <a:picLocks noChangeAspect="1"/>
              </p:cNvPicPr>
              <p:nvPr/>
            </p:nvPicPr>
            <p:blipFill>
              <a:blip r:embed="rId4"/>
              <a:stretch>
                <a:fillRect/>
              </a:stretch>
            </p:blipFill>
            <p:spPr>
              <a:xfrm>
                <a:off x="4615644" y="3360423"/>
                <a:ext cx="578307" cy="578307"/>
              </a:xfrm>
              <a:prstGeom prst="rect">
                <a:avLst/>
              </a:prstGeom>
            </p:spPr>
          </p:pic>
          <p:sp>
            <p:nvSpPr>
              <p:cNvPr id="128" name="TextBox 127"/>
              <p:cNvSpPr txBox="1"/>
              <p:nvPr/>
            </p:nvSpPr>
            <p:spPr>
              <a:xfrm>
                <a:off x="4557705" y="2249178"/>
                <a:ext cx="732454" cy="46166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Advanced Shipping Note</a:t>
                </a:r>
              </a:p>
            </p:txBody>
          </p:sp>
          <p:cxnSp>
            <p:nvCxnSpPr>
              <p:cNvPr id="141" name="Straight Connector 140"/>
              <p:cNvCxnSpPr/>
              <p:nvPr/>
            </p:nvCxnSpPr>
            <p:spPr>
              <a:xfrm>
                <a:off x="4890883" y="2889492"/>
                <a:ext cx="0" cy="401501"/>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5"/>
              <a:stretch>
                <a:fillRect/>
              </a:stretch>
            </p:blipFill>
            <p:spPr>
              <a:xfrm>
                <a:off x="4614997" y="1647244"/>
                <a:ext cx="579600" cy="579600"/>
              </a:xfrm>
              <a:prstGeom prst="rect">
                <a:avLst/>
              </a:prstGeom>
            </p:spPr>
          </p:pic>
          <p:pic>
            <p:nvPicPr>
              <p:cNvPr id="101" name="Picture 100"/>
              <p:cNvPicPr>
                <a:picLocks noChangeAspect="1"/>
              </p:cNvPicPr>
              <p:nvPr/>
            </p:nvPicPr>
            <p:blipFill>
              <a:blip r:embed="rId6"/>
              <a:stretch>
                <a:fillRect/>
              </a:stretch>
            </p:blipFill>
            <p:spPr>
              <a:xfrm>
                <a:off x="4657132" y="5239663"/>
                <a:ext cx="579600" cy="579600"/>
              </a:xfrm>
              <a:prstGeom prst="rect">
                <a:avLst/>
              </a:prstGeom>
            </p:spPr>
          </p:pic>
          <p:cxnSp>
            <p:nvCxnSpPr>
              <p:cNvPr id="103" name="Straight Connector 102"/>
              <p:cNvCxnSpPr/>
              <p:nvPr/>
            </p:nvCxnSpPr>
            <p:spPr>
              <a:xfrm flipH="1">
                <a:off x="4917329" y="4607568"/>
                <a:ext cx="0" cy="540000"/>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1CB12BDD-3D3E-4D8E-B5C7-1253906DF190}"/>
              </a:ext>
            </a:extLst>
          </p:cNvPr>
          <p:cNvGrpSpPr/>
          <p:nvPr/>
        </p:nvGrpSpPr>
        <p:grpSpPr>
          <a:xfrm>
            <a:off x="6049844" y="5068485"/>
            <a:ext cx="1571182" cy="1286289"/>
            <a:chOff x="6049844" y="5068485"/>
            <a:chExt cx="1571182" cy="1286289"/>
          </a:xfrm>
        </p:grpSpPr>
        <p:sp>
          <p:nvSpPr>
            <p:cNvPr id="80" name="TextBox 79"/>
            <p:cNvSpPr txBox="1"/>
            <p:nvPr/>
          </p:nvSpPr>
          <p:spPr>
            <a:xfrm>
              <a:off x="6099524" y="5794523"/>
              <a:ext cx="732263" cy="15384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Invoice</a:t>
              </a:r>
            </a:p>
          </p:txBody>
        </p:sp>
        <p:sp>
          <p:nvSpPr>
            <p:cNvPr id="174" name="Rectangle: Rounded Corners 173"/>
            <p:cNvSpPr/>
            <p:nvPr/>
          </p:nvSpPr>
          <p:spPr bwMode="gray">
            <a:xfrm>
              <a:off x="6049844" y="5068485"/>
              <a:ext cx="1571182" cy="1101142"/>
            </a:xfrm>
            <a:prstGeom prst="roundRect">
              <a:avLst/>
            </a:prstGeom>
            <a:noFill/>
            <a:ln w="6350" algn="ctr">
              <a:solidFill>
                <a:schemeClr val="accent1"/>
              </a:solidFill>
              <a:prstDash val="lgDash"/>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GB" sz="1799" kern="0" dirty="0" err="1">
                <a:solidFill>
                  <a:srgbClr val="FFFFFF"/>
                </a:solidFill>
                <a:ea typeface="Arial Unicode MS" pitchFamily="34" charset="-128"/>
                <a:cs typeface="Arial Unicode MS" pitchFamily="34" charset="-128"/>
              </a:endParaRPr>
            </a:p>
          </p:txBody>
        </p:sp>
        <p:sp>
          <p:nvSpPr>
            <p:cNvPr id="175" name="TextBox 174"/>
            <p:cNvSpPr txBox="1"/>
            <p:nvPr/>
          </p:nvSpPr>
          <p:spPr>
            <a:xfrm>
              <a:off x="6375356" y="6200926"/>
              <a:ext cx="928426" cy="15384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i="1" kern="0" dirty="0">
                  <a:solidFill>
                    <a:srgbClr val="F0AB00"/>
                  </a:solidFill>
                  <a:ea typeface="Arial Unicode MS" pitchFamily="34" charset="-128"/>
                  <a:cs typeface="Arial Unicode MS" pitchFamily="34" charset="-128"/>
                </a:rPr>
                <a:t>Reconciliation</a:t>
              </a:r>
            </a:p>
          </p:txBody>
        </p:sp>
        <p:pic>
          <p:nvPicPr>
            <p:cNvPr id="104" name="Picture 103"/>
            <p:cNvPicPr>
              <a:picLocks noChangeAspect="1"/>
            </p:cNvPicPr>
            <p:nvPr/>
          </p:nvPicPr>
          <p:blipFill>
            <a:blip r:embed="rId6"/>
            <a:stretch>
              <a:fillRect/>
            </a:stretch>
          </p:blipFill>
          <p:spPr>
            <a:xfrm>
              <a:off x="6194785" y="5239192"/>
              <a:ext cx="579449" cy="579449"/>
            </a:xfrm>
            <a:prstGeom prst="rect">
              <a:avLst/>
            </a:prstGeom>
          </p:spPr>
        </p:pic>
      </p:grpSp>
      <p:grpSp>
        <p:nvGrpSpPr>
          <p:cNvPr id="19" name="Group 18">
            <a:extLst>
              <a:ext uri="{FF2B5EF4-FFF2-40B4-BE49-F238E27FC236}">
                <a16:creationId xmlns:a16="http://schemas.microsoft.com/office/drawing/2014/main" id="{63C761CD-D740-4C04-8F74-244854370854}"/>
              </a:ext>
            </a:extLst>
          </p:cNvPr>
          <p:cNvGrpSpPr/>
          <p:nvPr/>
        </p:nvGrpSpPr>
        <p:grpSpPr>
          <a:xfrm>
            <a:off x="6142882" y="1647708"/>
            <a:ext cx="732263" cy="3360949"/>
            <a:chOff x="6142882" y="1647708"/>
            <a:chExt cx="732263" cy="3360949"/>
          </a:xfrm>
        </p:grpSpPr>
        <p:sp>
          <p:nvSpPr>
            <p:cNvPr id="130" name="TextBox 129"/>
            <p:cNvSpPr txBox="1"/>
            <p:nvPr/>
          </p:nvSpPr>
          <p:spPr>
            <a:xfrm>
              <a:off x="6142882" y="2249485"/>
              <a:ext cx="732263" cy="15384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E-Invoice</a:t>
              </a:r>
            </a:p>
          </p:txBody>
        </p:sp>
        <p:pic>
          <p:nvPicPr>
            <p:cNvPr id="148" name="Picture 147"/>
            <p:cNvPicPr>
              <a:picLocks noChangeAspect="1"/>
            </p:cNvPicPr>
            <p:nvPr/>
          </p:nvPicPr>
          <p:blipFill>
            <a:blip r:embed="rId5"/>
            <a:stretch>
              <a:fillRect/>
            </a:stretch>
          </p:blipFill>
          <p:spPr>
            <a:xfrm>
              <a:off x="6194785" y="1647708"/>
              <a:ext cx="579449" cy="579449"/>
            </a:xfrm>
            <a:prstGeom prst="rect">
              <a:avLst/>
            </a:prstGeom>
          </p:spPr>
        </p:pic>
        <p:cxnSp>
          <p:nvCxnSpPr>
            <p:cNvPr id="121" name="Straight Connector 120"/>
            <p:cNvCxnSpPr/>
            <p:nvPr/>
          </p:nvCxnSpPr>
          <p:spPr>
            <a:xfrm>
              <a:off x="6497475" y="2873082"/>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4"/>
            <a:stretch>
              <a:fillRect/>
            </a:stretch>
          </p:blipFill>
          <p:spPr>
            <a:xfrm>
              <a:off x="6195432" y="3360441"/>
              <a:ext cx="578156" cy="578156"/>
            </a:xfrm>
            <a:prstGeom prst="rect">
              <a:avLst/>
            </a:prstGeom>
          </p:spPr>
        </p:pic>
        <p:cxnSp>
          <p:nvCxnSpPr>
            <p:cNvPr id="109" name="Straight Connector 108"/>
            <p:cNvCxnSpPr/>
            <p:nvPr/>
          </p:nvCxnSpPr>
          <p:spPr>
            <a:xfrm>
              <a:off x="6486598" y="4607261"/>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6142882" y="3991868"/>
              <a:ext cx="732263" cy="15384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E-Invoice</a:t>
              </a:r>
            </a:p>
          </p:txBody>
        </p:sp>
      </p:grpSp>
      <p:grpSp>
        <p:nvGrpSpPr>
          <p:cNvPr id="21" name="Group 20">
            <a:extLst>
              <a:ext uri="{FF2B5EF4-FFF2-40B4-BE49-F238E27FC236}">
                <a16:creationId xmlns:a16="http://schemas.microsoft.com/office/drawing/2014/main" id="{77FAD84E-FC3D-453C-88DF-7E88F4586EFB}"/>
              </a:ext>
            </a:extLst>
          </p:cNvPr>
          <p:cNvGrpSpPr/>
          <p:nvPr/>
        </p:nvGrpSpPr>
        <p:grpSpPr>
          <a:xfrm>
            <a:off x="6761479" y="1647708"/>
            <a:ext cx="818525" cy="4445007"/>
            <a:chOff x="6761479" y="1647708"/>
            <a:chExt cx="818525" cy="4445007"/>
          </a:xfrm>
        </p:grpSpPr>
        <p:sp>
          <p:nvSpPr>
            <p:cNvPr id="83" name="TextBox 82"/>
            <p:cNvSpPr txBox="1"/>
            <p:nvPr/>
          </p:nvSpPr>
          <p:spPr>
            <a:xfrm>
              <a:off x="6826374" y="5785018"/>
              <a:ext cx="753630"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Invoice Status</a:t>
              </a:r>
            </a:p>
          </p:txBody>
        </p:sp>
        <p:pic>
          <p:nvPicPr>
            <p:cNvPr id="195" name="Picture 194"/>
            <p:cNvPicPr>
              <a:picLocks noChangeAspect="1"/>
            </p:cNvPicPr>
            <p:nvPr/>
          </p:nvPicPr>
          <p:blipFill>
            <a:blip r:embed="rId5"/>
            <a:stretch>
              <a:fillRect/>
            </a:stretch>
          </p:blipFill>
          <p:spPr>
            <a:xfrm>
              <a:off x="6851523" y="1647708"/>
              <a:ext cx="579449" cy="579449"/>
            </a:xfrm>
            <a:prstGeom prst="rect">
              <a:avLst/>
            </a:prstGeom>
          </p:spPr>
        </p:pic>
        <p:sp>
          <p:nvSpPr>
            <p:cNvPr id="196" name="TextBox 195"/>
            <p:cNvSpPr txBox="1"/>
            <p:nvPr/>
          </p:nvSpPr>
          <p:spPr>
            <a:xfrm>
              <a:off x="6761479" y="2249485"/>
              <a:ext cx="732263" cy="46154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Invoice Status Update</a:t>
              </a:r>
            </a:p>
          </p:txBody>
        </p:sp>
        <p:cxnSp>
          <p:nvCxnSpPr>
            <p:cNvPr id="197" name="Straight Connector 196"/>
            <p:cNvCxnSpPr/>
            <p:nvPr/>
          </p:nvCxnSpPr>
          <p:spPr>
            <a:xfrm flipV="1">
              <a:off x="7149216" y="2889633"/>
              <a:ext cx="0" cy="401396"/>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6"/>
            <a:stretch>
              <a:fillRect/>
            </a:stretch>
          </p:blipFill>
          <p:spPr>
            <a:xfrm>
              <a:off x="6915852" y="5239192"/>
              <a:ext cx="579449" cy="579449"/>
            </a:xfrm>
            <a:prstGeom prst="rect">
              <a:avLst/>
            </a:prstGeom>
          </p:spPr>
        </p:pic>
        <p:pic>
          <p:nvPicPr>
            <p:cNvPr id="111" name="Picture 110"/>
            <p:cNvPicPr>
              <a:picLocks noChangeAspect="1"/>
            </p:cNvPicPr>
            <p:nvPr/>
          </p:nvPicPr>
          <p:blipFill>
            <a:blip r:embed="rId4"/>
            <a:stretch>
              <a:fillRect/>
            </a:stretch>
          </p:blipFill>
          <p:spPr>
            <a:xfrm>
              <a:off x="6889030" y="3360441"/>
              <a:ext cx="578156" cy="578156"/>
            </a:xfrm>
            <a:prstGeom prst="rect">
              <a:avLst/>
            </a:prstGeom>
          </p:spPr>
        </p:pic>
        <p:sp>
          <p:nvSpPr>
            <p:cNvPr id="123" name="TextBox 122"/>
            <p:cNvSpPr txBox="1"/>
            <p:nvPr/>
          </p:nvSpPr>
          <p:spPr>
            <a:xfrm>
              <a:off x="6790988" y="3991868"/>
              <a:ext cx="753630" cy="3076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GB" sz="1000" kern="0" dirty="0">
                  <a:solidFill>
                    <a:srgbClr val="FFFFFF"/>
                  </a:solidFill>
                  <a:ea typeface="Arial Unicode MS" pitchFamily="34" charset="-128"/>
                  <a:cs typeface="Arial Unicode MS" pitchFamily="34" charset="-128"/>
                </a:rPr>
                <a:t>Invoice Status</a:t>
              </a:r>
            </a:p>
          </p:txBody>
        </p:sp>
        <p:cxnSp>
          <p:nvCxnSpPr>
            <p:cNvPr id="125" name="Straight Connector 124"/>
            <p:cNvCxnSpPr/>
            <p:nvPr/>
          </p:nvCxnSpPr>
          <p:spPr>
            <a:xfrm flipV="1">
              <a:off x="7167803" y="4575231"/>
              <a:ext cx="0" cy="401396"/>
            </a:xfrm>
            <a:prstGeom prst="line">
              <a:avLst/>
            </a:prstGeom>
            <a:ln w="9525">
              <a:solidFill>
                <a:schemeClr val="tx1"/>
              </a:solidFill>
              <a:prstDash val="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cxnSp>
        <p:nvCxnSpPr>
          <p:cNvPr id="135" name="Straight Connector 134"/>
          <p:cNvCxnSpPr/>
          <p:nvPr/>
        </p:nvCxnSpPr>
        <p:spPr>
          <a:xfrm>
            <a:off x="8787442" y="1469817"/>
            <a:ext cx="0" cy="484009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970098" y="1391829"/>
            <a:ext cx="2262782" cy="1652341"/>
            <a:chOff x="8970843" y="1391297"/>
            <a:chExt cx="2263371" cy="1652771"/>
          </a:xfrm>
        </p:grpSpPr>
        <p:grpSp>
          <p:nvGrpSpPr>
            <p:cNvPr id="4" name="Group 3"/>
            <p:cNvGrpSpPr/>
            <p:nvPr/>
          </p:nvGrpSpPr>
          <p:grpSpPr>
            <a:xfrm>
              <a:off x="10109491" y="2249178"/>
              <a:ext cx="591474" cy="751228"/>
              <a:chOff x="9698266" y="1440867"/>
              <a:chExt cx="591474" cy="751228"/>
            </a:xfrm>
          </p:grpSpPr>
          <p:pic>
            <p:nvPicPr>
              <p:cNvPr id="129" name="Picture 128"/>
              <p:cNvPicPr>
                <a:picLocks noChangeAspect="1"/>
              </p:cNvPicPr>
              <p:nvPr/>
            </p:nvPicPr>
            <p:blipFill>
              <a:blip r:embed="rId8"/>
              <a:stretch>
                <a:fillRect/>
              </a:stretch>
            </p:blipFill>
            <p:spPr>
              <a:xfrm>
                <a:off x="9698266" y="1600621"/>
                <a:ext cx="591474" cy="591474"/>
              </a:xfrm>
              <a:prstGeom prst="rect">
                <a:avLst/>
              </a:prstGeom>
            </p:spPr>
          </p:pic>
          <p:sp>
            <p:nvSpPr>
              <p:cNvPr id="3" name="TextBox 2"/>
              <p:cNvSpPr txBox="1"/>
              <p:nvPr/>
            </p:nvSpPr>
            <p:spPr>
              <a:xfrm>
                <a:off x="9740070" y="1440867"/>
                <a:ext cx="400751" cy="184666"/>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GB" sz="1200" kern="0" dirty="0">
                    <a:solidFill>
                      <a:srgbClr val="FFFFFF"/>
                    </a:solidFill>
                    <a:ea typeface="Arial Unicode MS" pitchFamily="34" charset="-128"/>
                    <a:cs typeface="Arial Unicode MS" pitchFamily="34" charset="-128"/>
                  </a:rPr>
                  <a:t>Portal</a:t>
                </a:r>
              </a:p>
            </p:txBody>
          </p:sp>
        </p:grpSp>
        <p:grpSp>
          <p:nvGrpSpPr>
            <p:cNvPr id="8" name="Group 7"/>
            <p:cNvGrpSpPr/>
            <p:nvPr/>
          </p:nvGrpSpPr>
          <p:grpSpPr>
            <a:xfrm>
              <a:off x="10351191" y="1404139"/>
              <a:ext cx="883023" cy="765162"/>
              <a:chOff x="10408203" y="1291337"/>
              <a:chExt cx="883023" cy="765162"/>
            </a:xfrm>
          </p:grpSpPr>
          <p:pic>
            <p:nvPicPr>
              <p:cNvPr id="131" name="Picture 130"/>
              <p:cNvPicPr>
                <a:picLocks noChangeAspect="1"/>
              </p:cNvPicPr>
              <p:nvPr/>
            </p:nvPicPr>
            <p:blipFill>
              <a:blip r:embed="rId9"/>
              <a:stretch>
                <a:fillRect/>
              </a:stretch>
            </p:blipFill>
            <p:spPr>
              <a:xfrm>
                <a:off x="10647825" y="1625553"/>
                <a:ext cx="430946" cy="430946"/>
              </a:xfrm>
              <a:prstGeom prst="rect">
                <a:avLst/>
              </a:prstGeom>
            </p:spPr>
          </p:pic>
          <p:sp>
            <p:nvSpPr>
              <p:cNvPr id="139" name="TextBox 138"/>
              <p:cNvSpPr txBox="1"/>
              <p:nvPr/>
            </p:nvSpPr>
            <p:spPr>
              <a:xfrm>
                <a:off x="10408203" y="1291337"/>
                <a:ext cx="883023" cy="369332"/>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GB" sz="1200" kern="0" dirty="0">
                    <a:solidFill>
                      <a:srgbClr val="FFFFFF"/>
                    </a:solidFill>
                    <a:ea typeface="Arial Unicode MS" pitchFamily="34" charset="-128"/>
                    <a:cs typeface="Arial Unicode MS" pitchFamily="34" charset="-128"/>
                  </a:rPr>
                  <a:t>Interactive Email</a:t>
                </a:r>
              </a:p>
            </p:txBody>
          </p:sp>
        </p:grpSp>
        <p:grpSp>
          <p:nvGrpSpPr>
            <p:cNvPr id="5" name="Group 4"/>
            <p:cNvGrpSpPr/>
            <p:nvPr/>
          </p:nvGrpSpPr>
          <p:grpSpPr>
            <a:xfrm>
              <a:off x="9446991" y="1391297"/>
              <a:ext cx="795089" cy="702631"/>
              <a:chOff x="8960393" y="1242720"/>
              <a:chExt cx="795089" cy="702631"/>
            </a:xfrm>
          </p:grpSpPr>
          <p:pic>
            <p:nvPicPr>
              <p:cNvPr id="127" name="Picture 126"/>
              <p:cNvPicPr>
                <a:picLocks noChangeAspect="1"/>
              </p:cNvPicPr>
              <p:nvPr/>
            </p:nvPicPr>
            <p:blipFill>
              <a:blip r:embed="rId10"/>
              <a:stretch>
                <a:fillRect/>
              </a:stretch>
            </p:blipFill>
            <p:spPr>
              <a:xfrm>
                <a:off x="9075441" y="1454542"/>
                <a:ext cx="490809" cy="490809"/>
              </a:xfrm>
              <a:prstGeom prst="rect">
                <a:avLst/>
              </a:prstGeom>
            </p:spPr>
          </p:pic>
          <p:sp>
            <p:nvSpPr>
              <p:cNvPr id="155" name="TextBox 154"/>
              <p:cNvSpPr txBox="1"/>
              <p:nvPr/>
            </p:nvSpPr>
            <p:spPr>
              <a:xfrm>
                <a:off x="8960393" y="1242720"/>
                <a:ext cx="795089" cy="184666"/>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GB" sz="1200" kern="0" dirty="0">
                    <a:solidFill>
                      <a:srgbClr val="FFFFFF"/>
                    </a:solidFill>
                    <a:ea typeface="Arial Unicode MS" pitchFamily="34" charset="-128"/>
                    <a:cs typeface="Arial Unicode MS" pitchFamily="34" charset="-128"/>
                  </a:rPr>
                  <a:t>Paper / Fax</a:t>
                </a:r>
              </a:p>
            </p:txBody>
          </p:sp>
        </p:grpSp>
        <p:grpSp>
          <p:nvGrpSpPr>
            <p:cNvPr id="6" name="Group 5"/>
            <p:cNvGrpSpPr/>
            <p:nvPr/>
          </p:nvGrpSpPr>
          <p:grpSpPr>
            <a:xfrm>
              <a:off x="8970843" y="2191790"/>
              <a:ext cx="920823" cy="852278"/>
              <a:chOff x="8970843" y="2191790"/>
              <a:chExt cx="920823" cy="852278"/>
            </a:xfrm>
          </p:grpSpPr>
          <p:pic>
            <p:nvPicPr>
              <p:cNvPr id="132" name="Picture 131"/>
              <p:cNvPicPr>
                <a:picLocks noChangeAspect="1"/>
              </p:cNvPicPr>
              <p:nvPr/>
            </p:nvPicPr>
            <p:blipFill>
              <a:blip r:embed="rId11"/>
              <a:stretch>
                <a:fillRect/>
              </a:stretch>
            </p:blipFill>
            <p:spPr>
              <a:xfrm>
                <a:off x="9223040" y="2375442"/>
                <a:ext cx="668626" cy="668626"/>
              </a:xfrm>
              <a:prstGeom prst="rect">
                <a:avLst/>
              </a:prstGeom>
            </p:spPr>
          </p:pic>
          <p:sp>
            <p:nvSpPr>
              <p:cNvPr id="159" name="TextBox 158"/>
              <p:cNvSpPr txBox="1"/>
              <p:nvPr/>
            </p:nvSpPr>
            <p:spPr>
              <a:xfrm>
                <a:off x="8970843" y="2191790"/>
                <a:ext cx="883023" cy="184666"/>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GB" sz="1200" kern="0" dirty="0">
                    <a:solidFill>
                      <a:srgbClr val="FFFFFF"/>
                    </a:solidFill>
                    <a:ea typeface="Arial Unicode MS" pitchFamily="34" charset="-128"/>
                    <a:cs typeface="Arial Unicode MS" pitchFamily="34" charset="-128"/>
                  </a:rPr>
                  <a:t>Integrated</a:t>
                </a:r>
              </a:p>
            </p:txBody>
          </p:sp>
        </p:grpSp>
      </p:grpSp>
      <p:sp>
        <p:nvSpPr>
          <p:cNvPr id="107" name="Rectangle 106">
            <a:hlinkClick r:id="rId12"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pic>
        <p:nvPicPr>
          <p:cNvPr id="23" name="Picture 22">
            <a:extLst>
              <a:ext uri="{FF2B5EF4-FFF2-40B4-BE49-F238E27FC236}">
                <a16:creationId xmlns:a16="http://schemas.microsoft.com/office/drawing/2014/main" id="{20FBEBC1-F869-497E-A937-27EB21C02549}"/>
              </a:ext>
            </a:extLst>
          </p:cNvPr>
          <p:cNvPicPr>
            <a:picLocks noChangeAspect="1"/>
          </p:cNvPicPr>
          <p:nvPr/>
        </p:nvPicPr>
        <p:blipFill>
          <a:blip r:embed="rId13"/>
          <a:stretch>
            <a:fillRect/>
          </a:stretch>
        </p:blipFill>
        <p:spPr>
          <a:xfrm>
            <a:off x="6657205" y="5054551"/>
            <a:ext cx="402188" cy="402188"/>
          </a:xfrm>
          <a:prstGeom prst="rect">
            <a:avLst/>
          </a:prstGeom>
        </p:spPr>
      </p:pic>
    </p:spTree>
    <p:extLst>
      <p:ext uri="{BB962C8B-B14F-4D97-AF65-F5344CB8AC3E}">
        <p14:creationId xmlns:p14="http://schemas.microsoft.com/office/powerpoint/2010/main" val="1281609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down)">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Commerce Automation: Collaborative Finance Data Flow</a:t>
            </a:r>
          </a:p>
        </p:txBody>
      </p:sp>
      <p:cxnSp>
        <p:nvCxnSpPr>
          <p:cNvPr id="49" name="Straight Connector 48"/>
          <p:cNvCxnSpPr/>
          <p:nvPr/>
        </p:nvCxnSpPr>
        <p:spPr>
          <a:xfrm>
            <a:off x="351638" y="4918480"/>
            <a:ext cx="11146625"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4992" y="3075012"/>
            <a:ext cx="11127105"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10000" y="4976629"/>
            <a:ext cx="802164" cy="802164"/>
          </a:xfrm>
          <a:prstGeom prst="rect">
            <a:avLst/>
          </a:prstGeom>
        </p:spPr>
      </p:pic>
      <p:sp>
        <p:nvSpPr>
          <p:cNvPr id="113" name="TextBox 112"/>
          <p:cNvSpPr txBox="1"/>
          <p:nvPr/>
        </p:nvSpPr>
        <p:spPr>
          <a:xfrm>
            <a:off x="797180" y="5759901"/>
            <a:ext cx="860047" cy="276871"/>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799"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sp>
        <p:nvSpPr>
          <p:cNvPr id="114" name="TextBox 113"/>
          <p:cNvSpPr txBox="1"/>
          <p:nvPr/>
        </p:nvSpPr>
        <p:spPr>
          <a:xfrm>
            <a:off x="584199" y="2717669"/>
            <a:ext cx="1310979" cy="27692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799"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851319" y="1845111"/>
            <a:ext cx="828537" cy="828537"/>
          </a:xfrm>
          <a:prstGeom prst="rect">
            <a:avLst/>
          </a:prstGeom>
        </p:spPr>
      </p:pic>
      <p:sp>
        <p:nvSpPr>
          <p:cNvPr id="120" name="TextBox 119"/>
          <p:cNvSpPr txBox="1"/>
          <p:nvPr/>
        </p:nvSpPr>
        <p:spPr>
          <a:xfrm>
            <a:off x="283120" y="3438995"/>
            <a:ext cx="1674344" cy="1107483"/>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799"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799"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Collaborative Finance    (Ariba Network)</a:t>
            </a:r>
          </a:p>
        </p:txBody>
      </p:sp>
      <p:cxnSp>
        <p:nvCxnSpPr>
          <p:cNvPr id="142" name="Straight Connector 141"/>
          <p:cNvCxnSpPr/>
          <p:nvPr/>
        </p:nvCxnSpPr>
        <p:spPr>
          <a:xfrm>
            <a:off x="1987296" y="1469817"/>
            <a:ext cx="0" cy="484009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351814" y="1647708"/>
            <a:ext cx="775621" cy="4300663"/>
            <a:chOff x="2351814" y="1647708"/>
            <a:chExt cx="775621" cy="4300663"/>
          </a:xfrm>
        </p:grpSpPr>
        <p:sp>
          <p:nvSpPr>
            <p:cNvPr id="107" name="TextBox 106"/>
            <p:cNvSpPr txBox="1"/>
            <p:nvPr/>
          </p:nvSpPr>
          <p:spPr>
            <a:xfrm>
              <a:off x="2351814" y="5794523"/>
              <a:ext cx="732263" cy="15384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Invoice</a:t>
              </a:r>
            </a:p>
          </p:txBody>
        </p:sp>
        <p:sp>
          <p:nvSpPr>
            <p:cNvPr id="117" name="TextBox 116"/>
            <p:cNvSpPr txBox="1"/>
            <p:nvPr/>
          </p:nvSpPr>
          <p:spPr>
            <a:xfrm>
              <a:off x="2395172" y="2249485"/>
              <a:ext cx="732263" cy="15384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E-Invoice</a:t>
              </a:r>
            </a:p>
          </p:txBody>
        </p:sp>
        <p:pic>
          <p:nvPicPr>
            <p:cNvPr id="152" name="Picture 151"/>
            <p:cNvPicPr>
              <a:picLocks noChangeAspect="1"/>
            </p:cNvPicPr>
            <p:nvPr/>
          </p:nvPicPr>
          <p:blipFill>
            <a:blip r:embed="rId4"/>
            <a:stretch>
              <a:fillRect/>
            </a:stretch>
          </p:blipFill>
          <p:spPr>
            <a:xfrm>
              <a:off x="2447075" y="1647708"/>
              <a:ext cx="579449" cy="579449"/>
            </a:xfrm>
            <a:prstGeom prst="rect">
              <a:avLst/>
            </a:prstGeom>
          </p:spPr>
        </p:pic>
        <p:cxnSp>
          <p:nvCxnSpPr>
            <p:cNvPr id="156" name="Straight Connector 155"/>
            <p:cNvCxnSpPr/>
            <p:nvPr/>
          </p:nvCxnSpPr>
          <p:spPr>
            <a:xfrm>
              <a:off x="2749765" y="2873082"/>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a:stretch>
              <a:fillRect/>
            </a:stretch>
          </p:blipFill>
          <p:spPr>
            <a:xfrm>
              <a:off x="2447722" y="3360441"/>
              <a:ext cx="578156" cy="578156"/>
            </a:xfrm>
            <a:prstGeom prst="rect">
              <a:avLst/>
            </a:prstGeom>
          </p:spPr>
        </p:pic>
        <p:pic>
          <p:nvPicPr>
            <p:cNvPr id="158" name="Picture 157"/>
            <p:cNvPicPr>
              <a:picLocks noChangeAspect="1"/>
            </p:cNvPicPr>
            <p:nvPr/>
          </p:nvPicPr>
          <p:blipFill>
            <a:blip r:embed="rId6"/>
            <a:stretch>
              <a:fillRect/>
            </a:stretch>
          </p:blipFill>
          <p:spPr>
            <a:xfrm>
              <a:off x="2447075" y="5239192"/>
              <a:ext cx="579449" cy="579449"/>
            </a:xfrm>
            <a:prstGeom prst="rect">
              <a:avLst/>
            </a:prstGeom>
          </p:spPr>
        </p:pic>
        <p:cxnSp>
          <p:nvCxnSpPr>
            <p:cNvPr id="160" name="Straight Connector 159"/>
            <p:cNvCxnSpPr/>
            <p:nvPr/>
          </p:nvCxnSpPr>
          <p:spPr>
            <a:xfrm>
              <a:off x="2738888" y="4607261"/>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2395172" y="3991868"/>
              <a:ext cx="732263" cy="15384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E-Invoice</a:t>
              </a:r>
            </a:p>
          </p:txBody>
        </p:sp>
      </p:grpSp>
      <p:grpSp>
        <p:nvGrpSpPr>
          <p:cNvPr id="4" name="Group 3"/>
          <p:cNvGrpSpPr/>
          <p:nvPr/>
        </p:nvGrpSpPr>
        <p:grpSpPr>
          <a:xfrm>
            <a:off x="3359927" y="1645033"/>
            <a:ext cx="763817" cy="4601663"/>
            <a:chOff x="3359927" y="1645033"/>
            <a:chExt cx="763817" cy="4601663"/>
          </a:xfrm>
        </p:grpSpPr>
        <p:sp>
          <p:nvSpPr>
            <p:cNvPr id="162" name="TextBox 161"/>
            <p:cNvSpPr txBox="1"/>
            <p:nvPr/>
          </p:nvSpPr>
          <p:spPr>
            <a:xfrm>
              <a:off x="3359927" y="5785031"/>
              <a:ext cx="732263" cy="461665"/>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a:t>
              </a:r>
            </a:p>
          </p:txBody>
        </p:sp>
        <p:pic>
          <p:nvPicPr>
            <p:cNvPr id="163" name="Picture 162"/>
            <p:cNvPicPr>
              <a:picLocks noChangeAspect="1"/>
            </p:cNvPicPr>
            <p:nvPr/>
          </p:nvPicPr>
          <p:blipFill>
            <a:blip r:embed="rId6"/>
            <a:stretch>
              <a:fillRect/>
            </a:stretch>
          </p:blipFill>
          <p:spPr>
            <a:xfrm>
              <a:off x="3455188" y="5229700"/>
              <a:ext cx="579449" cy="579449"/>
            </a:xfrm>
            <a:prstGeom prst="rect">
              <a:avLst/>
            </a:prstGeom>
          </p:spPr>
        </p:pic>
        <p:pic>
          <p:nvPicPr>
            <p:cNvPr id="164" name="Picture 163"/>
            <p:cNvPicPr>
              <a:picLocks noChangeAspect="1"/>
            </p:cNvPicPr>
            <p:nvPr/>
          </p:nvPicPr>
          <p:blipFill>
            <a:blip r:embed="rId5"/>
            <a:stretch>
              <a:fillRect/>
            </a:stretch>
          </p:blipFill>
          <p:spPr>
            <a:xfrm>
              <a:off x="3468535" y="3372899"/>
              <a:ext cx="578156" cy="578156"/>
            </a:xfrm>
            <a:prstGeom prst="rect">
              <a:avLst/>
            </a:prstGeom>
          </p:spPr>
        </p:pic>
        <p:sp>
          <p:nvSpPr>
            <p:cNvPr id="165" name="TextBox 164"/>
            <p:cNvSpPr txBox="1"/>
            <p:nvPr/>
          </p:nvSpPr>
          <p:spPr>
            <a:xfrm>
              <a:off x="3391481" y="3941227"/>
              <a:ext cx="732263" cy="461665"/>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a:t>
              </a:r>
            </a:p>
          </p:txBody>
        </p:sp>
        <p:cxnSp>
          <p:nvCxnSpPr>
            <p:cNvPr id="166" name="Straight Connector 165"/>
            <p:cNvCxnSpPr/>
            <p:nvPr/>
          </p:nvCxnSpPr>
          <p:spPr>
            <a:xfrm flipV="1">
              <a:off x="3757612" y="4607261"/>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7" name="Picture 166"/>
            <p:cNvPicPr>
              <a:picLocks noChangeAspect="1"/>
            </p:cNvPicPr>
            <p:nvPr/>
          </p:nvPicPr>
          <p:blipFill>
            <a:blip r:embed="rId4"/>
            <a:stretch>
              <a:fillRect/>
            </a:stretch>
          </p:blipFill>
          <p:spPr>
            <a:xfrm>
              <a:off x="3448594" y="1645033"/>
              <a:ext cx="579449" cy="579449"/>
            </a:xfrm>
            <a:prstGeom prst="rect">
              <a:avLst/>
            </a:prstGeom>
          </p:spPr>
        </p:pic>
        <p:cxnSp>
          <p:nvCxnSpPr>
            <p:cNvPr id="168" name="Straight Connector 167"/>
            <p:cNvCxnSpPr/>
            <p:nvPr/>
          </p:nvCxnSpPr>
          <p:spPr>
            <a:xfrm flipV="1">
              <a:off x="3757612" y="2856132"/>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3378782" y="2247791"/>
              <a:ext cx="732263" cy="461665"/>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a:t>
              </a:r>
            </a:p>
          </p:txBody>
        </p:sp>
      </p:grpSp>
      <p:grpSp>
        <p:nvGrpSpPr>
          <p:cNvPr id="5" name="Group 4"/>
          <p:cNvGrpSpPr/>
          <p:nvPr/>
        </p:nvGrpSpPr>
        <p:grpSpPr>
          <a:xfrm>
            <a:off x="4384509" y="1645033"/>
            <a:ext cx="763817" cy="4755551"/>
            <a:chOff x="4384509" y="1645033"/>
            <a:chExt cx="763817" cy="4755551"/>
          </a:xfrm>
        </p:grpSpPr>
        <p:sp>
          <p:nvSpPr>
            <p:cNvPr id="170" name="TextBox 169"/>
            <p:cNvSpPr txBox="1"/>
            <p:nvPr/>
          </p:nvSpPr>
          <p:spPr>
            <a:xfrm>
              <a:off x="4384509" y="5785031"/>
              <a:ext cx="732263" cy="615553"/>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 (Update)</a:t>
              </a:r>
            </a:p>
          </p:txBody>
        </p:sp>
        <p:pic>
          <p:nvPicPr>
            <p:cNvPr id="172" name="Picture 171"/>
            <p:cNvPicPr>
              <a:picLocks noChangeAspect="1"/>
            </p:cNvPicPr>
            <p:nvPr/>
          </p:nvPicPr>
          <p:blipFill>
            <a:blip r:embed="rId6"/>
            <a:stretch>
              <a:fillRect/>
            </a:stretch>
          </p:blipFill>
          <p:spPr>
            <a:xfrm>
              <a:off x="4479770" y="5229700"/>
              <a:ext cx="579449" cy="579449"/>
            </a:xfrm>
            <a:prstGeom prst="rect">
              <a:avLst/>
            </a:prstGeom>
          </p:spPr>
        </p:pic>
        <p:pic>
          <p:nvPicPr>
            <p:cNvPr id="173" name="Picture 172"/>
            <p:cNvPicPr>
              <a:picLocks noChangeAspect="1"/>
            </p:cNvPicPr>
            <p:nvPr/>
          </p:nvPicPr>
          <p:blipFill>
            <a:blip r:embed="rId5"/>
            <a:stretch>
              <a:fillRect/>
            </a:stretch>
          </p:blipFill>
          <p:spPr>
            <a:xfrm>
              <a:off x="4493117" y="3372899"/>
              <a:ext cx="578156" cy="578156"/>
            </a:xfrm>
            <a:prstGeom prst="rect">
              <a:avLst/>
            </a:prstGeom>
          </p:spPr>
        </p:pic>
        <p:sp>
          <p:nvSpPr>
            <p:cNvPr id="181" name="TextBox 180"/>
            <p:cNvSpPr txBox="1"/>
            <p:nvPr/>
          </p:nvSpPr>
          <p:spPr>
            <a:xfrm>
              <a:off x="4416063" y="3941227"/>
              <a:ext cx="732263" cy="615553"/>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 (Update)</a:t>
              </a:r>
            </a:p>
          </p:txBody>
        </p:sp>
        <p:cxnSp>
          <p:nvCxnSpPr>
            <p:cNvPr id="183" name="Straight Connector 182"/>
            <p:cNvCxnSpPr/>
            <p:nvPr/>
          </p:nvCxnSpPr>
          <p:spPr>
            <a:xfrm>
              <a:off x="4782194" y="4607261"/>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4" name="Picture 183"/>
            <p:cNvPicPr>
              <a:picLocks noChangeAspect="1"/>
            </p:cNvPicPr>
            <p:nvPr/>
          </p:nvPicPr>
          <p:blipFill>
            <a:blip r:embed="rId4"/>
            <a:stretch>
              <a:fillRect/>
            </a:stretch>
          </p:blipFill>
          <p:spPr>
            <a:xfrm>
              <a:off x="4473176" y="1645033"/>
              <a:ext cx="579449" cy="579449"/>
            </a:xfrm>
            <a:prstGeom prst="rect">
              <a:avLst/>
            </a:prstGeom>
          </p:spPr>
        </p:pic>
        <p:cxnSp>
          <p:nvCxnSpPr>
            <p:cNvPr id="188" name="Straight Connector 187"/>
            <p:cNvCxnSpPr/>
            <p:nvPr/>
          </p:nvCxnSpPr>
          <p:spPr>
            <a:xfrm>
              <a:off x="4782194" y="2856132"/>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4403364" y="2247791"/>
              <a:ext cx="732263" cy="615553"/>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 (Update)</a:t>
              </a:r>
            </a:p>
          </p:txBody>
        </p:sp>
      </p:grpSp>
      <p:grpSp>
        <p:nvGrpSpPr>
          <p:cNvPr id="204" name="Group 203"/>
          <p:cNvGrpSpPr/>
          <p:nvPr/>
        </p:nvGrpSpPr>
        <p:grpSpPr>
          <a:xfrm>
            <a:off x="5351537" y="1645033"/>
            <a:ext cx="732263" cy="4591094"/>
            <a:chOff x="7706876" y="1647244"/>
            <a:chExt cx="732454" cy="4592290"/>
          </a:xfrm>
        </p:grpSpPr>
        <p:sp>
          <p:nvSpPr>
            <p:cNvPr id="205" name="TextBox 204"/>
            <p:cNvSpPr txBox="1"/>
            <p:nvPr/>
          </p:nvSpPr>
          <p:spPr>
            <a:xfrm>
              <a:off x="7706876" y="3992015"/>
              <a:ext cx="732454" cy="3077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pic>
          <p:nvPicPr>
            <p:cNvPr id="206" name="Picture 205"/>
            <p:cNvPicPr>
              <a:picLocks noChangeAspect="1"/>
            </p:cNvPicPr>
            <p:nvPr/>
          </p:nvPicPr>
          <p:blipFill>
            <a:blip r:embed="rId5"/>
            <a:stretch>
              <a:fillRect/>
            </a:stretch>
          </p:blipFill>
          <p:spPr>
            <a:xfrm>
              <a:off x="7783950" y="3360423"/>
              <a:ext cx="578307" cy="578307"/>
            </a:xfrm>
            <a:prstGeom prst="rect">
              <a:avLst/>
            </a:prstGeom>
          </p:spPr>
        </p:pic>
        <p:cxnSp>
          <p:nvCxnSpPr>
            <p:cNvPr id="207" name="Straight Connector 206"/>
            <p:cNvCxnSpPr/>
            <p:nvPr/>
          </p:nvCxnSpPr>
          <p:spPr>
            <a:xfrm flipH="1" flipV="1">
              <a:off x="8073103" y="4607568"/>
              <a:ext cx="0" cy="54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706876" y="5931757"/>
              <a:ext cx="732454" cy="3077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sp>
          <p:nvSpPr>
            <p:cNvPr id="209" name="TextBox 208"/>
            <p:cNvSpPr txBox="1"/>
            <p:nvPr/>
          </p:nvSpPr>
          <p:spPr>
            <a:xfrm>
              <a:off x="7706876" y="2249178"/>
              <a:ext cx="732454" cy="3077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cxnSp>
          <p:nvCxnSpPr>
            <p:cNvPr id="210" name="Straight Connector 209"/>
            <p:cNvCxnSpPr/>
            <p:nvPr/>
          </p:nvCxnSpPr>
          <p:spPr>
            <a:xfrm flipV="1">
              <a:off x="8073103" y="2889492"/>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11" name="Picture 210"/>
            <p:cNvPicPr>
              <a:picLocks noChangeAspect="1"/>
            </p:cNvPicPr>
            <p:nvPr/>
          </p:nvPicPr>
          <p:blipFill>
            <a:blip r:embed="rId4"/>
            <a:stretch>
              <a:fillRect/>
            </a:stretch>
          </p:blipFill>
          <p:spPr>
            <a:xfrm>
              <a:off x="7783303" y="1647244"/>
              <a:ext cx="579600" cy="579600"/>
            </a:xfrm>
            <a:prstGeom prst="rect">
              <a:avLst/>
            </a:prstGeom>
          </p:spPr>
        </p:pic>
        <p:pic>
          <p:nvPicPr>
            <p:cNvPr id="212" name="Picture 211"/>
            <p:cNvPicPr>
              <a:picLocks noChangeAspect="1"/>
            </p:cNvPicPr>
            <p:nvPr/>
          </p:nvPicPr>
          <p:blipFill>
            <a:blip r:embed="rId6"/>
            <a:stretch>
              <a:fillRect/>
            </a:stretch>
          </p:blipFill>
          <p:spPr>
            <a:xfrm>
              <a:off x="7783303" y="5239663"/>
              <a:ext cx="579600" cy="579600"/>
            </a:xfrm>
            <a:prstGeom prst="rect">
              <a:avLst/>
            </a:prstGeom>
          </p:spPr>
        </p:pic>
      </p:grpSp>
      <p:sp>
        <p:nvSpPr>
          <p:cNvPr id="52" name="Rectangle 51">
            <a:hlinkClick r:id="rId7"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grpSp>
        <p:nvGrpSpPr>
          <p:cNvPr id="8" name="Group 7">
            <a:extLst>
              <a:ext uri="{FF2B5EF4-FFF2-40B4-BE49-F238E27FC236}">
                <a16:creationId xmlns:a16="http://schemas.microsoft.com/office/drawing/2014/main" id="{E405D03A-E602-458B-9956-756EDC6CA669}"/>
              </a:ext>
            </a:extLst>
          </p:cNvPr>
          <p:cNvGrpSpPr/>
          <p:nvPr/>
        </p:nvGrpSpPr>
        <p:grpSpPr>
          <a:xfrm>
            <a:off x="6132680" y="1670036"/>
            <a:ext cx="1008486" cy="4271109"/>
            <a:chOff x="6132680" y="1670036"/>
            <a:chExt cx="1008486" cy="4271109"/>
          </a:xfrm>
        </p:grpSpPr>
        <p:sp>
          <p:nvSpPr>
            <p:cNvPr id="213" name="TextBox 212"/>
            <p:cNvSpPr txBox="1"/>
            <p:nvPr/>
          </p:nvSpPr>
          <p:spPr>
            <a:xfrm>
              <a:off x="6251938" y="5787297"/>
              <a:ext cx="732263" cy="15384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Credit Note</a:t>
              </a:r>
            </a:p>
          </p:txBody>
        </p:sp>
        <p:pic>
          <p:nvPicPr>
            <p:cNvPr id="217" name="Picture 216"/>
            <p:cNvPicPr>
              <a:picLocks noChangeAspect="1"/>
            </p:cNvPicPr>
            <p:nvPr/>
          </p:nvPicPr>
          <p:blipFill>
            <a:blip r:embed="rId5"/>
            <a:stretch>
              <a:fillRect/>
            </a:stretch>
          </p:blipFill>
          <p:spPr>
            <a:xfrm>
              <a:off x="6347846" y="3353215"/>
              <a:ext cx="578156" cy="578156"/>
            </a:xfrm>
            <a:prstGeom prst="rect">
              <a:avLst/>
            </a:prstGeom>
          </p:spPr>
        </p:pic>
        <p:pic>
          <p:nvPicPr>
            <p:cNvPr id="218" name="Picture 217"/>
            <p:cNvPicPr>
              <a:picLocks noChangeAspect="1"/>
            </p:cNvPicPr>
            <p:nvPr/>
          </p:nvPicPr>
          <p:blipFill>
            <a:blip r:embed="rId6"/>
            <a:stretch>
              <a:fillRect/>
            </a:stretch>
          </p:blipFill>
          <p:spPr>
            <a:xfrm>
              <a:off x="6347199" y="5231966"/>
              <a:ext cx="579449" cy="579449"/>
            </a:xfrm>
            <a:prstGeom prst="rect">
              <a:avLst/>
            </a:prstGeom>
          </p:spPr>
        </p:pic>
        <p:cxnSp>
          <p:nvCxnSpPr>
            <p:cNvPr id="219" name="Straight Connector 218"/>
            <p:cNvCxnSpPr/>
            <p:nvPr/>
          </p:nvCxnSpPr>
          <p:spPr>
            <a:xfrm>
              <a:off x="6639012" y="4600035"/>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6132680" y="3954385"/>
              <a:ext cx="1008486" cy="3077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Credit Note (Auto-generated)</a:t>
              </a:r>
            </a:p>
          </p:txBody>
        </p:sp>
        <p:grpSp>
          <p:nvGrpSpPr>
            <p:cNvPr id="7" name="Group 6">
              <a:extLst>
                <a:ext uri="{FF2B5EF4-FFF2-40B4-BE49-F238E27FC236}">
                  <a16:creationId xmlns:a16="http://schemas.microsoft.com/office/drawing/2014/main" id="{7766DDAB-6392-4B93-8721-A480FA305AB0}"/>
                </a:ext>
              </a:extLst>
            </p:cNvPr>
            <p:cNvGrpSpPr/>
            <p:nvPr/>
          </p:nvGrpSpPr>
          <p:grpSpPr>
            <a:xfrm>
              <a:off x="6299712" y="1670036"/>
              <a:ext cx="732263" cy="749209"/>
              <a:chOff x="6299712" y="1670036"/>
              <a:chExt cx="732263" cy="749209"/>
            </a:xfrm>
          </p:grpSpPr>
          <p:sp>
            <p:nvSpPr>
              <p:cNvPr id="57" name="TextBox 56">
                <a:extLst>
                  <a:ext uri="{FF2B5EF4-FFF2-40B4-BE49-F238E27FC236}">
                    <a16:creationId xmlns:a16="http://schemas.microsoft.com/office/drawing/2014/main" id="{EAB275FB-B395-4F84-8CA5-48B326BDE51B}"/>
                  </a:ext>
                </a:extLst>
              </p:cNvPr>
              <p:cNvSpPr txBox="1"/>
              <p:nvPr/>
            </p:nvSpPr>
            <p:spPr>
              <a:xfrm>
                <a:off x="6299712" y="2265357"/>
                <a:ext cx="732263" cy="15388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Credit Note</a:t>
                </a:r>
              </a:p>
            </p:txBody>
          </p:sp>
          <p:pic>
            <p:nvPicPr>
              <p:cNvPr id="58" name="Picture 57">
                <a:extLst>
                  <a:ext uri="{FF2B5EF4-FFF2-40B4-BE49-F238E27FC236}">
                    <a16:creationId xmlns:a16="http://schemas.microsoft.com/office/drawing/2014/main" id="{F1F95636-77DA-495C-8D0F-4358628C3369}"/>
                  </a:ext>
                </a:extLst>
              </p:cNvPr>
              <p:cNvPicPr>
                <a:picLocks noChangeAspect="1"/>
              </p:cNvPicPr>
              <p:nvPr/>
            </p:nvPicPr>
            <p:blipFill>
              <a:blip r:embed="rId4"/>
              <a:stretch>
                <a:fillRect/>
              </a:stretch>
            </p:blipFill>
            <p:spPr>
              <a:xfrm>
                <a:off x="6347199" y="1670036"/>
                <a:ext cx="579449" cy="579449"/>
              </a:xfrm>
              <a:prstGeom prst="rect">
                <a:avLst/>
              </a:prstGeom>
            </p:spPr>
          </p:pic>
        </p:grpSp>
        <p:cxnSp>
          <p:nvCxnSpPr>
            <p:cNvPr id="59" name="Straight Connector 58">
              <a:extLst>
                <a:ext uri="{FF2B5EF4-FFF2-40B4-BE49-F238E27FC236}">
                  <a16:creationId xmlns:a16="http://schemas.microsoft.com/office/drawing/2014/main" id="{1767C4E7-B558-4423-BC5C-D8D98A324406}"/>
                </a:ext>
              </a:extLst>
            </p:cNvPr>
            <p:cNvCxnSpPr>
              <a:cxnSpLocks/>
            </p:cNvCxnSpPr>
            <p:nvPr/>
          </p:nvCxnSpPr>
          <p:spPr>
            <a:xfrm flipV="1">
              <a:off x="6602413" y="2852936"/>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9581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down)">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Commerce Automation: Collaborative Finance Data Flow (</a:t>
            </a:r>
            <a:r>
              <a:rPr lang="en-GB" b="0" dirty="0" err="1"/>
              <a:t>ccInvoice</a:t>
            </a:r>
            <a:r>
              <a:rPr lang="en-GB" b="0" dirty="0"/>
              <a:t>)</a:t>
            </a:r>
          </a:p>
        </p:txBody>
      </p:sp>
      <p:cxnSp>
        <p:nvCxnSpPr>
          <p:cNvPr id="49" name="Straight Connector 48"/>
          <p:cNvCxnSpPr/>
          <p:nvPr/>
        </p:nvCxnSpPr>
        <p:spPr>
          <a:xfrm>
            <a:off x="351638" y="4918480"/>
            <a:ext cx="11146625"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4992" y="3075012"/>
            <a:ext cx="11127105"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10000" y="4976629"/>
            <a:ext cx="802164" cy="802164"/>
          </a:xfrm>
          <a:prstGeom prst="rect">
            <a:avLst/>
          </a:prstGeom>
        </p:spPr>
      </p:pic>
      <p:sp>
        <p:nvSpPr>
          <p:cNvPr id="113" name="TextBox 112"/>
          <p:cNvSpPr txBox="1"/>
          <p:nvPr/>
        </p:nvSpPr>
        <p:spPr>
          <a:xfrm>
            <a:off x="797180" y="5759901"/>
            <a:ext cx="860047" cy="276871"/>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799"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sp>
        <p:nvSpPr>
          <p:cNvPr id="114" name="TextBox 113"/>
          <p:cNvSpPr txBox="1"/>
          <p:nvPr/>
        </p:nvSpPr>
        <p:spPr>
          <a:xfrm>
            <a:off x="584199" y="2717669"/>
            <a:ext cx="1310979" cy="27692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799"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Suppliers</a:t>
            </a:r>
          </a:p>
        </p:txBody>
      </p:sp>
      <p:pic>
        <p:nvPicPr>
          <p:cNvPr id="119" name="Picture 118"/>
          <p:cNvPicPr>
            <a:picLocks noChangeAspect="1"/>
          </p:cNvPicPr>
          <p:nvPr/>
        </p:nvPicPr>
        <p:blipFill>
          <a:blip r:embed="rId3"/>
          <a:stretch>
            <a:fillRect/>
          </a:stretch>
        </p:blipFill>
        <p:spPr>
          <a:xfrm>
            <a:off x="851319" y="1845111"/>
            <a:ext cx="828537" cy="828537"/>
          </a:xfrm>
          <a:prstGeom prst="rect">
            <a:avLst/>
          </a:prstGeom>
        </p:spPr>
      </p:pic>
      <p:sp>
        <p:nvSpPr>
          <p:cNvPr id="120" name="TextBox 119"/>
          <p:cNvSpPr txBox="1"/>
          <p:nvPr/>
        </p:nvSpPr>
        <p:spPr>
          <a:xfrm>
            <a:off x="283120" y="3438995"/>
            <a:ext cx="1674344" cy="1107483"/>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799"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799"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Collaborative Finance    (Ariba Network)</a:t>
            </a:r>
          </a:p>
        </p:txBody>
      </p:sp>
      <p:cxnSp>
        <p:nvCxnSpPr>
          <p:cNvPr id="142" name="Straight Connector 141"/>
          <p:cNvCxnSpPr/>
          <p:nvPr/>
        </p:nvCxnSpPr>
        <p:spPr>
          <a:xfrm>
            <a:off x="1987296" y="1469817"/>
            <a:ext cx="0" cy="484009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303782" y="6561606"/>
            <a:ext cx="1333726" cy="153848"/>
            <a:chOff x="7304096" y="6562422"/>
            <a:chExt cx="1334073" cy="153888"/>
          </a:xfrm>
        </p:grpSpPr>
        <p:cxnSp>
          <p:nvCxnSpPr>
            <p:cNvPr id="171" name="Straight Connector 170"/>
            <p:cNvCxnSpPr/>
            <p:nvPr/>
          </p:nvCxnSpPr>
          <p:spPr>
            <a:xfrm>
              <a:off x="7991129" y="6646528"/>
              <a:ext cx="647040" cy="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7304096" y="6562422"/>
              <a:ext cx="732454" cy="15388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Optional</a:t>
              </a:r>
            </a:p>
          </p:txBody>
        </p:sp>
      </p:grpSp>
      <p:grpSp>
        <p:nvGrpSpPr>
          <p:cNvPr id="3" name="Group 2"/>
          <p:cNvGrpSpPr/>
          <p:nvPr/>
        </p:nvGrpSpPr>
        <p:grpSpPr>
          <a:xfrm>
            <a:off x="2317366" y="3380696"/>
            <a:ext cx="775621" cy="2587930"/>
            <a:chOff x="2317366" y="3380696"/>
            <a:chExt cx="775621" cy="2587930"/>
          </a:xfrm>
        </p:grpSpPr>
        <p:sp>
          <p:nvSpPr>
            <p:cNvPr id="107" name="TextBox 106"/>
            <p:cNvSpPr txBox="1"/>
            <p:nvPr/>
          </p:nvSpPr>
          <p:spPr>
            <a:xfrm>
              <a:off x="2317366" y="5814778"/>
              <a:ext cx="732263" cy="15384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CcInvoice</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pic>
          <p:nvPicPr>
            <p:cNvPr id="157" name="Picture 156"/>
            <p:cNvPicPr>
              <a:picLocks noChangeAspect="1"/>
            </p:cNvPicPr>
            <p:nvPr/>
          </p:nvPicPr>
          <p:blipFill>
            <a:blip r:embed="rId4"/>
            <a:stretch>
              <a:fillRect/>
            </a:stretch>
          </p:blipFill>
          <p:spPr>
            <a:xfrm>
              <a:off x="2413274" y="3380696"/>
              <a:ext cx="578156" cy="578156"/>
            </a:xfrm>
            <a:prstGeom prst="rect">
              <a:avLst/>
            </a:prstGeom>
          </p:spPr>
        </p:pic>
        <p:pic>
          <p:nvPicPr>
            <p:cNvPr id="158" name="Picture 157"/>
            <p:cNvPicPr>
              <a:picLocks noChangeAspect="1"/>
            </p:cNvPicPr>
            <p:nvPr/>
          </p:nvPicPr>
          <p:blipFill>
            <a:blip r:embed="rId5"/>
            <a:stretch>
              <a:fillRect/>
            </a:stretch>
          </p:blipFill>
          <p:spPr>
            <a:xfrm>
              <a:off x="2412627" y="5259447"/>
              <a:ext cx="579449" cy="579449"/>
            </a:xfrm>
            <a:prstGeom prst="rect">
              <a:avLst/>
            </a:prstGeom>
          </p:spPr>
        </p:pic>
        <p:cxnSp>
          <p:nvCxnSpPr>
            <p:cNvPr id="160" name="Straight Connector 159"/>
            <p:cNvCxnSpPr/>
            <p:nvPr/>
          </p:nvCxnSpPr>
          <p:spPr>
            <a:xfrm flipV="1">
              <a:off x="2704440" y="4627516"/>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2360724" y="4012123"/>
              <a:ext cx="732263" cy="15384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CcInvoice</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4" name="Group 3"/>
          <p:cNvGrpSpPr/>
          <p:nvPr/>
        </p:nvGrpSpPr>
        <p:grpSpPr>
          <a:xfrm>
            <a:off x="3325479" y="1665288"/>
            <a:ext cx="763817" cy="4601663"/>
            <a:chOff x="3325479" y="1665288"/>
            <a:chExt cx="763817" cy="4601663"/>
          </a:xfrm>
        </p:grpSpPr>
        <p:sp>
          <p:nvSpPr>
            <p:cNvPr id="162" name="TextBox 161"/>
            <p:cNvSpPr txBox="1"/>
            <p:nvPr/>
          </p:nvSpPr>
          <p:spPr>
            <a:xfrm>
              <a:off x="3325479" y="5805286"/>
              <a:ext cx="732263" cy="461665"/>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a:t>
              </a:r>
            </a:p>
          </p:txBody>
        </p:sp>
        <p:pic>
          <p:nvPicPr>
            <p:cNvPr id="163" name="Picture 162"/>
            <p:cNvPicPr>
              <a:picLocks noChangeAspect="1"/>
            </p:cNvPicPr>
            <p:nvPr/>
          </p:nvPicPr>
          <p:blipFill>
            <a:blip r:embed="rId5"/>
            <a:stretch>
              <a:fillRect/>
            </a:stretch>
          </p:blipFill>
          <p:spPr>
            <a:xfrm>
              <a:off x="3420740" y="5249955"/>
              <a:ext cx="579449" cy="579449"/>
            </a:xfrm>
            <a:prstGeom prst="rect">
              <a:avLst/>
            </a:prstGeom>
          </p:spPr>
        </p:pic>
        <p:pic>
          <p:nvPicPr>
            <p:cNvPr id="164" name="Picture 163"/>
            <p:cNvPicPr>
              <a:picLocks noChangeAspect="1"/>
            </p:cNvPicPr>
            <p:nvPr/>
          </p:nvPicPr>
          <p:blipFill>
            <a:blip r:embed="rId4"/>
            <a:stretch>
              <a:fillRect/>
            </a:stretch>
          </p:blipFill>
          <p:spPr>
            <a:xfrm>
              <a:off x="3434087" y="3393154"/>
              <a:ext cx="578156" cy="578156"/>
            </a:xfrm>
            <a:prstGeom prst="rect">
              <a:avLst/>
            </a:prstGeom>
          </p:spPr>
        </p:pic>
        <p:sp>
          <p:nvSpPr>
            <p:cNvPr id="165" name="TextBox 164"/>
            <p:cNvSpPr txBox="1"/>
            <p:nvPr/>
          </p:nvSpPr>
          <p:spPr>
            <a:xfrm>
              <a:off x="3357033" y="3961482"/>
              <a:ext cx="732263" cy="461665"/>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a:t>
              </a:r>
            </a:p>
          </p:txBody>
        </p:sp>
        <p:cxnSp>
          <p:nvCxnSpPr>
            <p:cNvPr id="166" name="Straight Connector 165"/>
            <p:cNvCxnSpPr/>
            <p:nvPr/>
          </p:nvCxnSpPr>
          <p:spPr>
            <a:xfrm flipV="1">
              <a:off x="3723164" y="4627516"/>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7" name="Picture 166"/>
            <p:cNvPicPr>
              <a:picLocks noChangeAspect="1"/>
            </p:cNvPicPr>
            <p:nvPr/>
          </p:nvPicPr>
          <p:blipFill>
            <a:blip r:embed="rId6"/>
            <a:stretch>
              <a:fillRect/>
            </a:stretch>
          </p:blipFill>
          <p:spPr>
            <a:xfrm>
              <a:off x="3414146" y="1665288"/>
              <a:ext cx="579449" cy="579449"/>
            </a:xfrm>
            <a:prstGeom prst="rect">
              <a:avLst/>
            </a:prstGeom>
          </p:spPr>
        </p:pic>
        <p:cxnSp>
          <p:nvCxnSpPr>
            <p:cNvPr id="168" name="Straight Connector 167"/>
            <p:cNvCxnSpPr/>
            <p:nvPr/>
          </p:nvCxnSpPr>
          <p:spPr>
            <a:xfrm flipV="1">
              <a:off x="3723164" y="2876387"/>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3344334" y="2268046"/>
              <a:ext cx="732263" cy="461665"/>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a:t>
              </a:r>
            </a:p>
          </p:txBody>
        </p:sp>
      </p:grpSp>
      <p:grpSp>
        <p:nvGrpSpPr>
          <p:cNvPr id="5" name="Group 4"/>
          <p:cNvGrpSpPr/>
          <p:nvPr/>
        </p:nvGrpSpPr>
        <p:grpSpPr>
          <a:xfrm>
            <a:off x="4350061" y="1665288"/>
            <a:ext cx="763817" cy="4755551"/>
            <a:chOff x="4350061" y="1665288"/>
            <a:chExt cx="763817" cy="4755551"/>
          </a:xfrm>
        </p:grpSpPr>
        <p:sp>
          <p:nvSpPr>
            <p:cNvPr id="170" name="TextBox 169"/>
            <p:cNvSpPr txBox="1"/>
            <p:nvPr/>
          </p:nvSpPr>
          <p:spPr>
            <a:xfrm>
              <a:off x="4350061" y="5805286"/>
              <a:ext cx="732263" cy="615553"/>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 (Update)</a:t>
              </a:r>
            </a:p>
          </p:txBody>
        </p:sp>
        <p:pic>
          <p:nvPicPr>
            <p:cNvPr id="172" name="Picture 171"/>
            <p:cNvPicPr>
              <a:picLocks noChangeAspect="1"/>
            </p:cNvPicPr>
            <p:nvPr/>
          </p:nvPicPr>
          <p:blipFill>
            <a:blip r:embed="rId5"/>
            <a:stretch>
              <a:fillRect/>
            </a:stretch>
          </p:blipFill>
          <p:spPr>
            <a:xfrm>
              <a:off x="4445322" y="5249955"/>
              <a:ext cx="579449" cy="579449"/>
            </a:xfrm>
            <a:prstGeom prst="rect">
              <a:avLst/>
            </a:prstGeom>
          </p:spPr>
        </p:pic>
        <p:pic>
          <p:nvPicPr>
            <p:cNvPr id="173" name="Picture 172"/>
            <p:cNvPicPr>
              <a:picLocks noChangeAspect="1"/>
            </p:cNvPicPr>
            <p:nvPr/>
          </p:nvPicPr>
          <p:blipFill>
            <a:blip r:embed="rId4"/>
            <a:stretch>
              <a:fillRect/>
            </a:stretch>
          </p:blipFill>
          <p:spPr>
            <a:xfrm>
              <a:off x="4458669" y="3393154"/>
              <a:ext cx="578156" cy="578156"/>
            </a:xfrm>
            <a:prstGeom prst="rect">
              <a:avLst/>
            </a:prstGeom>
          </p:spPr>
        </p:pic>
        <p:sp>
          <p:nvSpPr>
            <p:cNvPr id="181" name="TextBox 180"/>
            <p:cNvSpPr txBox="1"/>
            <p:nvPr/>
          </p:nvSpPr>
          <p:spPr>
            <a:xfrm>
              <a:off x="4381615" y="3961482"/>
              <a:ext cx="732263" cy="615553"/>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 (Update)</a:t>
              </a:r>
            </a:p>
          </p:txBody>
        </p:sp>
        <p:cxnSp>
          <p:nvCxnSpPr>
            <p:cNvPr id="183" name="Straight Connector 182"/>
            <p:cNvCxnSpPr/>
            <p:nvPr/>
          </p:nvCxnSpPr>
          <p:spPr>
            <a:xfrm>
              <a:off x="4747746" y="4627516"/>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4" name="Picture 183"/>
            <p:cNvPicPr>
              <a:picLocks noChangeAspect="1"/>
            </p:cNvPicPr>
            <p:nvPr/>
          </p:nvPicPr>
          <p:blipFill>
            <a:blip r:embed="rId6"/>
            <a:stretch>
              <a:fillRect/>
            </a:stretch>
          </p:blipFill>
          <p:spPr>
            <a:xfrm>
              <a:off x="4438728" y="1665288"/>
              <a:ext cx="579449" cy="579449"/>
            </a:xfrm>
            <a:prstGeom prst="rect">
              <a:avLst/>
            </a:prstGeom>
          </p:spPr>
        </p:pic>
        <p:cxnSp>
          <p:nvCxnSpPr>
            <p:cNvPr id="188" name="Straight Connector 187"/>
            <p:cNvCxnSpPr/>
            <p:nvPr/>
          </p:nvCxnSpPr>
          <p:spPr>
            <a:xfrm>
              <a:off x="4747746" y="2876387"/>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4368916" y="2268046"/>
              <a:ext cx="732263" cy="615553"/>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Payment Proposal Request (Update)</a:t>
              </a:r>
            </a:p>
          </p:txBody>
        </p:sp>
      </p:grpSp>
      <p:grpSp>
        <p:nvGrpSpPr>
          <p:cNvPr id="204" name="Group 203"/>
          <p:cNvGrpSpPr/>
          <p:nvPr/>
        </p:nvGrpSpPr>
        <p:grpSpPr>
          <a:xfrm>
            <a:off x="5317089" y="1665288"/>
            <a:ext cx="732263" cy="4591094"/>
            <a:chOff x="7706876" y="1647244"/>
            <a:chExt cx="732454" cy="4592290"/>
          </a:xfrm>
        </p:grpSpPr>
        <p:sp>
          <p:nvSpPr>
            <p:cNvPr id="205" name="TextBox 204"/>
            <p:cNvSpPr txBox="1"/>
            <p:nvPr/>
          </p:nvSpPr>
          <p:spPr>
            <a:xfrm>
              <a:off x="7706876" y="3992015"/>
              <a:ext cx="732454" cy="3077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pic>
          <p:nvPicPr>
            <p:cNvPr id="206" name="Picture 205"/>
            <p:cNvPicPr>
              <a:picLocks noChangeAspect="1"/>
            </p:cNvPicPr>
            <p:nvPr/>
          </p:nvPicPr>
          <p:blipFill>
            <a:blip r:embed="rId4"/>
            <a:stretch>
              <a:fillRect/>
            </a:stretch>
          </p:blipFill>
          <p:spPr>
            <a:xfrm>
              <a:off x="7783950" y="3360423"/>
              <a:ext cx="578307" cy="578307"/>
            </a:xfrm>
            <a:prstGeom prst="rect">
              <a:avLst/>
            </a:prstGeom>
          </p:spPr>
        </p:pic>
        <p:cxnSp>
          <p:nvCxnSpPr>
            <p:cNvPr id="207" name="Straight Connector 206"/>
            <p:cNvCxnSpPr/>
            <p:nvPr/>
          </p:nvCxnSpPr>
          <p:spPr>
            <a:xfrm flipH="1" flipV="1">
              <a:off x="8073103" y="4607568"/>
              <a:ext cx="0" cy="540000"/>
            </a:xfrm>
            <a:prstGeom prst="line">
              <a:avLst/>
            </a:prstGeom>
            <a:ln w="9525">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706876" y="5931757"/>
              <a:ext cx="732454" cy="3077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sp>
          <p:nvSpPr>
            <p:cNvPr id="209" name="TextBox 208"/>
            <p:cNvSpPr txBox="1"/>
            <p:nvPr/>
          </p:nvSpPr>
          <p:spPr>
            <a:xfrm>
              <a:off x="7706876" y="2249178"/>
              <a:ext cx="732454" cy="3077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Remittance Advice</a:t>
              </a:r>
            </a:p>
          </p:txBody>
        </p:sp>
        <p:cxnSp>
          <p:nvCxnSpPr>
            <p:cNvPr id="210" name="Straight Connector 209"/>
            <p:cNvCxnSpPr/>
            <p:nvPr/>
          </p:nvCxnSpPr>
          <p:spPr>
            <a:xfrm flipV="1">
              <a:off x="8073103" y="2889492"/>
              <a:ext cx="0" cy="401501"/>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11" name="Picture 210"/>
            <p:cNvPicPr>
              <a:picLocks noChangeAspect="1"/>
            </p:cNvPicPr>
            <p:nvPr/>
          </p:nvPicPr>
          <p:blipFill>
            <a:blip r:embed="rId6"/>
            <a:stretch>
              <a:fillRect/>
            </a:stretch>
          </p:blipFill>
          <p:spPr>
            <a:xfrm>
              <a:off x="7783303" y="1647244"/>
              <a:ext cx="579600" cy="579600"/>
            </a:xfrm>
            <a:prstGeom prst="rect">
              <a:avLst/>
            </a:prstGeom>
          </p:spPr>
        </p:pic>
        <p:pic>
          <p:nvPicPr>
            <p:cNvPr id="212" name="Picture 211"/>
            <p:cNvPicPr>
              <a:picLocks noChangeAspect="1"/>
            </p:cNvPicPr>
            <p:nvPr/>
          </p:nvPicPr>
          <p:blipFill>
            <a:blip r:embed="rId5"/>
            <a:stretch>
              <a:fillRect/>
            </a:stretch>
          </p:blipFill>
          <p:spPr>
            <a:xfrm>
              <a:off x="7783303" y="5239663"/>
              <a:ext cx="579600" cy="579600"/>
            </a:xfrm>
            <a:prstGeom prst="rect">
              <a:avLst/>
            </a:prstGeom>
          </p:spPr>
        </p:pic>
      </p:grpSp>
      <p:sp>
        <p:nvSpPr>
          <p:cNvPr id="50" name="Rectangle 49">
            <a:hlinkClick r:id="rId7"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grpSp>
        <p:nvGrpSpPr>
          <p:cNvPr id="54" name="Group 53">
            <a:extLst>
              <a:ext uri="{FF2B5EF4-FFF2-40B4-BE49-F238E27FC236}">
                <a16:creationId xmlns:a16="http://schemas.microsoft.com/office/drawing/2014/main" id="{0D1CAFCF-4DEE-4F3B-B91D-725AE9BC19E0}"/>
              </a:ext>
            </a:extLst>
          </p:cNvPr>
          <p:cNvGrpSpPr/>
          <p:nvPr/>
        </p:nvGrpSpPr>
        <p:grpSpPr>
          <a:xfrm>
            <a:off x="6132680" y="1670036"/>
            <a:ext cx="1008486" cy="4271109"/>
            <a:chOff x="6132680" y="1670036"/>
            <a:chExt cx="1008486" cy="4271109"/>
          </a:xfrm>
        </p:grpSpPr>
        <p:sp>
          <p:nvSpPr>
            <p:cNvPr id="55" name="TextBox 54">
              <a:extLst>
                <a:ext uri="{FF2B5EF4-FFF2-40B4-BE49-F238E27FC236}">
                  <a16:creationId xmlns:a16="http://schemas.microsoft.com/office/drawing/2014/main" id="{C1F41D8C-6A88-407D-8A81-5B5CB11339E1}"/>
                </a:ext>
              </a:extLst>
            </p:cNvPr>
            <p:cNvSpPr txBox="1"/>
            <p:nvPr/>
          </p:nvSpPr>
          <p:spPr>
            <a:xfrm>
              <a:off x="6251938" y="5787297"/>
              <a:ext cx="732263" cy="15384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Credit Note</a:t>
              </a:r>
            </a:p>
          </p:txBody>
        </p:sp>
        <p:pic>
          <p:nvPicPr>
            <p:cNvPr id="56" name="Picture 55">
              <a:extLst>
                <a:ext uri="{FF2B5EF4-FFF2-40B4-BE49-F238E27FC236}">
                  <a16:creationId xmlns:a16="http://schemas.microsoft.com/office/drawing/2014/main" id="{E736F00E-97F9-49E4-A026-514091D9300C}"/>
                </a:ext>
              </a:extLst>
            </p:cNvPr>
            <p:cNvPicPr>
              <a:picLocks noChangeAspect="1"/>
            </p:cNvPicPr>
            <p:nvPr/>
          </p:nvPicPr>
          <p:blipFill>
            <a:blip r:embed="rId4"/>
            <a:stretch>
              <a:fillRect/>
            </a:stretch>
          </p:blipFill>
          <p:spPr>
            <a:xfrm>
              <a:off x="6347846" y="3353215"/>
              <a:ext cx="578156" cy="578156"/>
            </a:xfrm>
            <a:prstGeom prst="rect">
              <a:avLst/>
            </a:prstGeom>
          </p:spPr>
        </p:pic>
        <p:pic>
          <p:nvPicPr>
            <p:cNvPr id="57" name="Picture 56">
              <a:extLst>
                <a:ext uri="{FF2B5EF4-FFF2-40B4-BE49-F238E27FC236}">
                  <a16:creationId xmlns:a16="http://schemas.microsoft.com/office/drawing/2014/main" id="{B80C59C3-9A7F-4E29-9600-05D4CF8FC7DB}"/>
                </a:ext>
              </a:extLst>
            </p:cNvPr>
            <p:cNvPicPr>
              <a:picLocks noChangeAspect="1"/>
            </p:cNvPicPr>
            <p:nvPr/>
          </p:nvPicPr>
          <p:blipFill>
            <a:blip r:embed="rId5"/>
            <a:stretch>
              <a:fillRect/>
            </a:stretch>
          </p:blipFill>
          <p:spPr>
            <a:xfrm>
              <a:off x="6347199" y="5231966"/>
              <a:ext cx="579449" cy="579449"/>
            </a:xfrm>
            <a:prstGeom prst="rect">
              <a:avLst/>
            </a:prstGeom>
          </p:spPr>
        </p:pic>
        <p:cxnSp>
          <p:nvCxnSpPr>
            <p:cNvPr id="58" name="Straight Connector 57">
              <a:extLst>
                <a:ext uri="{FF2B5EF4-FFF2-40B4-BE49-F238E27FC236}">
                  <a16:creationId xmlns:a16="http://schemas.microsoft.com/office/drawing/2014/main" id="{7D237283-4014-482B-99D5-B3A8879C9D75}"/>
                </a:ext>
              </a:extLst>
            </p:cNvPr>
            <p:cNvCxnSpPr/>
            <p:nvPr/>
          </p:nvCxnSpPr>
          <p:spPr>
            <a:xfrm>
              <a:off x="6639012" y="4600035"/>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62EB7EA-4A64-418F-8D1C-0AD21D7AB012}"/>
                </a:ext>
              </a:extLst>
            </p:cNvPr>
            <p:cNvSpPr txBox="1"/>
            <p:nvPr/>
          </p:nvSpPr>
          <p:spPr>
            <a:xfrm>
              <a:off x="6132680" y="3954385"/>
              <a:ext cx="1008486" cy="3077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Credit Note (Auto-generated)</a:t>
              </a:r>
            </a:p>
          </p:txBody>
        </p:sp>
        <p:grpSp>
          <p:nvGrpSpPr>
            <p:cNvPr id="60" name="Group 59">
              <a:extLst>
                <a:ext uri="{FF2B5EF4-FFF2-40B4-BE49-F238E27FC236}">
                  <a16:creationId xmlns:a16="http://schemas.microsoft.com/office/drawing/2014/main" id="{C9479190-082C-4499-8C28-6BE9C3530FCB}"/>
                </a:ext>
              </a:extLst>
            </p:cNvPr>
            <p:cNvGrpSpPr/>
            <p:nvPr/>
          </p:nvGrpSpPr>
          <p:grpSpPr>
            <a:xfrm>
              <a:off x="6299712" y="1670036"/>
              <a:ext cx="732263" cy="749209"/>
              <a:chOff x="6299712" y="1670036"/>
              <a:chExt cx="732263" cy="749209"/>
            </a:xfrm>
          </p:grpSpPr>
          <p:sp>
            <p:nvSpPr>
              <p:cNvPr id="62" name="TextBox 61">
                <a:extLst>
                  <a:ext uri="{FF2B5EF4-FFF2-40B4-BE49-F238E27FC236}">
                    <a16:creationId xmlns:a16="http://schemas.microsoft.com/office/drawing/2014/main" id="{40D57C74-9CBA-4788-AF59-1286598EC0F4}"/>
                  </a:ext>
                </a:extLst>
              </p:cNvPr>
              <p:cNvSpPr txBox="1"/>
              <p:nvPr/>
            </p:nvSpPr>
            <p:spPr>
              <a:xfrm>
                <a:off x="6299712" y="2265357"/>
                <a:ext cx="732263" cy="15388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Credit Note</a:t>
                </a:r>
              </a:p>
            </p:txBody>
          </p:sp>
          <p:pic>
            <p:nvPicPr>
              <p:cNvPr id="63" name="Picture 62">
                <a:extLst>
                  <a:ext uri="{FF2B5EF4-FFF2-40B4-BE49-F238E27FC236}">
                    <a16:creationId xmlns:a16="http://schemas.microsoft.com/office/drawing/2014/main" id="{B5E75332-0244-441D-8F73-CB7C8EC85651}"/>
                  </a:ext>
                </a:extLst>
              </p:cNvPr>
              <p:cNvPicPr>
                <a:picLocks noChangeAspect="1"/>
              </p:cNvPicPr>
              <p:nvPr/>
            </p:nvPicPr>
            <p:blipFill>
              <a:blip r:embed="rId6"/>
              <a:stretch>
                <a:fillRect/>
              </a:stretch>
            </p:blipFill>
            <p:spPr>
              <a:xfrm>
                <a:off x="6347199" y="1670036"/>
                <a:ext cx="579449" cy="579449"/>
              </a:xfrm>
              <a:prstGeom prst="rect">
                <a:avLst/>
              </a:prstGeom>
            </p:spPr>
          </p:pic>
        </p:grpSp>
        <p:cxnSp>
          <p:nvCxnSpPr>
            <p:cNvPr id="61" name="Straight Connector 60">
              <a:extLst>
                <a:ext uri="{FF2B5EF4-FFF2-40B4-BE49-F238E27FC236}">
                  <a16:creationId xmlns:a16="http://schemas.microsoft.com/office/drawing/2014/main" id="{10C02F5D-7794-4778-B104-4E700DBB6566}"/>
                </a:ext>
              </a:extLst>
            </p:cNvPr>
            <p:cNvCxnSpPr>
              <a:cxnSpLocks/>
            </p:cNvCxnSpPr>
            <p:nvPr/>
          </p:nvCxnSpPr>
          <p:spPr>
            <a:xfrm flipV="1">
              <a:off x="6602413" y="2852936"/>
              <a:ext cx="0" cy="401396"/>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6107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down)">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barn(outHorizontal)">
                                      <p:cBhvr>
                                        <p:cTn id="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SAP Ariba </a:t>
            </a:r>
            <a:r>
              <a:rPr lang="en-US" dirty="0">
                <a:solidFill>
                  <a:schemeClr val="accent1"/>
                </a:solidFill>
              </a:rPr>
              <a:t>Integration Strategy</a:t>
            </a:r>
            <a:endParaRPr lang="en-US" dirty="0"/>
          </a:p>
        </p:txBody>
      </p:sp>
      <p:pic>
        <p:nvPicPr>
          <p:cNvPr id="7" name="Picture Placeholder 6">
            <a:extLst>
              <a:ext uri="{FF2B5EF4-FFF2-40B4-BE49-F238E27FC236}">
                <a16:creationId xmlns:a16="http://schemas.microsoft.com/office/drawing/2014/main" id="{67B5528B-D2E8-488E-921D-A5D7370DAE83}"/>
              </a:ext>
            </a:extLst>
          </p:cNvPr>
          <p:cNvPicPr>
            <a:picLocks noGrp="1" noChangeAspect="1"/>
          </p:cNvPicPr>
          <p:nvPr>
            <p:ph type="pic" sz="quarter" idx="12"/>
          </p:nvPr>
        </p:nvPicPr>
        <p:blipFill rotWithShape="1">
          <a:blip r:embed="rId2"/>
          <a:srcRect l="-179" t="29668" r="179" b="42602"/>
          <a:stretch/>
        </p:blipFill>
        <p:spPr>
          <a:xfrm>
            <a:off x="1" y="3427200"/>
            <a:ext cx="12195175" cy="3430800"/>
          </a:xfrm>
        </p:spPr>
      </p:pic>
    </p:spTree>
    <p:extLst>
      <p:ext uri="{BB962C8B-B14F-4D97-AF65-F5344CB8AC3E}">
        <p14:creationId xmlns:p14="http://schemas.microsoft.com/office/powerpoint/2010/main" val="229353427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A32D9-8629-47C4-8EA7-AB3B13F41C04}"/>
              </a:ext>
            </a:extLst>
          </p:cNvPr>
          <p:cNvSpPr>
            <a:spLocks noGrp="1"/>
          </p:cNvSpPr>
          <p:nvPr>
            <p:ph type="title"/>
          </p:nvPr>
        </p:nvSpPr>
        <p:spPr/>
        <p:txBody>
          <a:bodyPr/>
          <a:lstStyle/>
          <a:p>
            <a:r>
              <a:rPr lang="en-GB" b="0" dirty="0">
                <a:solidFill>
                  <a:schemeClr val="accent1"/>
                </a:solidFill>
              </a:rPr>
              <a:t>SAP Ariba </a:t>
            </a:r>
            <a:r>
              <a:rPr lang="en-GB" b="0" dirty="0"/>
              <a:t>Integration Strategy for SAP ERP</a:t>
            </a:r>
          </a:p>
        </p:txBody>
      </p:sp>
      <p:grpSp>
        <p:nvGrpSpPr>
          <p:cNvPr id="27" name="Group 26">
            <a:extLst>
              <a:ext uri="{FF2B5EF4-FFF2-40B4-BE49-F238E27FC236}">
                <a16:creationId xmlns:a16="http://schemas.microsoft.com/office/drawing/2014/main" id="{7C3FCF83-D620-47CC-8217-7F58BCCD7F2F}"/>
              </a:ext>
            </a:extLst>
          </p:cNvPr>
          <p:cNvGrpSpPr/>
          <p:nvPr/>
        </p:nvGrpSpPr>
        <p:grpSpPr>
          <a:xfrm>
            <a:off x="4470753" y="4572556"/>
            <a:ext cx="1033056" cy="1213103"/>
            <a:chOff x="4470753" y="4572556"/>
            <a:chExt cx="1033056" cy="1213103"/>
          </a:xfrm>
        </p:grpSpPr>
        <p:pic>
          <p:nvPicPr>
            <p:cNvPr id="5" name="Picture 4">
              <a:extLst>
                <a:ext uri="{FF2B5EF4-FFF2-40B4-BE49-F238E27FC236}">
                  <a16:creationId xmlns:a16="http://schemas.microsoft.com/office/drawing/2014/main" id="{DD134CB7-877D-4A3C-B1A9-A1E6460CFEF3}"/>
                </a:ext>
              </a:extLst>
            </p:cNvPr>
            <p:cNvPicPr>
              <a:picLocks noChangeAspect="1"/>
            </p:cNvPicPr>
            <p:nvPr/>
          </p:nvPicPr>
          <p:blipFill>
            <a:blip r:embed="rId2"/>
            <a:stretch>
              <a:fillRect/>
            </a:stretch>
          </p:blipFill>
          <p:spPr>
            <a:xfrm>
              <a:off x="4470753" y="4572556"/>
              <a:ext cx="1022016" cy="1022016"/>
            </a:xfrm>
            <a:prstGeom prst="rect">
              <a:avLst/>
            </a:prstGeom>
          </p:spPr>
        </p:pic>
        <p:sp>
          <p:nvSpPr>
            <p:cNvPr id="12" name="TextBox 11">
              <a:extLst>
                <a:ext uri="{FF2B5EF4-FFF2-40B4-BE49-F238E27FC236}">
                  <a16:creationId xmlns:a16="http://schemas.microsoft.com/office/drawing/2014/main" id="{76B4FF43-DA4F-4547-8F9B-D803D19B24B1}"/>
                </a:ext>
              </a:extLst>
            </p:cNvPr>
            <p:cNvSpPr txBox="1"/>
            <p:nvPr/>
          </p:nvSpPr>
          <p:spPr>
            <a:xfrm>
              <a:off x="4503535" y="5508660"/>
              <a:ext cx="1000274"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grpSp>
      <p:grpSp>
        <p:nvGrpSpPr>
          <p:cNvPr id="28" name="Group 27">
            <a:extLst>
              <a:ext uri="{FF2B5EF4-FFF2-40B4-BE49-F238E27FC236}">
                <a16:creationId xmlns:a16="http://schemas.microsoft.com/office/drawing/2014/main" id="{1EE06FCC-576E-4C6E-9DDE-EAEEE346EF2A}"/>
              </a:ext>
            </a:extLst>
          </p:cNvPr>
          <p:cNvGrpSpPr/>
          <p:nvPr/>
        </p:nvGrpSpPr>
        <p:grpSpPr>
          <a:xfrm>
            <a:off x="5880496" y="4552340"/>
            <a:ext cx="1846659" cy="1233319"/>
            <a:chOff x="5880496" y="4552340"/>
            <a:chExt cx="1846659" cy="1233319"/>
          </a:xfrm>
        </p:grpSpPr>
        <p:pic>
          <p:nvPicPr>
            <p:cNvPr id="7" name="Picture 6">
              <a:extLst>
                <a:ext uri="{FF2B5EF4-FFF2-40B4-BE49-F238E27FC236}">
                  <a16:creationId xmlns:a16="http://schemas.microsoft.com/office/drawing/2014/main" id="{873B65D7-D8CE-48DD-A2B6-1E20E837F801}"/>
                </a:ext>
              </a:extLst>
            </p:cNvPr>
            <p:cNvPicPr>
              <a:picLocks noChangeAspect="1"/>
            </p:cNvPicPr>
            <p:nvPr/>
          </p:nvPicPr>
          <p:blipFill>
            <a:blip r:embed="rId2"/>
            <a:stretch>
              <a:fillRect/>
            </a:stretch>
          </p:blipFill>
          <p:spPr>
            <a:xfrm>
              <a:off x="6158160" y="4552340"/>
              <a:ext cx="1022016" cy="1022016"/>
            </a:xfrm>
            <a:prstGeom prst="rect">
              <a:avLst/>
            </a:prstGeom>
          </p:spPr>
        </p:pic>
        <p:sp>
          <p:nvSpPr>
            <p:cNvPr id="13" name="TextBox 12">
              <a:extLst>
                <a:ext uri="{FF2B5EF4-FFF2-40B4-BE49-F238E27FC236}">
                  <a16:creationId xmlns:a16="http://schemas.microsoft.com/office/drawing/2014/main" id="{4A0AD2CB-FE83-45DA-B735-4AC510CABE25}"/>
                </a:ext>
              </a:extLst>
            </p:cNvPr>
            <p:cNvSpPr txBox="1"/>
            <p:nvPr/>
          </p:nvSpPr>
          <p:spPr>
            <a:xfrm>
              <a:off x="5880496" y="5508660"/>
              <a:ext cx="184665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S4HANA OP</a:t>
              </a:r>
            </a:p>
          </p:txBody>
        </p:sp>
      </p:grpSp>
      <p:grpSp>
        <p:nvGrpSpPr>
          <p:cNvPr id="8" name="Group 7">
            <a:extLst>
              <a:ext uri="{FF2B5EF4-FFF2-40B4-BE49-F238E27FC236}">
                <a16:creationId xmlns:a16="http://schemas.microsoft.com/office/drawing/2014/main" id="{A5BB42B9-56CA-4487-AA3B-176B84CF0187}"/>
              </a:ext>
            </a:extLst>
          </p:cNvPr>
          <p:cNvGrpSpPr/>
          <p:nvPr/>
        </p:nvGrpSpPr>
        <p:grpSpPr>
          <a:xfrm>
            <a:off x="8609604" y="1306011"/>
            <a:ext cx="2233152" cy="2203675"/>
            <a:chOff x="8895309" y="1340326"/>
            <a:chExt cx="2233152" cy="2203675"/>
          </a:xfrm>
        </p:grpSpPr>
        <p:grpSp>
          <p:nvGrpSpPr>
            <p:cNvPr id="11" name="Group 10">
              <a:extLst>
                <a:ext uri="{FF2B5EF4-FFF2-40B4-BE49-F238E27FC236}">
                  <a16:creationId xmlns:a16="http://schemas.microsoft.com/office/drawing/2014/main" id="{58EA0906-BE45-45D3-8D21-50820E845E61}"/>
                </a:ext>
              </a:extLst>
            </p:cNvPr>
            <p:cNvGrpSpPr/>
            <p:nvPr/>
          </p:nvGrpSpPr>
          <p:grpSpPr>
            <a:xfrm>
              <a:off x="8895309" y="1340326"/>
              <a:ext cx="2203675" cy="2203675"/>
              <a:chOff x="7204542" y="3902981"/>
              <a:chExt cx="2203675" cy="2203675"/>
            </a:xfrm>
          </p:grpSpPr>
          <p:pic>
            <p:nvPicPr>
              <p:cNvPr id="9" name="Picture 8">
                <a:extLst>
                  <a:ext uri="{FF2B5EF4-FFF2-40B4-BE49-F238E27FC236}">
                    <a16:creationId xmlns:a16="http://schemas.microsoft.com/office/drawing/2014/main" id="{585E550F-EF30-443D-BDF8-774C40729A7E}"/>
                  </a:ext>
                </a:extLst>
              </p:cNvPr>
              <p:cNvPicPr>
                <a:picLocks noChangeAspect="1"/>
              </p:cNvPicPr>
              <p:nvPr/>
            </p:nvPicPr>
            <p:blipFill>
              <a:blip r:embed="rId3"/>
              <a:stretch>
                <a:fillRect/>
              </a:stretch>
            </p:blipFill>
            <p:spPr>
              <a:xfrm>
                <a:off x="7204542" y="3902981"/>
                <a:ext cx="2203675" cy="2203675"/>
              </a:xfrm>
              <a:prstGeom prst="rect">
                <a:avLst/>
              </a:prstGeom>
            </p:spPr>
          </p:pic>
          <p:pic>
            <p:nvPicPr>
              <p:cNvPr id="10" name="Picture 9">
                <a:extLst>
                  <a:ext uri="{FF2B5EF4-FFF2-40B4-BE49-F238E27FC236}">
                    <a16:creationId xmlns:a16="http://schemas.microsoft.com/office/drawing/2014/main" id="{FFF50C9C-7A5C-4F0D-A1AD-3C619A3C0B37}"/>
                  </a:ext>
                </a:extLst>
              </p:cNvPr>
              <p:cNvPicPr>
                <a:picLocks noChangeAspect="1"/>
              </p:cNvPicPr>
              <p:nvPr/>
            </p:nvPicPr>
            <p:blipFill>
              <a:blip r:embed="rId2"/>
              <a:stretch>
                <a:fillRect/>
              </a:stretch>
            </p:blipFill>
            <p:spPr>
              <a:xfrm>
                <a:off x="8068638" y="4920415"/>
                <a:ext cx="674907" cy="674907"/>
              </a:xfrm>
              <a:prstGeom prst="rect">
                <a:avLst/>
              </a:prstGeom>
            </p:spPr>
          </p:pic>
        </p:grpSp>
        <p:sp>
          <p:nvSpPr>
            <p:cNvPr id="14" name="TextBox 13">
              <a:extLst>
                <a:ext uri="{FF2B5EF4-FFF2-40B4-BE49-F238E27FC236}">
                  <a16:creationId xmlns:a16="http://schemas.microsoft.com/office/drawing/2014/main" id="{BEE12974-AC5C-4309-B962-30F050091B64}"/>
                </a:ext>
              </a:extLst>
            </p:cNvPr>
            <p:cNvSpPr txBox="1"/>
            <p:nvPr/>
          </p:nvSpPr>
          <p:spPr>
            <a:xfrm>
              <a:off x="8948377" y="3140525"/>
              <a:ext cx="2180084"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S4HANA Cloud</a:t>
              </a:r>
            </a:p>
          </p:txBody>
        </p:sp>
      </p:grpSp>
      <p:cxnSp>
        <p:nvCxnSpPr>
          <p:cNvPr id="31" name="Straight Arrow Connector 17">
            <a:extLst>
              <a:ext uri="{FF2B5EF4-FFF2-40B4-BE49-F238E27FC236}">
                <a16:creationId xmlns:a16="http://schemas.microsoft.com/office/drawing/2014/main" id="{678A7C84-4017-4734-BA53-B6EE9F6A5DED}"/>
              </a:ext>
            </a:extLst>
          </p:cNvPr>
          <p:cNvCxnSpPr>
            <a:cxnSpLocks/>
          </p:cNvCxnSpPr>
          <p:nvPr/>
        </p:nvCxnSpPr>
        <p:spPr>
          <a:xfrm flipH="1" flipV="1">
            <a:off x="7393731" y="2810521"/>
            <a:ext cx="1501578" cy="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6400EC9-5704-4A82-BB89-D84C58402D3D}"/>
              </a:ext>
            </a:extLst>
          </p:cNvPr>
          <p:cNvSpPr txBox="1"/>
          <p:nvPr/>
        </p:nvSpPr>
        <p:spPr>
          <a:xfrm>
            <a:off x="7996441" y="2601737"/>
            <a:ext cx="400751" cy="1692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Native</a:t>
            </a:r>
          </a:p>
        </p:txBody>
      </p:sp>
      <p:cxnSp>
        <p:nvCxnSpPr>
          <p:cNvPr id="22" name="Straight Connector 21">
            <a:extLst>
              <a:ext uri="{FF2B5EF4-FFF2-40B4-BE49-F238E27FC236}">
                <a16:creationId xmlns:a16="http://schemas.microsoft.com/office/drawing/2014/main" id="{AEAA6AE4-AFA4-48C1-991C-09CC0BFAF615}"/>
              </a:ext>
            </a:extLst>
          </p:cNvPr>
          <p:cNvCxnSpPr>
            <a:cxnSpLocks/>
          </p:cNvCxnSpPr>
          <p:nvPr/>
        </p:nvCxnSpPr>
        <p:spPr>
          <a:xfrm>
            <a:off x="414861" y="4149080"/>
            <a:ext cx="11377264" cy="0"/>
          </a:xfrm>
          <a:prstGeom prst="line">
            <a:avLst/>
          </a:prstGeom>
          <a:ln w="2540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57645-9074-4430-9B1E-01F97C77A1DC}"/>
              </a:ext>
            </a:extLst>
          </p:cNvPr>
          <p:cNvSpPr txBox="1"/>
          <p:nvPr/>
        </p:nvSpPr>
        <p:spPr>
          <a:xfrm>
            <a:off x="774901" y="4190454"/>
            <a:ext cx="1365758"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Customer environment</a:t>
            </a:r>
          </a:p>
        </p:txBody>
      </p:sp>
      <p:cxnSp>
        <p:nvCxnSpPr>
          <p:cNvPr id="26" name="Straight Arrow Connector 17">
            <a:extLst>
              <a:ext uri="{FF2B5EF4-FFF2-40B4-BE49-F238E27FC236}">
                <a16:creationId xmlns:a16="http://schemas.microsoft.com/office/drawing/2014/main" id="{8E9086E3-A0BD-4F44-BC0E-F34BE02F34BA}"/>
              </a:ext>
            </a:extLst>
          </p:cNvPr>
          <p:cNvCxnSpPr>
            <a:cxnSpLocks/>
          </p:cNvCxnSpPr>
          <p:nvPr/>
        </p:nvCxnSpPr>
        <p:spPr>
          <a:xfrm flipH="1" flipV="1">
            <a:off x="6641834" y="3429136"/>
            <a:ext cx="0" cy="122400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1F2DF0D5-F05A-47BC-B37C-FBB02621A970}"/>
              </a:ext>
            </a:extLst>
          </p:cNvPr>
          <p:cNvCxnSpPr>
            <a:cxnSpLocks/>
          </p:cNvCxnSpPr>
          <p:nvPr/>
        </p:nvCxnSpPr>
        <p:spPr>
          <a:xfrm flipV="1">
            <a:off x="4999753" y="3429136"/>
            <a:ext cx="0" cy="122400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154334D9-AF15-4BF9-8831-8BB41110A0B7}"/>
              </a:ext>
            </a:extLst>
          </p:cNvPr>
          <p:cNvSpPr/>
          <p:nvPr/>
        </p:nvSpPr>
        <p:spPr bwMode="gray">
          <a:xfrm>
            <a:off x="4156205" y="3066545"/>
            <a:ext cx="3120386" cy="299793"/>
          </a:xfrm>
          <a:custGeom>
            <a:avLst/>
            <a:gdLst>
              <a:gd name="connsiteX0" fmla="*/ 2694142 w 3120386"/>
              <a:gd name="connsiteY0" fmla="*/ 0 h 299793"/>
              <a:gd name="connsiteX1" fmla="*/ 3120386 w 3120386"/>
              <a:gd name="connsiteY1" fmla="*/ 0 h 299793"/>
              <a:gd name="connsiteX2" fmla="*/ 3070380 w 3120386"/>
              <a:gd name="connsiteY2" fmla="*/ 73818 h 299793"/>
              <a:gd name="connsiteX3" fmla="*/ 3029898 w 3120386"/>
              <a:gd name="connsiteY3" fmla="*/ 123825 h 299793"/>
              <a:gd name="connsiteX4" fmla="*/ 2975130 w 3120386"/>
              <a:gd name="connsiteY4" fmla="*/ 166687 h 299793"/>
              <a:gd name="connsiteX5" fmla="*/ 2922742 w 3120386"/>
              <a:gd name="connsiteY5" fmla="*/ 204787 h 299793"/>
              <a:gd name="connsiteX6" fmla="*/ 2872736 w 3120386"/>
              <a:gd name="connsiteY6" fmla="*/ 226218 h 299793"/>
              <a:gd name="connsiteX7" fmla="*/ 2822730 w 3120386"/>
              <a:gd name="connsiteY7" fmla="*/ 247650 h 299793"/>
              <a:gd name="connsiteX8" fmla="*/ 2784800 w 3120386"/>
              <a:gd name="connsiteY8" fmla="*/ 258487 h 299793"/>
              <a:gd name="connsiteX9" fmla="*/ 2740960 w 3120386"/>
              <a:gd name="connsiteY9" fmla="*/ 288045 h 299793"/>
              <a:gd name="connsiteX10" fmla="*/ 2682767 w 3120386"/>
              <a:gd name="connsiteY10" fmla="*/ 299793 h 299793"/>
              <a:gd name="connsiteX11" fmla="*/ 443839 w 3120386"/>
              <a:gd name="connsiteY11" fmla="*/ 299793 h 299793"/>
              <a:gd name="connsiteX12" fmla="*/ 385647 w 3120386"/>
              <a:gd name="connsiteY12" fmla="*/ 288045 h 299793"/>
              <a:gd name="connsiteX13" fmla="*/ 355599 w 3120386"/>
              <a:gd name="connsiteY13" fmla="*/ 267786 h 299793"/>
              <a:gd name="connsiteX14" fmla="*/ 347663 w 3120386"/>
              <a:gd name="connsiteY14" fmla="*/ 266733 h 299793"/>
              <a:gd name="connsiteX15" fmla="*/ 297656 w 3120386"/>
              <a:gd name="connsiteY15" fmla="*/ 252206 h 299793"/>
              <a:gd name="connsiteX16" fmla="*/ 247650 w 3120386"/>
              <a:gd name="connsiteY16" fmla="*/ 230414 h 299793"/>
              <a:gd name="connsiteX17" fmla="*/ 197644 w 3120386"/>
              <a:gd name="connsiteY17" fmla="*/ 208623 h 299793"/>
              <a:gd name="connsiteX18" fmla="*/ 145256 w 3120386"/>
              <a:gd name="connsiteY18" fmla="*/ 169884 h 299793"/>
              <a:gd name="connsiteX19" fmla="*/ 90488 w 3120386"/>
              <a:gd name="connsiteY19" fmla="*/ 126302 h 299793"/>
              <a:gd name="connsiteX20" fmla="*/ 50006 w 3120386"/>
              <a:gd name="connsiteY20" fmla="*/ 75455 h 299793"/>
              <a:gd name="connsiteX21" fmla="*/ 0 w 3120386"/>
              <a:gd name="connsiteY21" fmla="*/ 397 h 299793"/>
              <a:gd name="connsiteX22" fmla="*/ 426244 w 3120386"/>
              <a:gd name="connsiteY22" fmla="*/ 397 h 299793"/>
              <a:gd name="connsiteX23" fmla="*/ 425894 w 3120386"/>
              <a:gd name="connsiteY23" fmla="*/ 4416 h 299793"/>
              <a:gd name="connsiteX24" fmla="*/ 443839 w 3120386"/>
              <a:gd name="connsiteY24" fmla="*/ 793 h 299793"/>
              <a:gd name="connsiteX25" fmla="*/ 2682767 w 3120386"/>
              <a:gd name="connsiteY25" fmla="*/ 793 h 299793"/>
              <a:gd name="connsiteX26" fmla="*/ 2694421 w 3120386"/>
              <a:gd name="connsiteY26" fmla="*/ 3146 h 29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20386" h="299793">
                <a:moveTo>
                  <a:pt x="2694142" y="0"/>
                </a:moveTo>
                <a:lnTo>
                  <a:pt x="3120386" y="0"/>
                </a:lnTo>
                <a:lnTo>
                  <a:pt x="3070380" y="73818"/>
                </a:lnTo>
                <a:lnTo>
                  <a:pt x="3029898" y="123825"/>
                </a:lnTo>
                <a:lnTo>
                  <a:pt x="2975130" y="166687"/>
                </a:lnTo>
                <a:lnTo>
                  <a:pt x="2922742" y="204787"/>
                </a:lnTo>
                <a:lnTo>
                  <a:pt x="2872736" y="226218"/>
                </a:lnTo>
                <a:lnTo>
                  <a:pt x="2822730" y="247650"/>
                </a:lnTo>
                <a:lnTo>
                  <a:pt x="2784800" y="258487"/>
                </a:lnTo>
                <a:lnTo>
                  <a:pt x="2740960" y="288045"/>
                </a:lnTo>
                <a:cubicBezTo>
                  <a:pt x="2723074" y="295610"/>
                  <a:pt x="2703409" y="299793"/>
                  <a:pt x="2682767" y="299793"/>
                </a:cubicBezTo>
                <a:lnTo>
                  <a:pt x="443839" y="299793"/>
                </a:lnTo>
                <a:cubicBezTo>
                  <a:pt x="423198" y="299793"/>
                  <a:pt x="403533" y="295610"/>
                  <a:pt x="385647" y="288045"/>
                </a:cubicBezTo>
                <a:lnTo>
                  <a:pt x="355599" y="267786"/>
                </a:lnTo>
                <a:lnTo>
                  <a:pt x="347663" y="266733"/>
                </a:lnTo>
                <a:lnTo>
                  <a:pt x="297656" y="252206"/>
                </a:lnTo>
                <a:lnTo>
                  <a:pt x="247650" y="230414"/>
                </a:lnTo>
                <a:lnTo>
                  <a:pt x="197644" y="208623"/>
                </a:lnTo>
                <a:lnTo>
                  <a:pt x="145256" y="169884"/>
                </a:lnTo>
                <a:lnTo>
                  <a:pt x="90488" y="126302"/>
                </a:lnTo>
                <a:lnTo>
                  <a:pt x="50006" y="75455"/>
                </a:lnTo>
                <a:lnTo>
                  <a:pt x="0" y="397"/>
                </a:lnTo>
                <a:lnTo>
                  <a:pt x="426244" y="397"/>
                </a:lnTo>
                <a:lnTo>
                  <a:pt x="425894" y="4416"/>
                </a:lnTo>
                <a:lnTo>
                  <a:pt x="443839" y="793"/>
                </a:lnTo>
                <a:lnTo>
                  <a:pt x="2682767" y="793"/>
                </a:lnTo>
                <a:lnTo>
                  <a:pt x="2694421" y="3146"/>
                </a:lnTo>
                <a:close/>
              </a:path>
            </a:pathLst>
          </a:custGeom>
          <a:solidFill>
            <a:schemeClr val="accent3"/>
          </a:solidFill>
          <a:ln w="25400" algn="ctr">
            <a:solidFill>
              <a:schemeClr val="accent3"/>
            </a:solidFill>
            <a:miter lim="800000"/>
            <a:headEnd/>
            <a:tailEnd/>
          </a:ln>
        </p:spPr>
        <p:txBody>
          <a:bodyPr wrap="square" lIns="90000" tIns="72000" rIns="90000" bIns="72000" rtlCol="0" anchor="ctr">
            <a:no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Cloud Integration Gateway</a:t>
            </a:r>
          </a:p>
        </p:txBody>
      </p:sp>
      <p:grpSp>
        <p:nvGrpSpPr>
          <p:cNvPr id="24" name="Group 23">
            <a:extLst>
              <a:ext uri="{FF2B5EF4-FFF2-40B4-BE49-F238E27FC236}">
                <a16:creationId xmlns:a16="http://schemas.microsoft.com/office/drawing/2014/main" id="{8E573416-7EB5-4991-B68F-F4D57583ADB4}"/>
              </a:ext>
            </a:extLst>
          </p:cNvPr>
          <p:cNvGrpSpPr/>
          <p:nvPr/>
        </p:nvGrpSpPr>
        <p:grpSpPr>
          <a:xfrm>
            <a:off x="4093030" y="1555643"/>
            <a:ext cx="3239692" cy="1808257"/>
            <a:chOff x="4093030" y="1124744"/>
            <a:chExt cx="3239692" cy="1808257"/>
          </a:xfrm>
        </p:grpSpPr>
        <p:pic>
          <p:nvPicPr>
            <p:cNvPr id="16" name="Picture 15">
              <a:extLst>
                <a:ext uri="{FF2B5EF4-FFF2-40B4-BE49-F238E27FC236}">
                  <a16:creationId xmlns:a16="http://schemas.microsoft.com/office/drawing/2014/main" id="{2B564188-099D-4391-B420-646A913022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5600" y="2068791"/>
              <a:ext cx="1915565" cy="373373"/>
            </a:xfrm>
            <a:prstGeom prst="rect">
              <a:avLst/>
            </a:prstGeom>
            <a:solidFill>
              <a:schemeClr val="bg1"/>
            </a:solidFill>
          </p:spPr>
        </p:pic>
        <p:sp>
          <p:nvSpPr>
            <p:cNvPr id="15" name="Freeform 38">
              <a:extLst>
                <a:ext uri="{FF2B5EF4-FFF2-40B4-BE49-F238E27FC236}">
                  <a16:creationId xmlns:a16="http://schemas.microsoft.com/office/drawing/2014/main" id="{60DF66F3-CD4D-420B-A188-F49EE30753B5}"/>
                </a:ext>
              </a:extLst>
            </p:cNvPr>
            <p:cNvSpPr/>
            <p:nvPr/>
          </p:nvSpPr>
          <p:spPr>
            <a:xfrm>
              <a:off x="4093030" y="1124744"/>
              <a:ext cx="3239692" cy="1808257"/>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grpSp>
      <p:sp>
        <p:nvSpPr>
          <p:cNvPr id="25" name="TextBox 24">
            <a:extLst>
              <a:ext uri="{FF2B5EF4-FFF2-40B4-BE49-F238E27FC236}">
                <a16:creationId xmlns:a16="http://schemas.microsoft.com/office/drawing/2014/main" id="{129BB84C-DD9C-4CA3-A795-F8A7BDA1B6EF}"/>
              </a:ext>
            </a:extLst>
          </p:cNvPr>
          <p:cNvSpPr txBox="1"/>
          <p:nvPr/>
        </p:nvSpPr>
        <p:spPr>
          <a:xfrm>
            <a:off x="10151735" y="3879465"/>
            <a:ext cx="1477969"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50" kern="0" dirty="0">
                <a:solidFill>
                  <a:schemeClr val="bg2">
                    <a:lumMod val="75000"/>
                  </a:schemeClr>
                </a:solidFill>
                <a:ea typeface="Arial Unicode MS" pitchFamily="34" charset="-128"/>
                <a:cs typeface="Arial Unicode MS" pitchFamily="34" charset="-128"/>
              </a:rPr>
              <a:t>SAP Cloud environment</a:t>
            </a:r>
          </a:p>
        </p:txBody>
      </p:sp>
    </p:spTree>
    <p:extLst>
      <p:ext uri="{BB962C8B-B14F-4D97-AF65-F5344CB8AC3E}">
        <p14:creationId xmlns:p14="http://schemas.microsoft.com/office/powerpoint/2010/main" val="8179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out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outHorizont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arn(outVertical)">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38">
            <a:extLst>
              <a:ext uri="{FF2B5EF4-FFF2-40B4-BE49-F238E27FC236}">
                <a16:creationId xmlns:a16="http://schemas.microsoft.com/office/drawing/2014/main" id="{BA55E38A-BC16-44CF-8BC9-090D2E58DA9C}"/>
              </a:ext>
            </a:extLst>
          </p:cNvPr>
          <p:cNvSpPr/>
          <p:nvPr/>
        </p:nvSpPr>
        <p:spPr>
          <a:xfrm>
            <a:off x="4050426" y="1766112"/>
            <a:ext cx="3797465" cy="2119582"/>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accent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3" name="Title 2">
            <a:extLst>
              <a:ext uri="{FF2B5EF4-FFF2-40B4-BE49-F238E27FC236}">
                <a16:creationId xmlns:a16="http://schemas.microsoft.com/office/drawing/2014/main" id="{A5FA32D9-8629-47C4-8EA7-AB3B13F41C04}"/>
              </a:ext>
            </a:extLst>
          </p:cNvPr>
          <p:cNvSpPr>
            <a:spLocks noGrp="1"/>
          </p:cNvSpPr>
          <p:nvPr>
            <p:ph type="title"/>
          </p:nvPr>
        </p:nvSpPr>
        <p:spPr/>
        <p:txBody>
          <a:bodyPr/>
          <a:lstStyle/>
          <a:p>
            <a:r>
              <a:rPr lang="en-GB" b="0" dirty="0">
                <a:solidFill>
                  <a:schemeClr val="accent1"/>
                </a:solidFill>
              </a:rPr>
              <a:t>SAP Ariba </a:t>
            </a:r>
            <a:r>
              <a:rPr lang="en-GB" b="0" dirty="0"/>
              <a:t>Integration Strategy for Non-SAP ERP / Systems</a:t>
            </a:r>
          </a:p>
        </p:txBody>
      </p:sp>
      <p:cxnSp>
        <p:nvCxnSpPr>
          <p:cNvPr id="31" name="Straight Arrow Connector 17">
            <a:extLst>
              <a:ext uri="{FF2B5EF4-FFF2-40B4-BE49-F238E27FC236}">
                <a16:creationId xmlns:a16="http://schemas.microsoft.com/office/drawing/2014/main" id="{678A7C84-4017-4734-BA53-B6EE9F6A5DED}"/>
              </a:ext>
            </a:extLst>
          </p:cNvPr>
          <p:cNvCxnSpPr>
            <a:cxnSpLocks/>
          </p:cNvCxnSpPr>
          <p:nvPr/>
        </p:nvCxnSpPr>
        <p:spPr>
          <a:xfrm flipH="1">
            <a:off x="7897787" y="3054162"/>
            <a:ext cx="643914" cy="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AA6AE4-AFA4-48C1-991C-09CC0BFAF615}"/>
              </a:ext>
            </a:extLst>
          </p:cNvPr>
          <p:cNvCxnSpPr>
            <a:cxnSpLocks/>
          </p:cNvCxnSpPr>
          <p:nvPr/>
        </p:nvCxnSpPr>
        <p:spPr>
          <a:xfrm>
            <a:off x="414861" y="4149080"/>
            <a:ext cx="11377264" cy="0"/>
          </a:xfrm>
          <a:prstGeom prst="line">
            <a:avLst/>
          </a:prstGeom>
          <a:ln w="2540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57645-9074-4430-9B1E-01F97C77A1DC}"/>
              </a:ext>
            </a:extLst>
          </p:cNvPr>
          <p:cNvSpPr txBox="1"/>
          <p:nvPr/>
        </p:nvSpPr>
        <p:spPr>
          <a:xfrm>
            <a:off x="774901" y="4190454"/>
            <a:ext cx="1365758"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Customer environment</a:t>
            </a:r>
          </a:p>
        </p:txBody>
      </p:sp>
      <p:sp>
        <p:nvSpPr>
          <p:cNvPr id="15" name="Freeform 38">
            <a:extLst>
              <a:ext uri="{FF2B5EF4-FFF2-40B4-BE49-F238E27FC236}">
                <a16:creationId xmlns:a16="http://schemas.microsoft.com/office/drawing/2014/main" id="{60DF66F3-CD4D-420B-A188-F49EE30753B5}"/>
              </a:ext>
            </a:extLst>
          </p:cNvPr>
          <p:cNvSpPr/>
          <p:nvPr/>
        </p:nvSpPr>
        <p:spPr>
          <a:xfrm>
            <a:off x="3305100" y="1555643"/>
            <a:ext cx="3239692" cy="1808257"/>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solidFill>
            <a:schemeClr val="bg1"/>
          </a:solidFill>
          <a:ln w="28575"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25" name="TextBox 24">
            <a:extLst>
              <a:ext uri="{FF2B5EF4-FFF2-40B4-BE49-F238E27FC236}">
                <a16:creationId xmlns:a16="http://schemas.microsoft.com/office/drawing/2014/main" id="{129BB84C-DD9C-4CA3-A795-F8A7BDA1B6EF}"/>
              </a:ext>
            </a:extLst>
          </p:cNvPr>
          <p:cNvSpPr txBox="1"/>
          <p:nvPr/>
        </p:nvSpPr>
        <p:spPr>
          <a:xfrm>
            <a:off x="10151735" y="3879465"/>
            <a:ext cx="1134926"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50" kern="0" dirty="0">
                <a:solidFill>
                  <a:schemeClr val="bg2">
                    <a:lumMod val="75000"/>
                  </a:schemeClr>
                </a:solidFill>
                <a:ea typeface="Arial Unicode MS" pitchFamily="34" charset="-128"/>
                <a:cs typeface="Arial Unicode MS" pitchFamily="34" charset="-128"/>
              </a:rPr>
              <a:t>Cloud environment</a:t>
            </a:r>
          </a:p>
        </p:txBody>
      </p:sp>
      <p:grpSp>
        <p:nvGrpSpPr>
          <p:cNvPr id="5" name="Group 4">
            <a:extLst>
              <a:ext uri="{FF2B5EF4-FFF2-40B4-BE49-F238E27FC236}">
                <a16:creationId xmlns:a16="http://schemas.microsoft.com/office/drawing/2014/main" id="{6C868FF8-09F5-4752-B933-70A32165AC71}"/>
              </a:ext>
            </a:extLst>
          </p:cNvPr>
          <p:cNvGrpSpPr/>
          <p:nvPr/>
        </p:nvGrpSpPr>
        <p:grpSpPr>
          <a:xfrm>
            <a:off x="8675302" y="2730519"/>
            <a:ext cx="797645" cy="445211"/>
            <a:chOff x="9150990" y="2995282"/>
            <a:chExt cx="797645" cy="445211"/>
          </a:xfrm>
        </p:grpSpPr>
        <p:sp>
          <p:nvSpPr>
            <p:cNvPr id="47" name="Freeform 38">
              <a:extLst>
                <a:ext uri="{FF2B5EF4-FFF2-40B4-BE49-F238E27FC236}">
                  <a16:creationId xmlns:a16="http://schemas.microsoft.com/office/drawing/2014/main" id="{6ABDAFE8-C57F-4152-A82D-97E79D8CD06E}"/>
                </a:ext>
              </a:extLst>
            </p:cNvPr>
            <p:cNvSpPr/>
            <p:nvPr/>
          </p:nvSpPr>
          <p:spPr>
            <a:xfrm>
              <a:off x="9150990" y="2995282"/>
              <a:ext cx="797645" cy="445211"/>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accent3"/>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48" name="TextBox 47">
              <a:extLst>
                <a:ext uri="{FF2B5EF4-FFF2-40B4-BE49-F238E27FC236}">
                  <a16:creationId xmlns:a16="http://schemas.microsoft.com/office/drawing/2014/main" id="{3B7F1D97-075F-4621-B394-327EBC80CE86}"/>
                </a:ext>
              </a:extLst>
            </p:cNvPr>
            <p:cNvSpPr txBox="1"/>
            <p:nvPr/>
          </p:nvSpPr>
          <p:spPr>
            <a:xfrm>
              <a:off x="9275698" y="3276513"/>
              <a:ext cx="54822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ServiceNow</a:t>
              </a:r>
            </a:p>
          </p:txBody>
        </p:sp>
      </p:grpSp>
      <p:grpSp>
        <p:nvGrpSpPr>
          <p:cNvPr id="6" name="Group 5">
            <a:extLst>
              <a:ext uri="{FF2B5EF4-FFF2-40B4-BE49-F238E27FC236}">
                <a16:creationId xmlns:a16="http://schemas.microsoft.com/office/drawing/2014/main" id="{81117557-FC26-4032-B9CB-49A26AF06C07}"/>
              </a:ext>
            </a:extLst>
          </p:cNvPr>
          <p:cNvGrpSpPr/>
          <p:nvPr/>
        </p:nvGrpSpPr>
        <p:grpSpPr>
          <a:xfrm>
            <a:off x="9664632" y="2730519"/>
            <a:ext cx="797645" cy="445211"/>
            <a:chOff x="10140320" y="2995282"/>
            <a:chExt cx="797645" cy="445211"/>
          </a:xfrm>
        </p:grpSpPr>
        <p:sp>
          <p:nvSpPr>
            <p:cNvPr id="45" name="Freeform 38">
              <a:extLst>
                <a:ext uri="{FF2B5EF4-FFF2-40B4-BE49-F238E27FC236}">
                  <a16:creationId xmlns:a16="http://schemas.microsoft.com/office/drawing/2014/main" id="{318A95B8-1F9F-4BFE-BAEA-91E48FC18704}"/>
                </a:ext>
              </a:extLst>
            </p:cNvPr>
            <p:cNvSpPr/>
            <p:nvPr/>
          </p:nvSpPr>
          <p:spPr>
            <a:xfrm>
              <a:off x="10140320" y="2995282"/>
              <a:ext cx="797645" cy="445211"/>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accent3"/>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49" name="TextBox 48">
              <a:extLst>
                <a:ext uri="{FF2B5EF4-FFF2-40B4-BE49-F238E27FC236}">
                  <a16:creationId xmlns:a16="http://schemas.microsoft.com/office/drawing/2014/main" id="{86EC03E9-1BF8-4F40-9ED5-7DE50143B0EE}"/>
                </a:ext>
              </a:extLst>
            </p:cNvPr>
            <p:cNvSpPr txBox="1"/>
            <p:nvPr/>
          </p:nvSpPr>
          <p:spPr>
            <a:xfrm>
              <a:off x="10342705" y="3259252"/>
              <a:ext cx="40556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Workday</a:t>
              </a:r>
            </a:p>
          </p:txBody>
        </p:sp>
      </p:grpSp>
      <p:grpSp>
        <p:nvGrpSpPr>
          <p:cNvPr id="4" name="Group 3">
            <a:extLst>
              <a:ext uri="{FF2B5EF4-FFF2-40B4-BE49-F238E27FC236}">
                <a16:creationId xmlns:a16="http://schemas.microsoft.com/office/drawing/2014/main" id="{03E3C934-372A-4465-BD40-68C15D34890E}"/>
              </a:ext>
            </a:extLst>
          </p:cNvPr>
          <p:cNvGrpSpPr/>
          <p:nvPr/>
        </p:nvGrpSpPr>
        <p:grpSpPr>
          <a:xfrm>
            <a:off x="9150990" y="2195347"/>
            <a:ext cx="797645" cy="445211"/>
            <a:chOff x="9636264" y="2389779"/>
            <a:chExt cx="797645" cy="445211"/>
          </a:xfrm>
        </p:grpSpPr>
        <p:sp>
          <p:nvSpPr>
            <p:cNvPr id="46" name="Freeform 38">
              <a:extLst>
                <a:ext uri="{FF2B5EF4-FFF2-40B4-BE49-F238E27FC236}">
                  <a16:creationId xmlns:a16="http://schemas.microsoft.com/office/drawing/2014/main" id="{51A46214-8F4A-4F96-B63C-B859B75E16D5}"/>
                </a:ext>
              </a:extLst>
            </p:cNvPr>
            <p:cNvSpPr/>
            <p:nvPr/>
          </p:nvSpPr>
          <p:spPr>
            <a:xfrm>
              <a:off x="9636264" y="2389779"/>
              <a:ext cx="797645" cy="445211"/>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accent3"/>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50" name="TextBox 49">
              <a:extLst>
                <a:ext uri="{FF2B5EF4-FFF2-40B4-BE49-F238E27FC236}">
                  <a16:creationId xmlns:a16="http://schemas.microsoft.com/office/drawing/2014/main" id="{825B6052-90F9-4148-863A-D38C27FE3F6A}"/>
                </a:ext>
              </a:extLst>
            </p:cNvPr>
            <p:cNvSpPr txBox="1"/>
            <p:nvPr/>
          </p:nvSpPr>
          <p:spPr>
            <a:xfrm>
              <a:off x="9780208" y="2632068"/>
              <a:ext cx="509755"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Cloud ERP</a:t>
              </a:r>
            </a:p>
          </p:txBody>
        </p:sp>
      </p:grpSp>
      <p:sp>
        <p:nvSpPr>
          <p:cNvPr id="52" name="TextBox 51">
            <a:extLst>
              <a:ext uri="{FF2B5EF4-FFF2-40B4-BE49-F238E27FC236}">
                <a16:creationId xmlns:a16="http://schemas.microsoft.com/office/drawing/2014/main" id="{9673CF4A-9E13-4CEF-A4F6-24540F505390}"/>
              </a:ext>
            </a:extLst>
          </p:cNvPr>
          <p:cNvSpPr txBox="1"/>
          <p:nvPr/>
        </p:nvSpPr>
        <p:spPr>
          <a:xfrm>
            <a:off x="4345888" y="3529782"/>
            <a:ext cx="3286319"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Cloud Platform Integration (</a:t>
            </a:r>
            <a:r>
              <a:rPr kumimoji="0" lang="en-GB"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iPaaS</a:t>
            </a: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sp>
        <p:nvSpPr>
          <p:cNvPr id="42" name="TextBox 41">
            <a:extLst>
              <a:ext uri="{FF2B5EF4-FFF2-40B4-BE49-F238E27FC236}">
                <a16:creationId xmlns:a16="http://schemas.microsoft.com/office/drawing/2014/main" id="{4A08907A-36FE-4301-BC81-C4435F9537B9}"/>
              </a:ext>
            </a:extLst>
          </p:cNvPr>
          <p:cNvSpPr txBox="1"/>
          <p:nvPr/>
        </p:nvSpPr>
        <p:spPr>
          <a:xfrm>
            <a:off x="4315986" y="5981635"/>
            <a:ext cx="370294"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cxnSp>
        <p:nvCxnSpPr>
          <p:cNvPr id="43" name="Straight Arrow Connector 17">
            <a:extLst>
              <a:ext uri="{FF2B5EF4-FFF2-40B4-BE49-F238E27FC236}">
                <a16:creationId xmlns:a16="http://schemas.microsoft.com/office/drawing/2014/main" id="{349BF865-250E-45F7-A695-28B8D1713FCD}"/>
              </a:ext>
            </a:extLst>
          </p:cNvPr>
          <p:cNvCxnSpPr>
            <a:cxnSpLocks/>
          </p:cNvCxnSpPr>
          <p:nvPr/>
        </p:nvCxnSpPr>
        <p:spPr>
          <a:xfrm flipV="1">
            <a:off x="4544607" y="3933177"/>
            <a:ext cx="0" cy="122400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543D8EFA-4C3F-4024-80BF-477C1F72FD96}"/>
              </a:ext>
            </a:extLst>
          </p:cNvPr>
          <p:cNvPicPr>
            <a:picLocks noChangeAspect="1"/>
          </p:cNvPicPr>
          <p:nvPr/>
        </p:nvPicPr>
        <p:blipFill>
          <a:blip r:embed="rId2"/>
          <a:stretch>
            <a:fillRect/>
          </a:stretch>
        </p:blipFill>
        <p:spPr>
          <a:xfrm>
            <a:off x="4082567" y="5171996"/>
            <a:ext cx="837132" cy="837132"/>
          </a:xfrm>
          <a:prstGeom prst="rect">
            <a:avLst/>
          </a:prstGeom>
        </p:spPr>
      </p:pic>
      <p:sp>
        <p:nvSpPr>
          <p:cNvPr id="54" name="TextBox 53">
            <a:extLst>
              <a:ext uri="{FF2B5EF4-FFF2-40B4-BE49-F238E27FC236}">
                <a16:creationId xmlns:a16="http://schemas.microsoft.com/office/drawing/2014/main" id="{2EB0CFCA-B536-4F73-B539-0E10F6E1A4BA}"/>
              </a:ext>
            </a:extLst>
          </p:cNvPr>
          <p:cNvSpPr txBox="1"/>
          <p:nvPr/>
        </p:nvSpPr>
        <p:spPr>
          <a:xfrm>
            <a:off x="5072182" y="6010889"/>
            <a:ext cx="578203"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PM</a:t>
            </a:r>
          </a:p>
        </p:txBody>
      </p:sp>
      <p:cxnSp>
        <p:nvCxnSpPr>
          <p:cNvPr id="55" name="Straight Arrow Connector 17">
            <a:extLst>
              <a:ext uri="{FF2B5EF4-FFF2-40B4-BE49-F238E27FC236}">
                <a16:creationId xmlns:a16="http://schemas.microsoft.com/office/drawing/2014/main" id="{0B1FA183-9C47-417E-9C5F-A59C9F003823}"/>
              </a:ext>
            </a:extLst>
          </p:cNvPr>
          <p:cNvCxnSpPr>
            <a:cxnSpLocks/>
          </p:cNvCxnSpPr>
          <p:nvPr/>
        </p:nvCxnSpPr>
        <p:spPr>
          <a:xfrm flipV="1">
            <a:off x="5345952" y="3916786"/>
            <a:ext cx="0" cy="122400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FDAA6EF3-0074-462A-8087-BDFF4D5C5709}"/>
              </a:ext>
            </a:extLst>
          </p:cNvPr>
          <p:cNvPicPr>
            <a:picLocks noChangeAspect="1"/>
          </p:cNvPicPr>
          <p:nvPr/>
        </p:nvPicPr>
        <p:blipFill>
          <a:blip r:embed="rId2"/>
          <a:stretch>
            <a:fillRect/>
          </a:stretch>
        </p:blipFill>
        <p:spPr>
          <a:xfrm>
            <a:off x="4980840" y="5158603"/>
            <a:ext cx="837132" cy="837132"/>
          </a:xfrm>
          <a:prstGeom prst="rect">
            <a:avLst/>
          </a:prstGeom>
        </p:spPr>
      </p:pic>
      <p:pic>
        <p:nvPicPr>
          <p:cNvPr id="57" name="Picture 56">
            <a:extLst>
              <a:ext uri="{FF2B5EF4-FFF2-40B4-BE49-F238E27FC236}">
                <a16:creationId xmlns:a16="http://schemas.microsoft.com/office/drawing/2014/main" id="{3FC284E5-9405-488B-AAD6-1F5C2884FDFC}"/>
              </a:ext>
            </a:extLst>
          </p:cNvPr>
          <p:cNvPicPr>
            <a:picLocks noChangeAspect="1"/>
          </p:cNvPicPr>
          <p:nvPr/>
        </p:nvPicPr>
        <p:blipFill>
          <a:blip r:embed="rId2"/>
          <a:stretch>
            <a:fillRect/>
          </a:stretch>
        </p:blipFill>
        <p:spPr>
          <a:xfrm>
            <a:off x="5948002" y="5160980"/>
            <a:ext cx="837132" cy="837132"/>
          </a:xfrm>
          <a:prstGeom prst="rect">
            <a:avLst/>
          </a:prstGeom>
        </p:spPr>
      </p:pic>
      <p:sp>
        <p:nvSpPr>
          <p:cNvPr id="58" name="TextBox 57">
            <a:extLst>
              <a:ext uri="{FF2B5EF4-FFF2-40B4-BE49-F238E27FC236}">
                <a16:creationId xmlns:a16="http://schemas.microsoft.com/office/drawing/2014/main" id="{5771E154-B30C-41CB-8E2B-ED06FD73BD94}"/>
              </a:ext>
            </a:extLst>
          </p:cNvPr>
          <p:cNvSpPr txBox="1"/>
          <p:nvPr/>
        </p:nvSpPr>
        <p:spPr>
          <a:xfrm>
            <a:off x="5989048" y="5987551"/>
            <a:ext cx="755040"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HCM</a:t>
            </a:r>
          </a:p>
        </p:txBody>
      </p:sp>
      <p:pic>
        <p:nvPicPr>
          <p:cNvPr id="59" name="Picture 58">
            <a:extLst>
              <a:ext uri="{FF2B5EF4-FFF2-40B4-BE49-F238E27FC236}">
                <a16:creationId xmlns:a16="http://schemas.microsoft.com/office/drawing/2014/main" id="{8C3BFB7C-FE5E-48E2-8300-E46C90683595}"/>
              </a:ext>
            </a:extLst>
          </p:cNvPr>
          <p:cNvPicPr>
            <a:picLocks noChangeAspect="1"/>
          </p:cNvPicPr>
          <p:nvPr/>
        </p:nvPicPr>
        <p:blipFill>
          <a:blip r:embed="rId2"/>
          <a:stretch>
            <a:fillRect/>
          </a:stretch>
        </p:blipFill>
        <p:spPr>
          <a:xfrm>
            <a:off x="6916639" y="5158603"/>
            <a:ext cx="837132" cy="837132"/>
          </a:xfrm>
          <a:prstGeom prst="rect">
            <a:avLst/>
          </a:prstGeom>
        </p:spPr>
      </p:pic>
      <p:sp>
        <p:nvSpPr>
          <p:cNvPr id="60" name="TextBox 59">
            <a:extLst>
              <a:ext uri="{FF2B5EF4-FFF2-40B4-BE49-F238E27FC236}">
                <a16:creationId xmlns:a16="http://schemas.microsoft.com/office/drawing/2014/main" id="{72DC4F32-A15D-453E-AF30-B11E51B2B855}"/>
              </a:ext>
            </a:extLst>
          </p:cNvPr>
          <p:cNvSpPr txBox="1"/>
          <p:nvPr/>
        </p:nvSpPr>
        <p:spPr>
          <a:xfrm>
            <a:off x="6947806" y="5975592"/>
            <a:ext cx="755040"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cxnSp>
        <p:nvCxnSpPr>
          <p:cNvPr id="61" name="Straight Arrow Connector 17">
            <a:extLst>
              <a:ext uri="{FF2B5EF4-FFF2-40B4-BE49-F238E27FC236}">
                <a16:creationId xmlns:a16="http://schemas.microsoft.com/office/drawing/2014/main" id="{F7DE91FB-132F-4A95-89B8-3E4A2041C1A1}"/>
              </a:ext>
            </a:extLst>
          </p:cNvPr>
          <p:cNvCxnSpPr>
            <a:cxnSpLocks/>
          </p:cNvCxnSpPr>
          <p:nvPr/>
        </p:nvCxnSpPr>
        <p:spPr>
          <a:xfrm flipV="1">
            <a:off x="6309453" y="3933177"/>
            <a:ext cx="0" cy="122400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17">
            <a:extLst>
              <a:ext uri="{FF2B5EF4-FFF2-40B4-BE49-F238E27FC236}">
                <a16:creationId xmlns:a16="http://schemas.microsoft.com/office/drawing/2014/main" id="{15FA36F0-8126-47E3-B1E4-E398F3E71B5C}"/>
              </a:ext>
            </a:extLst>
          </p:cNvPr>
          <p:cNvCxnSpPr>
            <a:cxnSpLocks/>
          </p:cNvCxnSpPr>
          <p:nvPr/>
        </p:nvCxnSpPr>
        <p:spPr>
          <a:xfrm flipV="1">
            <a:off x="7291430" y="3916786"/>
            <a:ext cx="0" cy="122400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B564188-099D-4391-B420-646A913022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2567" y="2608951"/>
            <a:ext cx="1915565" cy="373373"/>
          </a:xfrm>
          <a:prstGeom prst="rect">
            <a:avLst/>
          </a:prstGeom>
          <a:solidFill>
            <a:schemeClr val="bg1"/>
          </a:solidFill>
        </p:spPr>
      </p:pic>
      <p:grpSp>
        <p:nvGrpSpPr>
          <p:cNvPr id="2" name="Group 1">
            <a:extLst>
              <a:ext uri="{FF2B5EF4-FFF2-40B4-BE49-F238E27FC236}">
                <a16:creationId xmlns:a16="http://schemas.microsoft.com/office/drawing/2014/main" id="{2E09430F-B51D-47F8-A2AE-07C1F3AE658A}"/>
              </a:ext>
            </a:extLst>
          </p:cNvPr>
          <p:cNvGrpSpPr/>
          <p:nvPr/>
        </p:nvGrpSpPr>
        <p:grpSpPr>
          <a:xfrm>
            <a:off x="9155819" y="3300015"/>
            <a:ext cx="797645" cy="445211"/>
            <a:chOff x="8797630" y="3546349"/>
            <a:chExt cx="797645" cy="445211"/>
          </a:xfrm>
        </p:grpSpPr>
        <p:sp>
          <p:nvSpPr>
            <p:cNvPr id="63" name="Freeform 38">
              <a:extLst>
                <a:ext uri="{FF2B5EF4-FFF2-40B4-BE49-F238E27FC236}">
                  <a16:creationId xmlns:a16="http://schemas.microsoft.com/office/drawing/2014/main" id="{CF0C0372-EE46-426D-B90F-FA695E31D6E0}"/>
                </a:ext>
              </a:extLst>
            </p:cNvPr>
            <p:cNvSpPr/>
            <p:nvPr/>
          </p:nvSpPr>
          <p:spPr>
            <a:xfrm>
              <a:off x="8797630" y="3546349"/>
              <a:ext cx="797645" cy="445211"/>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accent3"/>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64" name="TextBox 63">
              <a:extLst>
                <a:ext uri="{FF2B5EF4-FFF2-40B4-BE49-F238E27FC236}">
                  <a16:creationId xmlns:a16="http://schemas.microsoft.com/office/drawing/2014/main" id="{2906D694-3ECB-45F7-84CA-6A79A7541AA5}"/>
                </a:ext>
              </a:extLst>
            </p:cNvPr>
            <p:cNvSpPr txBox="1"/>
            <p:nvPr/>
          </p:nvSpPr>
          <p:spPr>
            <a:xfrm>
              <a:off x="9130604" y="3805821"/>
              <a:ext cx="20518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grpSp>
      <p:cxnSp>
        <p:nvCxnSpPr>
          <p:cNvPr id="65" name="Straight Arrow Connector 17">
            <a:extLst>
              <a:ext uri="{FF2B5EF4-FFF2-40B4-BE49-F238E27FC236}">
                <a16:creationId xmlns:a16="http://schemas.microsoft.com/office/drawing/2014/main" id="{E64603BD-C212-45B9-A464-205F9E1912E8}"/>
              </a:ext>
            </a:extLst>
          </p:cNvPr>
          <p:cNvCxnSpPr>
            <a:cxnSpLocks/>
          </p:cNvCxnSpPr>
          <p:nvPr/>
        </p:nvCxnSpPr>
        <p:spPr>
          <a:xfrm flipH="1">
            <a:off x="10258564" y="6558795"/>
            <a:ext cx="864944" cy="0"/>
          </a:xfrm>
          <a:prstGeom prst="straightConnector1">
            <a:avLst/>
          </a:prstGeom>
          <a:ln w="254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807E048-76E0-4BEA-8951-E743849F61EC}"/>
              </a:ext>
            </a:extLst>
          </p:cNvPr>
          <p:cNvSpPr txBox="1"/>
          <p:nvPr/>
        </p:nvSpPr>
        <p:spPr>
          <a:xfrm>
            <a:off x="10260404" y="6331792"/>
            <a:ext cx="838371"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Integration Project</a:t>
            </a:r>
          </a:p>
        </p:txBody>
      </p:sp>
      <p:pic>
        <p:nvPicPr>
          <p:cNvPr id="9" name="Picture 8">
            <a:extLst>
              <a:ext uri="{FF2B5EF4-FFF2-40B4-BE49-F238E27FC236}">
                <a16:creationId xmlns:a16="http://schemas.microsoft.com/office/drawing/2014/main" id="{9624E33D-3261-4C28-8390-BE5B5B662C4F}"/>
              </a:ext>
            </a:extLst>
          </p:cNvPr>
          <p:cNvPicPr>
            <a:picLocks noChangeAspect="1"/>
          </p:cNvPicPr>
          <p:nvPr/>
        </p:nvPicPr>
        <p:blipFill>
          <a:blip r:embed="rId4"/>
          <a:stretch>
            <a:fillRect/>
          </a:stretch>
        </p:blipFill>
        <p:spPr>
          <a:xfrm>
            <a:off x="6669500" y="2868385"/>
            <a:ext cx="614690" cy="614690"/>
          </a:xfrm>
          <a:prstGeom prst="rect">
            <a:avLst/>
          </a:prstGeom>
        </p:spPr>
      </p:pic>
    </p:spTree>
    <p:extLst>
      <p:ext uri="{BB962C8B-B14F-4D97-AF65-F5344CB8AC3E}">
        <p14:creationId xmlns:p14="http://schemas.microsoft.com/office/powerpoint/2010/main" val="1613900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0384F0-7A3F-4085-9902-8FFBAB9C17DA}"/>
              </a:ext>
            </a:extLst>
          </p:cNvPr>
          <p:cNvSpPr>
            <a:spLocks noGrp="1"/>
          </p:cNvSpPr>
          <p:nvPr>
            <p:ph type="title"/>
          </p:nvPr>
        </p:nvSpPr>
        <p:spPr>
          <a:xfrm>
            <a:off x="504001" y="504000"/>
            <a:ext cx="11186476" cy="369332"/>
          </a:xfrm>
        </p:spPr>
        <p:txBody>
          <a:bodyPr/>
          <a:lstStyle/>
          <a:p>
            <a:r>
              <a:rPr lang="en-GB" b="0" dirty="0">
                <a:solidFill>
                  <a:schemeClr val="accent1"/>
                </a:solidFill>
              </a:rPr>
              <a:t>SAP Ariba </a:t>
            </a:r>
            <a:r>
              <a:rPr lang="en-GB" b="0" dirty="0"/>
              <a:t>Integration Scenarios: SAP Only Environment</a:t>
            </a:r>
          </a:p>
        </p:txBody>
      </p:sp>
      <p:sp>
        <p:nvSpPr>
          <p:cNvPr id="40" name="TextBox 39">
            <a:extLst>
              <a:ext uri="{FF2B5EF4-FFF2-40B4-BE49-F238E27FC236}">
                <a16:creationId xmlns:a16="http://schemas.microsoft.com/office/drawing/2014/main" id="{D0234550-487C-4CCF-BA10-11C3024B015A}"/>
              </a:ext>
            </a:extLst>
          </p:cNvPr>
          <p:cNvSpPr txBox="1"/>
          <p:nvPr/>
        </p:nvSpPr>
        <p:spPr>
          <a:xfrm>
            <a:off x="8506104" y="6517552"/>
            <a:ext cx="121187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 = ECC &amp; S4 OP</a:t>
            </a:r>
          </a:p>
        </p:txBody>
      </p:sp>
      <p:grpSp>
        <p:nvGrpSpPr>
          <p:cNvPr id="134" name="Group 133">
            <a:extLst>
              <a:ext uri="{FF2B5EF4-FFF2-40B4-BE49-F238E27FC236}">
                <a16:creationId xmlns:a16="http://schemas.microsoft.com/office/drawing/2014/main" id="{42042887-C9EB-4F00-B646-10179445C0CA}"/>
              </a:ext>
            </a:extLst>
          </p:cNvPr>
          <p:cNvGrpSpPr/>
          <p:nvPr/>
        </p:nvGrpSpPr>
        <p:grpSpPr>
          <a:xfrm>
            <a:off x="949624" y="2338508"/>
            <a:ext cx="1573277" cy="2087395"/>
            <a:chOff x="508718" y="725069"/>
            <a:chExt cx="1573277" cy="2087395"/>
          </a:xfrm>
        </p:grpSpPr>
        <p:grpSp>
          <p:nvGrpSpPr>
            <p:cNvPr id="6" name="Group 5">
              <a:extLst>
                <a:ext uri="{FF2B5EF4-FFF2-40B4-BE49-F238E27FC236}">
                  <a16:creationId xmlns:a16="http://schemas.microsoft.com/office/drawing/2014/main" id="{2F2805C5-4DB1-4011-BD73-DF461BA72F6F}"/>
                </a:ext>
              </a:extLst>
            </p:cNvPr>
            <p:cNvGrpSpPr/>
            <p:nvPr/>
          </p:nvGrpSpPr>
          <p:grpSpPr>
            <a:xfrm>
              <a:off x="908408" y="2037830"/>
              <a:ext cx="666849" cy="774634"/>
              <a:chOff x="4648336" y="4927076"/>
              <a:chExt cx="666849" cy="774634"/>
            </a:xfrm>
          </p:grpSpPr>
          <p:pic>
            <p:nvPicPr>
              <p:cNvPr id="7" name="Picture 6">
                <a:extLst>
                  <a:ext uri="{FF2B5EF4-FFF2-40B4-BE49-F238E27FC236}">
                    <a16:creationId xmlns:a16="http://schemas.microsoft.com/office/drawing/2014/main" id="{CA77A14A-6175-4CDB-B951-A98D86B01503}"/>
                  </a:ext>
                </a:extLst>
              </p:cNvPr>
              <p:cNvPicPr>
                <a:picLocks noChangeAspect="1"/>
              </p:cNvPicPr>
              <p:nvPr/>
            </p:nvPicPr>
            <p:blipFill>
              <a:blip r:embed="rId2"/>
              <a:stretch>
                <a:fillRect/>
              </a:stretch>
            </p:blipFill>
            <p:spPr>
              <a:xfrm>
                <a:off x="4686777" y="4927076"/>
                <a:ext cx="589968" cy="589968"/>
              </a:xfrm>
              <a:prstGeom prst="rect">
                <a:avLst/>
              </a:prstGeom>
            </p:spPr>
          </p:pic>
          <p:sp>
            <p:nvSpPr>
              <p:cNvPr id="8" name="TextBox 7">
                <a:extLst>
                  <a:ext uri="{FF2B5EF4-FFF2-40B4-BE49-F238E27FC236}">
                    <a16:creationId xmlns:a16="http://schemas.microsoft.com/office/drawing/2014/main" id="{CB37F7C6-45ED-40FB-A910-0D3D74EA05FC}"/>
                  </a:ext>
                </a:extLst>
              </p:cNvPr>
              <p:cNvSpPr txBox="1"/>
              <p:nvPr/>
            </p:nvSpPr>
            <p:spPr>
              <a:xfrm>
                <a:off x="4648336" y="5517044"/>
                <a:ext cx="666849"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grpSp>
        <p:pic>
          <p:nvPicPr>
            <p:cNvPr id="36" name="Picture 35">
              <a:extLst>
                <a:ext uri="{FF2B5EF4-FFF2-40B4-BE49-F238E27FC236}">
                  <a16:creationId xmlns:a16="http://schemas.microsoft.com/office/drawing/2014/main" id="{9C2B8DCB-8BD9-4B52-B259-3F8736A5AE65}"/>
                </a:ext>
              </a:extLst>
            </p:cNvPr>
            <p:cNvPicPr>
              <a:picLocks noChangeAspect="1"/>
            </p:cNvPicPr>
            <p:nvPr/>
          </p:nvPicPr>
          <p:blipFill>
            <a:blip r:embed="rId3"/>
            <a:stretch>
              <a:fillRect/>
            </a:stretch>
          </p:blipFill>
          <p:spPr>
            <a:xfrm>
              <a:off x="508718" y="725069"/>
              <a:ext cx="1573277" cy="951179"/>
            </a:xfrm>
            <a:prstGeom prst="rect">
              <a:avLst/>
            </a:prstGeom>
          </p:spPr>
        </p:pic>
        <p:cxnSp>
          <p:nvCxnSpPr>
            <p:cNvPr id="46" name="Straight Arrow Connector 17">
              <a:extLst>
                <a:ext uri="{FF2B5EF4-FFF2-40B4-BE49-F238E27FC236}">
                  <a16:creationId xmlns:a16="http://schemas.microsoft.com/office/drawing/2014/main" id="{A97F1703-8042-4D65-AB50-71B475515CA6}"/>
                </a:ext>
              </a:extLst>
            </p:cNvPr>
            <p:cNvCxnSpPr>
              <a:cxnSpLocks/>
            </p:cNvCxnSpPr>
            <p:nvPr/>
          </p:nvCxnSpPr>
          <p:spPr>
            <a:xfrm flipV="1">
              <a:off x="1268448" y="1676248"/>
              <a:ext cx="0" cy="396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1431BFC2-86C2-4DC7-B8A4-B5054D278FEA}"/>
              </a:ext>
            </a:extLst>
          </p:cNvPr>
          <p:cNvGrpSpPr/>
          <p:nvPr/>
        </p:nvGrpSpPr>
        <p:grpSpPr>
          <a:xfrm>
            <a:off x="4802591" y="2338508"/>
            <a:ext cx="2008980" cy="2062079"/>
            <a:chOff x="2564592" y="725069"/>
            <a:chExt cx="2008980" cy="2062079"/>
          </a:xfrm>
        </p:grpSpPr>
        <p:pic>
          <p:nvPicPr>
            <p:cNvPr id="10" name="Picture 9">
              <a:extLst>
                <a:ext uri="{FF2B5EF4-FFF2-40B4-BE49-F238E27FC236}">
                  <a16:creationId xmlns:a16="http://schemas.microsoft.com/office/drawing/2014/main" id="{D63AA620-DC40-487B-8689-E6A1EFA286F3}"/>
                </a:ext>
              </a:extLst>
            </p:cNvPr>
            <p:cNvPicPr>
              <a:picLocks noChangeAspect="1"/>
            </p:cNvPicPr>
            <p:nvPr/>
          </p:nvPicPr>
          <p:blipFill>
            <a:blip r:embed="rId2"/>
            <a:stretch>
              <a:fillRect/>
            </a:stretch>
          </p:blipFill>
          <p:spPr>
            <a:xfrm>
              <a:off x="2564592" y="2037830"/>
              <a:ext cx="589968" cy="589968"/>
            </a:xfrm>
            <a:prstGeom prst="rect">
              <a:avLst/>
            </a:prstGeom>
          </p:spPr>
        </p:pic>
        <p:pic>
          <p:nvPicPr>
            <p:cNvPr id="13" name="Picture 12">
              <a:extLst>
                <a:ext uri="{FF2B5EF4-FFF2-40B4-BE49-F238E27FC236}">
                  <a16:creationId xmlns:a16="http://schemas.microsoft.com/office/drawing/2014/main" id="{3967E63B-975B-4E87-BE67-9CB6581D20DD}"/>
                </a:ext>
              </a:extLst>
            </p:cNvPr>
            <p:cNvPicPr>
              <a:picLocks noChangeAspect="1"/>
            </p:cNvPicPr>
            <p:nvPr/>
          </p:nvPicPr>
          <p:blipFill>
            <a:blip r:embed="rId2"/>
            <a:stretch>
              <a:fillRect/>
            </a:stretch>
          </p:blipFill>
          <p:spPr>
            <a:xfrm>
              <a:off x="3254841" y="2039536"/>
              <a:ext cx="589968" cy="589968"/>
            </a:xfrm>
            <a:prstGeom prst="rect">
              <a:avLst/>
            </a:prstGeom>
          </p:spPr>
        </p:pic>
        <p:sp>
          <p:nvSpPr>
            <p:cNvPr id="14" name="TextBox 13">
              <a:extLst>
                <a:ext uri="{FF2B5EF4-FFF2-40B4-BE49-F238E27FC236}">
                  <a16:creationId xmlns:a16="http://schemas.microsoft.com/office/drawing/2014/main" id="{ED5EC960-9CD8-4A3D-BFEA-4790BEEC2BE8}"/>
                </a:ext>
              </a:extLst>
            </p:cNvPr>
            <p:cNvSpPr txBox="1"/>
            <p:nvPr/>
          </p:nvSpPr>
          <p:spPr>
            <a:xfrm>
              <a:off x="2931620" y="2602482"/>
              <a:ext cx="1348126"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Multiple SAP ERP’s</a:t>
              </a:r>
            </a:p>
          </p:txBody>
        </p:sp>
        <p:pic>
          <p:nvPicPr>
            <p:cNvPr id="16" name="Picture 15">
              <a:extLst>
                <a:ext uri="{FF2B5EF4-FFF2-40B4-BE49-F238E27FC236}">
                  <a16:creationId xmlns:a16="http://schemas.microsoft.com/office/drawing/2014/main" id="{27C327D3-26D1-4730-9262-49F651D0BAC2}"/>
                </a:ext>
              </a:extLst>
            </p:cNvPr>
            <p:cNvPicPr>
              <a:picLocks noChangeAspect="1"/>
            </p:cNvPicPr>
            <p:nvPr/>
          </p:nvPicPr>
          <p:blipFill>
            <a:blip r:embed="rId2"/>
            <a:stretch>
              <a:fillRect/>
            </a:stretch>
          </p:blipFill>
          <p:spPr>
            <a:xfrm>
              <a:off x="3983604" y="2037830"/>
              <a:ext cx="589968" cy="589968"/>
            </a:xfrm>
            <a:prstGeom prst="rect">
              <a:avLst/>
            </a:prstGeom>
          </p:spPr>
        </p:pic>
        <p:pic>
          <p:nvPicPr>
            <p:cNvPr id="37" name="Picture 36">
              <a:extLst>
                <a:ext uri="{FF2B5EF4-FFF2-40B4-BE49-F238E27FC236}">
                  <a16:creationId xmlns:a16="http://schemas.microsoft.com/office/drawing/2014/main" id="{05FFC118-C4AA-4B8E-AE0E-4757A527C7A5}"/>
                </a:ext>
              </a:extLst>
            </p:cNvPr>
            <p:cNvPicPr>
              <a:picLocks noChangeAspect="1"/>
            </p:cNvPicPr>
            <p:nvPr/>
          </p:nvPicPr>
          <p:blipFill>
            <a:blip r:embed="rId3"/>
            <a:stretch>
              <a:fillRect/>
            </a:stretch>
          </p:blipFill>
          <p:spPr>
            <a:xfrm>
              <a:off x="2748305" y="725069"/>
              <a:ext cx="1616109" cy="977075"/>
            </a:xfrm>
            <a:prstGeom prst="rect">
              <a:avLst/>
            </a:prstGeom>
          </p:spPr>
        </p:pic>
        <p:cxnSp>
          <p:nvCxnSpPr>
            <p:cNvPr id="49" name="Straight Arrow Connector 17">
              <a:extLst>
                <a:ext uri="{FF2B5EF4-FFF2-40B4-BE49-F238E27FC236}">
                  <a16:creationId xmlns:a16="http://schemas.microsoft.com/office/drawing/2014/main" id="{6E790C9E-7382-4AE8-9E62-436DBBC8BA05}"/>
                </a:ext>
              </a:extLst>
            </p:cNvPr>
            <p:cNvCxnSpPr>
              <a:cxnSpLocks/>
            </p:cNvCxnSpPr>
            <p:nvPr/>
          </p:nvCxnSpPr>
          <p:spPr>
            <a:xfrm flipV="1">
              <a:off x="3534263" y="1676248"/>
              <a:ext cx="0" cy="396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17">
              <a:extLst>
                <a:ext uri="{FF2B5EF4-FFF2-40B4-BE49-F238E27FC236}">
                  <a16:creationId xmlns:a16="http://schemas.microsoft.com/office/drawing/2014/main" id="{9EA40FF6-D293-454E-945A-4614D7784904}"/>
                </a:ext>
              </a:extLst>
            </p:cNvPr>
            <p:cNvCxnSpPr>
              <a:cxnSpLocks/>
            </p:cNvCxnSpPr>
            <p:nvPr/>
          </p:nvCxnSpPr>
          <p:spPr>
            <a:xfrm flipV="1">
              <a:off x="2910541" y="1676248"/>
              <a:ext cx="344300" cy="396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17">
              <a:extLst>
                <a:ext uri="{FF2B5EF4-FFF2-40B4-BE49-F238E27FC236}">
                  <a16:creationId xmlns:a16="http://schemas.microsoft.com/office/drawing/2014/main" id="{044094AF-9E9F-4E01-BC23-4F105F125739}"/>
                </a:ext>
              </a:extLst>
            </p:cNvPr>
            <p:cNvCxnSpPr>
              <a:cxnSpLocks/>
            </p:cNvCxnSpPr>
            <p:nvPr/>
          </p:nvCxnSpPr>
          <p:spPr>
            <a:xfrm flipH="1" flipV="1">
              <a:off x="3861145" y="1676248"/>
              <a:ext cx="315832" cy="396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4" name="Picture 73">
            <a:extLst>
              <a:ext uri="{FF2B5EF4-FFF2-40B4-BE49-F238E27FC236}">
                <a16:creationId xmlns:a16="http://schemas.microsoft.com/office/drawing/2014/main" id="{1159C855-5385-4518-90E8-0CBD624D9A1B}"/>
              </a:ext>
            </a:extLst>
          </p:cNvPr>
          <p:cNvPicPr>
            <a:picLocks noChangeAspect="1"/>
          </p:cNvPicPr>
          <p:nvPr/>
        </p:nvPicPr>
        <p:blipFill>
          <a:blip r:embed="rId2"/>
          <a:stretch>
            <a:fillRect/>
          </a:stretch>
        </p:blipFill>
        <p:spPr>
          <a:xfrm>
            <a:off x="8198198" y="6393758"/>
            <a:ext cx="273867" cy="273867"/>
          </a:xfrm>
          <a:prstGeom prst="rect">
            <a:avLst/>
          </a:prstGeom>
        </p:spPr>
      </p:pic>
      <p:cxnSp>
        <p:nvCxnSpPr>
          <p:cNvPr id="75" name="Straight Arrow Connector 17">
            <a:extLst>
              <a:ext uri="{FF2B5EF4-FFF2-40B4-BE49-F238E27FC236}">
                <a16:creationId xmlns:a16="http://schemas.microsoft.com/office/drawing/2014/main" id="{B0789E93-0FF2-451A-B59F-94F4641803C4}"/>
              </a:ext>
            </a:extLst>
          </p:cNvPr>
          <p:cNvCxnSpPr>
            <a:cxnSpLocks/>
          </p:cNvCxnSpPr>
          <p:nvPr/>
        </p:nvCxnSpPr>
        <p:spPr>
          <a:xfrm>
            <a:off x="10002160" y="6626412"/>
            <a:ext cx="592176" cy="0"/>
          </a:xfrm>
          <a:prstGeom prst="straightConnector1">
            <a:avLst/>
          </a:prstGeom>
          <a:ln w="63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4C7DC69-9DE5-452C-A5D4-A812649B2555}"/>
              </a:ext>
            </a:extLst>
          </p:cNvPr>
          <p:cNvSpPr txBox="1"/>
          <p:nvPr/>
        </p:nvSpPr>
        <p:spPr>
          <a:xfrm>
            <a:off x="10085850" y="6394441"/>
            <a:ext cx="42479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Mediated</a:t>
            </a:r>
          </a:p>
        </p:txBody>
      </p:sp>
      <p:grpSp>
        <p:nvGrpSpPr>
          <p:cNvPr id="135" name="Group 134">
            <a:extLst>
              <a:ext uri="{FF2B5EF4-FFF2-40B4-BE49-F238E27FC236}">
                <a16:creationId xmlns:a16="http://schemas.microsoft.com/office/drawing/2014/main" id="{E2870F1F-4659-4233-A09D-F2A5A002735B}"/>
              </a:ext>
            </a:extLst>
          </p:cNvPr>
          <p:cNvGrpSpPr/>
          <p:nvPr/>
        </p:nvGrpSpPr>
        <p:grpSpPr>
          <a:xfrm>
            <a:off x="8839988" y="2331013"/>
            <a:ext cx="2008980" cy="2120117"/>
            <a:chOff x="2564592" y="679558"/>
            <a:chExt cx="2008980" cy="2120117"/>
          </a:xfrm>
        </p:grpSpPr>
        <p:pic>
          <p:nvPicPr>
            <p:cNvPr id="136" name="Picture 135">
              <a:extLst>
                <a:ext uri="{FF2B5EF4-FFF2-40B4-BE49-F238E27FC236}">
                  <a16:creationId xmlns:a16="http://schemas.microsoft.com/office/drawing/2014/main" id="{C1EB3D3A-E424-4261-9BF9-BB5C3CD47E7E}"/>
                </a:ext>
              </a:extLst>
            </p:cNvPr>
            <p:cNvPicPr>
              <a:picLocks noChangeAspect="1"/>
            </p:cNvPicPr>
            <p:nvPr/>
          </p:nvPicPr>
          <p:blipFill>
            <a:blip r:embed="rId2"/>
            <a:stretch>
              <a:fillRect/>
            </a:stretch>
          </p:blipFill>
          <p:spPr>
            <a:xfrm>
              <a:off x="2564592" y="2037830"/>
              <a:ext cx="589968" cy="589968"/>
            </a:xfrm>
            <a:prstGeom prst="rect">
              <a:avLst/>
            </a:prstGeom>
          </p:spPr>
        </p:pic>
        <p:pic>
          <p:nvPicPr>
            <p:cNvPr id="137" name="Picture 136">
              <a:extLst>
                <a:ext uri="{FF2B5EF4-FFF2-40B4-BE49-F238E27FC236}">
                  <a16:creationId xmlns:a16="http://schemas.microsoft.com/office/drawing/2014/main" id="{19A05750-B27A-4FA1-8D72-7B04121842BB}"/>
                </a:ext>
              </a:extLst>
            </p:cNvPr>
            <p:cNvPicPr>
              <a:picLocks noChangeAspect="1"/>
            </p:cNvPicPr>
            <p:nvPr/>
          </p:nvPicPr>
          <p:blipFill>
            <a:blip r:embed="rId2"/>
            <a:stretch>
              <a:fillRect/>
            </a:stretch>
          </p:blipFill>
          <p:spPr>
            <a:xfrm>
              <a:off x="3254841" y="2039536"/>
              <a:ext cx="589968" cy="589968"/>
            </a:xfrm>
            <a:prstGeom prst="rect">
              <a:avLst/>
            </a:prstGeom>
          </p:spPr>
        </p:pic>
        <p:sp>
          <p:nvSpPr>
            <p:cNvPr id="138" name="TextBox 137">
              <a:extLst>
                <a:ext uri="{FF2B5EF4-FFF2-40B4-BE49-F238E27FC236}">
                  <a16:creationId xmlns:a16="http://schemas.microsoft.com/office/drawing/2014/main" id="{FB69E49B-47BB-4729-8E78-89A0CF551DFA}"/>
                </a:ext>
              </a:extLst>
            </p:cNvPr>
            <p:cNvSpPr txBox="1"/>
            <p:nvPr/>
          </p:nvSpPr>
          <p:spPr>
            <a:xfrm>
              <a:off x="2862754" y="2615009"/>
              <a:ext cx="1402628"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 &amp; MDG-S</a:t>
              </a:r>
            </a:p>
          </p:txBody>
        </p:sp>
        <p:pic>
          <p:nvPicPr>
            <p:cNvPr id="139" name="Picture 138">
              <a:extLst>
                <a:ext uri="{FF2B5EF4-FFF2-40B4-BE49-F238E27FC236}">
                  <a16:creationId xmlns:a16="http://schemas.microsoft.com/office/drawing/2014/main" id="{4CACBD4A-0DC2-42E9-83D6-50928BC2EDAE}"/>
                </a:ext>
              </a:extLst>
            </p:cNvPr>
            <p:cNvPicPr>
              <a:picLocks noChangeAspect="1"/>
            </p:cNvPicPr>
            <p:nvPr/>
          </p:nvPicPr>
          <p:blipFill>
            <a:blip r:embed="rId2"/>
            <a:stretch>
              <a:fillRect/>
            </a:stretch>
          </p:blipFill>
          <p:spPr>
            <a:xfrm>
              <a:off x="3983604" y="2037830"/>
              <a:ext cx="589968" cy="589968"/>
            </a:xfrm>
            <a:prstGeom prst="rect">
              <a:avLst/>
            </a:prstGeom>
          </p:spPr>
        </p:pic>
        <p:pic>
          <p:nvPicPr>
            <p:cNvPr id="140" name="Picture 139">
              <a:extLst>
                <a:ext uri="{FF2B5EF4-FFF2-40B4-BE49-F238E27FC236}">
                  <a16:creationId xmlns:a16="http://schemas.microsoft.com/office/drawing/2014/main" id="{4B7CBF9E-AA01-43A4-ADE4-287196745538}"/>
                </a:ext>
              </a:extLst>
            </p:cNvPr>
            <p:cNvPicPr>
              <a:picLocks noChangeAspect="1"/>
            </p:cNvPicPr>
            <p:nvPr/>
          </p:nvPicPr>
          <p:blipFill>
            <a:blip r:embed="rId3"/>
            <a:stretch>
              <a:fillRect/>
            </a:stretch>
          </p:blipFill>
          <p:spPr>
            <a:xfrm>
              <a:off x="2656916" y="679558"/>
              <a:ext cx="1670035" cy="1009677"/>
            </a:xfrm>
            <a:prstGeom prst="rect">
              <a:avLst/>
            </a:prstGeom>
          </p:spPr>
        </p:pic>
        <p:cxnSp>
          <p:nvCxnSpPr>
            <p:cNvPr id="141" name="Straight Arrow Connector 17">
              <a:extLst>
                <a:ext uri="{FF2B5EF4-FFF2-40B4-BE49-F238E27FC236}">
                  <a16:creationId xmlns:a16="http://schemas.microsoft.com/office/drawing/2014/main" id="{E294774B-45CE-4FB4-A0B2-E0D62A4E23D2}"/>
                </a:ext>
              </a:extLst>
            </p:cNvPr>
            <p:cNvCxnSpPr>
              <a:cxnSpLocks/>
            </p:cNvCxnSpPr>
            <p:nvPr/>
          </p:nvCxnSpPr>
          <p:spPr>
            <a:xfrm flipV="1">
              <a:off x="3534263" y="1676248"/>
              <a:ext cx="0" cy="396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7">
              <a:extLst>
                <a:ext uri="{FF2B5EF4-FFF2-40B4-BE49-F238E27FC236}">
                  <a16:creationId xmlns:a16="http://schemas.microsoft.com/office/drawing/2014/main" id="{22CDBBC4-7844-4E55-A63F-98B270A0011C}"/>
                </a:ext>
              </a:extLst>
            </p:cNvPr>
            <p:cNvCxnSpPr>
              <a:cxnSpLocks/>
            </p:cNvCxnSpPr>
            <p:nvPr/>
          </p:nvCxnSpPr>
          <p:spPr>
            <a:xfrm flipV="1">
              <a:off x="2910541" y="1676248"/>
              <a:ext cx="344300" cy="396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7">
              <a:extLst>
                <a:ext uri="{FF2B5EF4-FFF2-40B4-BE49-F238E27FC236}">
                  <a16:creationId xmlns:a16="http://schemas.microsoft.com/office/drawing/2014/main" id="{DEF2DDBD-36B6-4EB3-AB4E-8CC3166B9896}"/>
                </a:ext>
              </a:extLst>
            </p:cNvPr>
            <p:cNvCxnSpPr>
              <a:cxnSpLocks/>
            </p:cNvCxnSpPr>
            <p:nvPr/>
          </p:nvCxnSpPr>
          <p:spPr>
            <a:xfrm flipH="1" flipV="1">
              <a:off x="3861145" y="1676248"/>
              <a:ext cx="315832" cy="396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44" name="Straight Connector 143">
            <a:extLst>
              <a:ext uri="{FF2B5EF4-FFF2-40B4-BE49-F238E27FC236}">
                <a16:creationId xmlns:a16="http://schemas.microsoft.com/office/drawing/2014/main" id="{880B6DF9-D01D-4CB4-943D-FF83B2F5B51D}"/>
              </a:ext>
            </a:extLst>
          </p:cNvPr>
          <p:cNvCxnSpPr/>
          <p:nvPr/>
        </p:nvCxnSpPr>
        <p:spPr>
          <a:xfrm>
            <a:off x="3361283" y="1777242"/>
            <a:ext cx="0" cy="3816424"/>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8521024-86E2-41DE-9EF1-046B2CD52109}"/>
              </a:ext>
            </a:extLst>
          </p:cNvPr>
          <p:cNvCxnSpPr/>
          <p:nvPr/>
        </p:nvCxnSpPr>
        <p:spPr>
          <a:xfrm>
            <a:off x="7825779" y="1777242"/>
            <a:ext cx="0" cy="3816424"/>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663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a:xfrm>
            <a:off x="504001" y="504000"/>
            <a:ext cx="11186476" cy="369332"/>
          </a:xfrm>
        </p:spPr>
        <p:txBody>
          <a:bodyPr/>
          <a:lstStyle/>
          <a:p>
            <a:r>
              <a:rPr lang="en-US" b="0" dirty="0">
                <a:solidFill>
                  <a:schemeClr val="accent1"/>
                </a:solidFill>
              </a:rPr>
              <a:t>SAP Ariba </a:t>
            </a:r>
            <a:r>
              <a:rPr lang="en-US" b="0" dirty="0"/>
              <a:t>Solution Procurement Map</a:t>
            </a:r>
          </a:p>
        </p:txBody>
      </p:sp>
      <p:cxnSp>
        <p:nvCxnSpPr>
          <p:cNvPr id="5" name="Straight Connector 4"/>
          <p:cNvCxnSpPr/>
          <p:nvPr/>
        </p:nvCxnSpPr>
        <p:spPr>
          <a:xfrm flipV="1">
            <a:off x="1492566" y="3576699"/>
            <a:ext cx="8005178" cy="2791"/>
          </a:xfrm>
          <a:prstGeom prst="line">
            <a:avLst/>
          </a:prstGeom>
          <a:ln w="228600" cap="rnd">
            <a:solidFill>
              <a:schemeClr val="accent3"/>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55" name="TextBox 54"/>
          <p:cNvSpPr txBox="1"/>
          <p:nvPr/>
        </p:nvSpPr>
        <p:spPr>
          <a:xfrm>
            <a:off x="4576920" y="3487101"/>
            <a:ext cx="1888918"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a:t>
            </a:r>
            <a:r>
              <a:rPr kumimoji="0" lang="en-GB"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Platform</a:t>
            </a:r>
          </a:p>
        </p:txBody>
      </p:sp>
      <p:grpSp>
        <p:nvGrpSpPr>
          <p:cNvPr id="92" name="Group 91">
            <a:extLst>
              <a:ext uri="{FF2B5EF4-FFF2-40B4-BE49-F238E27FC236}">
                <a16:creationId xmlns:a16="http://schemas.microsoft.com/office/drawing/2014/main" id="{5741CDEB-2350-4163-BD03-D141F5D7DC04}"/>
              </a:ext>
            </a:extLst>
          </p:cNvPr>
          <p:cNvGrpSpPr/>
          <p:nvPr/>
        </p:nvGrpSpPr>
        <p:grpSpPr>
          <a:xfrm>
            <a:off x="8337383" y="1096199"/>
            <a:ext cx="2229526" cy="2579485"/>
            <a:chOff x="8337383" y="1096199"/>
            <a:chExt cx="2229526" cy="2579485"/>
          </a:xfrm>
        </p:grpSpPr>
        <p:grpSp>
          <p:nvGrpSpPr>
            <p:cNvPr id="33" name="Group 32"/>
            <p:cNvGrpSpPr/>
            <p:nvPr/>
          </p:nvGrpSpPr>
          <p:grpSpPr>
            <a:xfrm>
              <a:off x="8337383" y="2089483"/>
              <a:ext cx="1819038" cy="1586201"/>
              <a:chOff x="9848178" y="2040844"/>
              <a:chExt cx="1819038" cy="1586201"/>
            </a:xfrm>
          </p:grpSpPr>
          <p:sp>
            <p:nvSpPr>
              <p:cNvPr id="31" name="TextBox 30"/>
              <p:cNvSpPr txBox="1"/>
              <p:nvPr/>
            </p:nvSpPr>
            <p:spPr>
              <a:xfrm>
                <a:off x="10573280" y="2040844"/>
                <a:ext cx="1093936"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Open API’s</a:t>
                </a:r>
              </a:p>
            </p:txBody>
          </p:sp>
          <p:sp>
            <p:nvSpPr>
              <p:cNvPr id="46" name="Freeform: Shape 45"/>
              <p:cNvSpPr/>
              <p:nvPr/>
            </p:nvSpPr>
            <p:spPr bwMode="gray">
              <a:xfrm>
                <a:off x="9997037" y="2436284"/>
                <a:ext cx="1511300" cy="1019880"/>
              </a:xfrm>
              <a:custGeom>
                <a:avLst/>
                <a:gdLst>
                  <a:gd name="connsiteX0" fmla="*/ 0 w 1511300"/>
                  <a:gd name="connsiteY0" fmla="*/ 1019880 h 1019880"/>
                  <a:gd name="connsiteX1" fmla="*/ 657225 w 1511300"/>
                  <a:gd name="connsiteY1" fmla="*/ 242005 h 1019880"/>
                  <a:gd name="connsiteX2" fmla="*/ 796925 w 1511300"/>
                  <a:gd name="connsiteY2" fmla="*/ 76905 h 1019880"/>
                  <a:gd name="connsiteX3" fmla="*/ 898525 w 1511300"/>
                  <a:gd name="connsiteY3" fmla="*/ 10230 h 1019880"/>
                  <a:gd name="connsiteX4" fmla="*/ 1035050 w 1511300"/>
                  <a:gd name="connsiteY4" fmla="*/ 705 h 1019880"/>
                  <a:gd name="connsiteX5" fmla="*/ 1165225 w 1511300"/>
                  <a:gd name="connsiteY5" fmla="*/ 705 h 1019880"/>
                  <a:gd name="connsiteX6" fmla="*/ 1511300 w 1511300"/>
                  <a:gd name="connsiteY6" fmla="*/ 705 h 101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300" h="1019880">
                    <a:moveTo>
                      <a:pt x="0" y="1019880"/>
                    </a:moveTo>
                    <a:lnTo>
                      <a:pt x="657225" y="242005"/>
                    </a:lnTo>
                    <a:cubicBezTo>
                      <a:pt x="790046" y="84842"/>
                      <a:pt x="756708" y="115534"/>
                      <a:pt x="796925" y="76905"/>
                    </a:cubicBezTo>
                    <a:cubicBezTo>
                      <a:pt x="837142" y="38276"/>
                      <a:pt x="858838" y="22930"/>
                      <a:pt x="898525" y="10230"/>
                    </a:cubicBezTo>
                    <a:cubicBezTo>
                      <a:pt x="938213" y="-2470"/>
                      <a:pt x="990600" y="2292"/>
                      <a:pt x="1035050" y="705"/>
                    </a:cubicBezTo>
                    <a:cubicBezTo>
                      <a:pt x="1079500" y="-883"/>
                      <a:pt x="1165225" y="705"/>
                      <a:pt x="1165225" y="705"/>
                    </a:cubicBezTo>
                    <a:lnTo>
                      <a:pt x="1511300" y="705"/>
                    </a:lnTo>
                  </a:path>
                </a:pathLst>
              </a:custGeom>
              <a:noFill/>
              <a:ln w="228600" cap="rnd" algn="ctr">
                <a:solidFill>
                  <a:schemeClr val="accent1"/>
                </a:solidFill>
                <a:miter lim="800000"/>
                <a:headEnd/>
                <a:tailEnd/>
              </a:ln>
            </p:spPr>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GB" sz="2100" b="0" i="0" u="none" strike="noStrike" kern="1200" cap="none" spc="0" normalizeH="0" baseline="0" noProof="0">
                  <a:ln>
                    <a:noFill/>
                  </a:ln>
                  <a:solidFill>
                    <a:srgbClr val="FFFFFF"/>
                  </a:solidFill>
                  <a:effectLst/>
                  <a:uLnTx/>
                  <a:uFillTx/>
                  <a:latin typeface="Arial"/>
                  <a:ea typeface="+mn-ea"/>
                  <a:cs typeface="+mn-cs"/>
                </a:endParaRPr>
              </a:p>
            </p:txBody>
          </p:sp>
          <p:sp>
            <p:nvSpPr>
              <p:cNvPr id="50" name="Oval 49"/>
              <p:cNvSpPr/>
              <p:nvPr/>
            </p:nvSpPr>
            <p:spPr bwMode="gray">
              <a:xfrm>
                <a:off x="9848178" y="3384999"/>
                <a:ext cx="242046" cy="242046"/>
              </a:xfrm>
              <a:prstGeom prst="ellipse">
                <a:avLst/>
              </a:prstGeom>
              <a:solidFill>
                <a:schemeClr val="accent3"/>
              </a:solidFill>
              <a:ln w="34925"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4" name="Oval 53"/>
              <p:cNvSpPr/>
              <p:nvPr/>
            </p:nvSpPr>
            <p:spPr bwMode="gray">
              <a:xfrm>
                <a:off x="11378034" y="2313795"/>
                <a:ext cx="231537" cy="231537"/>
              </a:xfrm>
              <a:prstGeom prst="ellipse">
                <a:avLst/>
              </a:prstGeom>
              <a:solidFill>
                <a:schemeClr val="bg1"/>
              </a:solidFill>
              <a:ln w="34925"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grpSp>
        <p:pic>
          <p:nvPicPr>
            <p:cNvPr id="16" name="Picture 15">
              <a:extLst>
                <a:ext uri="{FF2B5EF4-FFF2-40B4-BE49-F238E27FC236}">
                  <a16:creationId xmlns:a16="http://schemas.microsoft.com/office/drawing/2014/main" id="{FA00FB19-6A68-4643-AC5F-892A0A05C963}"/>
                </a:ext>
              </a:extLst>
            </p:cNvPr>
            <p:cNvPicPr>
              <a:picLocks noChangeAspect="1"/>
            </p:cNvPicPr>
            <p:nvPr/>
          </p:nvPicPr>
          <p:blipFill>
            <a:blip r:embed="rId2"/>
            <a:stretch>
              <a:fillRect/>
            </a:stretch>
          </p:blipFill>
          <p:spPr>
            <a:xfrm>
              <a:off x="8833891" y="1156262"/>
              <a:ext cx="430325" cy="430325"/>
            </a:xfrm>
            <a:prstGeom prst="rect">
              <a:avLst/>
            </a:prstGeom>
          </p:spPr>
        </p:pic>
        <p:pic>
          <p:nvPicPr>
            <p:cNvPr id="23" name="Picture 22">
              <a:extLst>
                <a:ext uri="{FF2B5EF4-FFF2-40B4-BE49-F238E27FC236}">
                  <a16:creationId xmlns:a16="http://schemas.microsoft.com/office/drawing/2014/main" id="{718261B0-F096-4112-8EEF-2B16784F8B2B}"/>
                </a:ext>
              </a:extLst>
            </p:cNvPr>
            <p:cNvPicPr>
              <a:picLocks noChangeAspect="1"/>
            </p:cNvPicPr>
            <p:nvPr/>
          </p:nvPicPr>
          <p:blipFill>
            <a:blip r:embed="rId3"/>
            <a:stretch>
              <a:fillRect/>
            </a:stretch>
          </p:blipFill>
          <p:spPr>
            <a:xfrm>
              <a:off x="9322311" y="1144149"/>
              <a:ext cx="411802" cy="411802"/>
            </a:xfrm>
            <a:prstGeom prst="rect">
              <a:avLst/>
            </a:prstGeom>
          </p:spPr>
        </p:pic>
        <p:pic>
          <p:nvPicPr>
            <p:cNvPr id="36" name="Picture 35">
              <a:extLst>
                <a:ext uri="{FF2B5EF4-FFF2-40B4-BE49-F238E27FC236}">
                  <a16:creationId xmlns:a16="http://schemas.microsoft.com/office/drawing/2014/main" id="{95B2C20D-1DFB-4B82-88C5-B1AA39B90D64}"/>
                </a:ext>
              </a:extLst>
            </p:cNvPr>
            <p:cNvPicPr>
              <a:picLocks noChangeAspect="1"/>
            </p:cNvPicPr>
            <p:nvPr/>
          </p:nvPicPr>
          <p:blipFill>
            <a:blip r:embed="rId4"/>
            <a:stretch>
              <a:fillRect/>
            </a:stretch>
          </p:blipFill>
          <p:spPr>
            <a:xfrm>
              <a:off x="9697987" y="1096199"/>
              <a:ext cx="507702" cy="507702"/>
            </a:xfrm>
            <a:prstGeom prst="rect">
              <a:avLst/>
            </a:prstGeom>
          </p:spPr>
        </p:pic>
        <p:pic>
          <p:nvPicPr>
            <p:cNvPr id="38" name="Picture 37">
              <a:extLst>
                <a:ext uri="{FF2B5EF4-FFF2-40B4-BE49-F238E27FC236}">
                  <a16:creationId xmlns:a16="http://schemas.microsoft.com/office/drawing/2014/main" id="{008CFA0C-419C-4D31-9C05-DDADAFD7D269}"/>
                </a:ext>
              </a:extLst>
            </p:cNvPr>
            <p:cNvPicPr>
              <a:picLocks noChangeAspect="1"/>
            </p:cNvPicPr>
            <p:nvPr/>
          </p:nvPicPr>
          <p:blipFill>
            <a:blip r:embed="rId5"/>
            <a:stretch>
              <a:fillRect/>
            </a:stretch>
          </p:blipFill>
          <p:spPr>
            <a:xfrm>
              <a:off x="8579429" y="1673705"/>
              <a:ext cx="434401" cy="434401"/>
            </a:xfrm>
            <a:prstGeom prst="rect">
              <a:avLst/>
            </a:prstGeom>
          </p:spPr>
        </p:pic>
        <p:pic>
          <p:nvPicPr>
            <p:cNvPr id="41" name="Picture 40">
              <a:extLst>
                <a:ext uri="{FF2B5EF4-FFF2-40B4-BE49-F238E27FC236}">
                  <a16:creationId xmlns:a16="http://schemas.microsoft.com/office/drawing/2014/main" id="{C071C3AD-F423-40CD-9335-5A23D73D72BE}"/>
                </a:ext>
              </a:extLst>
            </p:cNvPr>
            <p:cNvPicPr>
              <a:picLocks noChangeAspect="1"/>
            </p:cNvPicPr>
            <p:nvPr/>
          </p:nvPicPr>
          <p:blipFill>
            <a:blip r:embed="rId6"/>
            <a:stretch>
              <a:fillRect/>
            </a:stretch>
          </p:blipFill>
          <p:spPr>
            <a:xfrm>
              <a:off x="9130277" y="1674005"/>
              <a:ext cx="352285" cy="352285"/>
            </a:xfrm>
            <a:prstGeom prst="rect">
              <a:avLst/>
            </a:prstGeom>
          </p:spPr>
        </p:pic>
        <p:pic>
          <p:nvPicPr>
            <p:cNvPr id="43" name="Picture 42">
              <a:extLst>
                <a:ext uri="{FF2B5EF4-FFF2-40B4-BE49-F238E27FC236}">
                  <a16:creationId xmlns:a16="http://schemas.microsoft.com/office/drawing/2014/main" id="{76D3B1BD-E2BA-4754-8609-17C41F1CD164}"/>
                </a:ext>
              </a:extLst>
            </p:cNvPr>
            <p:cNvPicPr>
              <a:picLocks noChangeAspect="1"/>
            </p:cNvPicPr>
            <p:nvPr/>
          </p:nvPicPr>
          <p:blipFill>
            <a:blip r:embed="rId7"/>
            <a:stretch>
              <a:fillRect/>
            </a:stretch>
          </p:blipFill>
          <p:spPr>
            <a:xfrm>
              <a:off x="9609453" y="1634162"/>
              <a:ext cx="359909" cy="359909"/>
            </a:xfrm>
            <a:prstGeom prst="rect">
              <a:avLst/>
            </a:prstGeom>
          </p:spPr>
        </p:pic>
        <p:pic>
          <p:nvPicPr>
            <p:cNvPr id="45" name="Picture 44">
              <a:extLst>
                <a:ext uri="{FF2B5EF4-FFF2-40B4-BE49-F238E27FC236}">
                  <a16:creationId xmlns:a16="http://schemas.microsoft.com/office/drawing/2014/main" id="{76067A3B-A41E-4A11-98EC-C49FE6DC7654}"/>
                </a:ext>
              </a:extLst>
            </p:cNvPr>
            <p:cNvPicPr>
              <a:picLocks noChangeAspect="1"/>
            </p:cNvPicPr>
            <p:nvPr/>
          </p:nvPicPr>
          <p:blipFill>
            <a:blip r:embed="rId8"/>
            <a:stretch>
              <a:fillRect/>
            </a:stretch>
          </p:blipFill>
          <p:spPr>
            <a:xfrm>
              <a:off x="9997542" y="1542084"/>
              <a:ext cx="569367" cy="569367"/>
            </a:xfrm>
            <a:prstGeom prst="rect">
              <a:avLst/>
            </a:prstGeom>
          </p:spPr>
        </p:pic>
        <p:pic>
          <p:nvPicPr>
            <p:cNvPr id="56" name="Picture 55">
              <a:extLst>
                <a:ext uri="{FF2B5EF4-FFF2-40B4-BE49-F238E27FC236}">
                  <a16:creationId xmlns:a16="http://schemas.microsoft.com/office/drawing/2014/main" id="{BD2D8594-3177-4D15-A9F1-B84A11834A5E}"/>
                </a:ext>
              </a:extLst>
            </p:cNvPr>
            <p:cNvPicPr>
              <a:picLocks noChangeAspect="1"/>
            </p:cNvPicPr>
            <p:nvPr/>
          </p:nvPicPr>
          <p:blipFill>
            <a:blip r:embed="rId9"/>
            <a:stretch>
              <a:fillRect/>
            </a:stretch>
          </p:blipFill>
          <p:spPr>
            <a:xfrm>
              <a:off x="8780221" y="2159640"/>
              <a:ext cx="386175" cy="386175"/>
            </a:xfrm>
            <a:prstGeom prst="rect">
              <a:avLst/>
            </a:prstGeom>
          </p:spPr>
        </p:pic>
      </p:grpSp>
      <p:grpSp>
        <p:nvGrpSpPr>
          <p:cNvPr id="93" name="Group 92">
            <a:extLst>
              <a:ext uri="{FF2B5EF4-FFF2-40B4-BE49-F238E27FC236}">
                <a16:creationId xmlns:a16="http://schemas.microsoft.com/office/drawing/2014/main" id="{551B5328-02A6-471D-B908-328B7CD50308}"/>
              </a:ext>
            </a:extLst>
          </p:cNvPr>
          <p:cNvGrpSpPr/>
          <p:nvPr/>
        </p:nvGrpSpPr>
        <p:grpSpPr>
          <a:xfrm>
            <a:off x="8726430" y="3480872"/>
            <a:ext cx="2191361" cy="3285370"/>
            <a:chOff x="8726430" y="3480872"/>
            <a:chExt cx="2191361" cy="3285370"/>
          </a:xfrm>
        </p:grpSpPr>
        <p:grpSp>
          <p:nvGrpSpPr>
            <p:cNvPr id="34" name="Group 33"/>
            <p:cNvGrpSpPr/>
            <p:nvPr/>
          </p:nvGrpSpPr>
          <p:grpSpPr>
            <a:xfrm>
              <a:off x="8726430" y="3480872"/>
              <a:ext cx="1866337" cy="1213889"/>
              <a:chOff x="10237225" y="3432233"/>
              <a:chExt cx="1866337" cy="1213889"/>
            </a:xfrm>
          </p:grpSpPr>
          <p:sp>
            <p:nvSpPr>
              <p:cNvPr id="51" name="TextBox 50"/>
              <p:cNvSpPr txBox="1"/>
              <p:nvPr/>
            </p:nvSpPr>
            <p:spPr>
              <a:xfrm>
                <a:off x="11009626" y="4430678"/>
                <a:ext cx="1093936"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Partner API’s</a:t>
                </a:r>
              </a:p>
            </p:txBody>
          </p:sp>
          <p:sp>
            <p:nvSpPr>
              <p:cNvPr id="49" name="Freeform: Shape 48"/>
              <p:cNvSpPr/>
              <p:nvPr/>
            </p:nvSpPr>
            <p:spPr bwMode="gray">
              <a:xfrm flipV="1">
                <a:off x="10364598" y="3588356"/>
                <a:ext cx="1351886" cy="670271"/>
              </a:xfrm>
              <a:custGeom>
                <a:avLst/>
                <a:gdLst>
                  <a:gd name="connsiteX0" fmla="*/ 0 w 1511300"/>
                  <a:gd name="connsiteY0" fmla="*/ 1019880 h 1019880"/>
                  <a:gd name="connsiteX1" fmla="*/ 657225 w 1511300"/>
                  <a:gd name="connsiteY1" fmla="*/ 242005 h 1019880"/>
                  <a:gd name="connsiteX2" fmla="*/ 796925 w 1511300"/>
                  <a:gd name="connsiteY2" fmla="*/ 76905 h 1019880"/>
                  <a:gd name="connsiteX3" fmla="*/ 898525 w 1511300"/>
                  <a:gd name="connsiteY3" fmla="*/ 10230 h 1019880"/>
                  <a:gd name="connsiteX4" fmla="*/ 1035050 w 1511300"/>
                  <a:gd name="connsiteY4" fmla="*/ 705 h 1019880"/>
                  <a:gd name="connsiteX5" fmla="*/ 1165225 w 1511300"/>
                  <a:gd name="connsiteY5" fmla="*/ 705 h 1019880"/>
                  <a:gd name="connsiteX6" fmla="*/ 1511300 w 1511300"/>
                  <a:gd name="connsiteY6" fmla="*/ 705 h 101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300" h="1019880">
                    <a:moveTo>
                      <a:pt x="0" y="1019880"/>
                    </a:moveTo>
                    <a:lnTo>
                      <a:pt x="657225" y="242005"/>
                    </a:lnTo>
                    <a:cubicBezTo>
                      <a:pt x="790046" y="84842"/>
                      <a:pt x="756708" y="115534"/>
                      <a:pt x="796925" y="76905"/>
                    </a:cubicBezTo>
                    <a:cubicBezTo>
                      <a:pt x="837142" y="38276"/>
                      <a:pt x="858838" y="22930"/>
                      <a:pt x="898525" y="10230"/>
                    </a:cubicBezTo>
                    <a:cubicBezTo>
                      <a:pt x="938213" y="-2470"/>
                      <a:pt x="990600" y="2292"/>
                      <a:pt x="1035050" y="705"/>
                    </a:cubicBezTo>
                    <a:cubicBezTo>
                      <a:pt x="1079500" y="-883"/>
                      <a:pt x="1165225" y="705"/>
                      <a:pt x="1165225" y="705"/>
                    </a:cubicBezTo>
                    <a:lnTo>
                      <a:pt x="1511300" y="705"/>
                    </a:lnTo>
                  </a:path>
                </a:pathLst>
              </a:custGeom>
              <a:noFill/>
              <a:ln w="228600" cap="rnd" algn="ctr">
                <a:solidFill>
                  <a:schemeClr val="accent6"/>
                </a:solidFill>
                <a:miter lim="800000"/>
                <a:headEnd/>
                <a:tailEnd/>
              </a:ln>
            </p:spPr>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GB" sz="2100" b="0" i="0" u="none" strike="noStrike" kern="1200" cap="none" spc="0" normalizeH="0" baseline="0" noProof="0">
                  <a:ln>
                    <a:noFill/>
                  </a:ln>
                  <a:solidFill>
                    <a:srgbClr val="FFFFFF"/>
                  </a:solidFill>
                  <a:effectLst/>
                  <a:uLnTx/>
                  <a:uFillTx/>
                  <a:latin typeface="Arial"/>
                  <a:ea typeface="+mn-ea"/>
                  <a:cs typeface="+mn-cs"/>
                </a:endParaRPr>
              </a:p>
            </p:txBody>
          </p:sp>
          <p:sp>
            <p:nvSpPr>
              <p:cNvPr id="52" name="Oval 51"/>
              <p:cNvSpPr/>
              <p:nvPr/>
            </p:nvSpPr>
            <p:spPr bwMode="gray">
              <a:xfrm>
                <a:off x="10237225" y="3432233"/>
                <a:ext cx="242046" cy="242046"/>
              </a:xfrm>
              <a:prstGeom prst="ellipse">
                <a:avLst/>
              </a:prstGeom>
              <a:solidFill>
                <a:schemeClr val="accent3"/>
              </a:solidFill>
              <a:ln w="34925"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8" name="Oval 57"/>
              <p:cNvSpPr/>
              <p:nvPr/>
            </p:nvSpPr>
            <p:spPr bwMode="gray">
              <a:xfrm>
                <a:off x="11609571" y="4154300"/>
                <a:ext cx="208653" cy="208653"/>
              </a:xfrm>
              <a:prstGeom prst="ellipse">
                <a:avLst/>
              </a:prstGeom>
              <a:solidFill>
                <a:schemeClr val="bg1"/>
              </a:solidFill>
              <a:ln w="34925"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grpSp>
        <p:pic>
          <p:nvPicPr>
            <p:cNvPr id="11" name="Picture 10">
              <a:extLst>
                <a:ext uri="{FF2B5EF4-FFF2-40B4-BE49-F238E27FC236}">
                  <a16:creationId xmlns:a16="http://schemas.microsoft.com/office/drawing/2014/main" id="{18741849-4171-46B4-A35F-C95F32EFFB78}"/>
                </a:ext>
              </a:extLst>
            </p:cNvPr>
            <p:cNvPicPr>
              <a:picLocks noChangeAspect="1"/>
            </p:cNvPicPr>
            <p:nvPr/>
          </p:nvPicPr>
          <p:blipFill>
            <a:blip r:embed="rId10"/>
            <a:stretch>
              <a:fillRect/>
            </a:stretch>
          </p:blipFill>
          <p:spPr>
            <a:xfrm>
              <a:off x="9495926" y="4760525"/>
              <a:ext cx="428852" cy="428852"/>
            </a:xfrm>
            <a:prstGeom prst="rect">
              <a:avLst/>
            </a:prstGeom>
          </p:spPr>
        </p:pic>
        <p:pic>
          <p:nvPicPr>
            <p:cNvPr id="48" name="Picture 47">
              <a:extLst>
                <a:ext uri="{FF2B5EF4-FFF2-40B4-BE49-F238E27FC236}">
                  <a16:creationId xmlns:a16="http://schemas.microsoft.com/office/drawing/2014/main" id="{9E888054-4B59-47BB-9CAB-45A02DF94785}"/>
                </a:ext>
              </a:extLst>
            </p:cNvPr>
            <p:cNvPicPr>
              <a:picLocks noChangeAspect="1"/>
            </p:cNvPicPr>
            <p:nvPr/>
          </p:nvPicPr>
          <p:blipFill>
            <a:blip r:embed="rId11"/>
            <a:stretch>
              <a:fillRect/>
            </a:stretch>
          </p:blipFill>
          <p:spPr>
            <a:xfrm>
              <a:off x="9951838" y="4760525"/>
              <a:ext cx="398470" cy="398468"/>
            </a:xfrm>
            <a:prstGeom prst="rect">
              <a:avLst/>
            </a:prstGeom>
          </p:spPr>
        </p:pic>
        <p:pic>
          <p:nvPicPr>
            <p:cNvPr id="57" name="Picture 56">
              <a:extLst>
                <a:ext uri="{FF2B5EF4-FFF2-40B4-BE49-F238E27FC236}">
                  <a16:creationId xmlns:a16="http://schemas.microsoft.com/office/drawing/2014/main" id="{27DF71FA-33E3-44E0-8D7A-4FB0D923FD15}"/>
                </a:ext>
              </a:extLst>
            </p:cNvPr>
            <p:cNvPicPr>
              <a:picLocks noChangeAspect="1"/>
            </p:cNvPicPr>
            <p:nvPr/>
          </p:nvPicPr>
          <p:blipFill>
            <a:blip r:embed="rId12"/>
            <a:stretch>
              <a:fillRect/>
            </a:stretch>
          </p:blipFill>
          <p:spPr>
            <a:xfrm>
              <a:off x="10490075" y="4745902"/>
              <a:ext cx="427716" cy="427714"/>
            </a:xfrm>
            <a:prstGeom prst="rect">
              <a:avLst/>
            </a:prstGeom>
          </p:spPr>
        </p:pic>
        <p:sp>
          <p:nvSpPr>
            <p:cNvPr id="59" name="TextBox 58">
              <a:extLst>
                <a:ext uri="{FF2B5EF4-FFF2-40B4-BE49-F238E27FC236}">
                  <a16:creationId xmlns:a16="http://schemas.microsoft.com/office/drawing/2014/main" id="{91E9700E-0D4D-4297-9CA0-18ECD78D5DC8}"/>
                </a:ext>
              </a:extLst>
            </p:cNvPr>
            <p:cNvSpPr txBox="1"/>
            <p:nvPr/>
          </p:nvSpPr>
          <p:spPr>
            <a:xfrm>
              <a:off x="9596618" y="5227359"/>
              <a:ext cx="1187826" cy="1538883"/>
            </a:xfrm>
            <a:prstGeom prst="rect">
              <a:avLst/>
            </a:prstGeom>
            <a:noFill/>
          </p:spPr>
          <p:txBody>
            <a:bodyPr wrap="none" lIns="0" tIns="0" rIns="0" bIns="0" rtlCol="0">
              <a:spAutoFit/>
            </a:bodyPr>
            <a:lstStyle/>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Arial Unicode MS" pitchFamily="34" charset="-128"/>
                  <a:cs typeface="Arial Unicode MS" pitchFamily="34" charset="-128"/>
                </a:rPr>
                <a:t>Thomson Reuters</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Arial Unicode MS" pitchFamily="34" charset="-128"/>
                  <a:cs typeface="Arial Unicode MS" pitchFamily="34" charset="-128"/>
                </a:rPr>
                <a:t>Vertex</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Arial Unicode MS" pitchFamily="34" charset="-128"/>
                  <a:cs typeface="Arial Unicode MS" pitchFamily="34" charset="-128"/>
                </a:rPr>
                <a:t>DocuSign</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Arial Unicode MS" pitchFamily="34" charset="-128"/>
                  <a:cs typeface="Arial Unicode MS" pitchFamily="34" charset="-128"/>
                </a:rPr>
                <a:t>Adobe</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err="1">
                  <a:ln>
                    <a:noFill/>
                  </a:ln>
                  <a:effectLst/>
                  <a:uLnTx/>
                  <a:uFillTx/>
                  <a:latin typeface="Arial"/>
                  <a:ea typeface="Arial Unicode MS" pitchFamily="34" charset="-128"/>
                  <a:cs typeface="Arial Unicode MS" pitchFamily="34" charset="-128"/>
                </a:rPr>
                <a:t>TrustWeaver</a:t>
              </a:r>
              <a:endParaRPr kumimoji="0" lang="en-GB" sz="1000" b="0" i="0" u="none" strike="noStrike" kern="0" cap="none" spc="0" normalizeH="0" baseline="0" noProof="0" dirty="0">
                <a:ln>
                  <a:noFill/>
                </a:ln>
                <a:effectLst/>
                <a:uLnTx/>
                <a:uFillTx/>
                <a:latin typeface="Arial"/>
                <a:ea typeface="Arial Unicode MS" pitchFamily="34" charset="-128"/>
                <a:cs typeface="Arial Unicode MS" pitchFamily="34" charset="-128"/>
              </a:endParaRP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Arial Unicode MS" pitchFamily="34" charset="-128"/>
                  <a:cs typeface="Arial Unicode MS" pitchFamily="34" charset="-128"/>
                </a:rPr>
                <a:t>D&amp;B</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effectLst/>
                  <a:uLnTx/>
                  <a:uFillTx/>
                  <a:latin typeface="Arial"/>
                  <a:ea typeface="Arial Unicode MS" pitchFamily="34" charset="-128"/>
                  <a:cs typeface="Arial Unicode MS" pitchFamily="34" charset="-128"/>
                </a:rPr>
                <a:t>…</a:t>
              </a:r>
            </a:p>
          </p:txBody>
        </p:sp>
      </p:grpSp>
      <p:grpSp>
        <p:nvGrpSpPr>
          <p:cNvPr id="84" name="Group 83">
            <a:extLst>
              <a:ext uri="{FF2B5EF4-FFF2-40B4-BE49-F238E27FC236}">
                <a16:creationId xmlns:a16="http://schemas.microsoft.com/office/drawing/2014/main" id="{B1F0B23F-450C-4E89-87F3-5C4BC156BCF2}"/>
              </a:ext>
            </a:extLst>
          </p:cNvPr>
          <p:cNvGrpSpPr/>
          <p:nvPr/>
        </p:nvGrpSpPr>
        <p:grpSpPr>
          <a:xfrm>
            <a:off x="1815778" y="1971829"/>
            <a:ext cx="1422903" cy="1508075"/>
            <a:chOff x="1815778" y="1971829"/>
            <a:chExt cx="1422903" cy="1508075"/>
          </a:xfrm>
        </p:grpSpPr>
        <p:grpSp>
          <p:nvGrpSpPr>
            <p:cNvPr id="3" name="Group 2"/>
            <p:cNvGrpSpPr/>
            <p:nvPr/>
          </p:nvGrpSpPr>
          <p:grpSpPr>
            <a:xfrm>
              <a:off x="1942565" y="2636171"/>
              <a:ext cx="1093936" cy="843733"/>
              <a:chOff x="954000" y="2587532"/>
              <a:chExt cx="1093936" cy="843733"/>
            </a:xfrm>
          </p:grpSpPr>
          <p:sp>
            <p:nvSpPr>
              <p:cNvPr id="12" name="Rectangle 11"/>
              <p:cNvSpPr/>
              <p:nvPr/>
            </p:nvSpPr>
            <p:spPr bwMode="gray">
              <a:xfrm>
                <a:off x="1446166" y="3268303"/>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3" name="TextBox 12"/>
              <p:cNvSpPr txBox="1"/>
              <p:nvPr/>
            </p:nvSpPr>
            <p:spPr>
              <a:xfrm>
                <a:off x="954000" y="2587532"/>
                <a:ext cx="1093936" cy="64633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Management &amp; Risk</a:t>
                </a:r>
              </a:p>
            </p:txBody>
          </p:sp>
        </p:grpSp>
        <p:pic>
          <p:nvPicPr>
            <p:cNvPr id="53" name="Picture 52">
              <a:extLst>
                <a:ext uri="{FF2B5EF4-FFF2-40B4-BE49-F238E27FC236}">
                  <a16:creationId xmlns:a16="http://schemas.microsoft.com/office/drawing/2014/main" id="{992DD7A1-71C7-4328-B137-58FAB7270193}"/>
                </a:ext>
              </a:extLst>
            </p:cNvPr>
            <p:cNvPicPr>
              <a:picLocks noChangeAspect="1"/>
            </p:cNvPicPr>
            <p:nvPr/>
          </p:nvPicPr>
          <p:blipFill>
            <a:blip r:embed="rId13"/>
            <a:stretch>
              <a:fillRect/>
            </a:stretch>
          </p:blipFill>
          <p:spPr>
            <a:xfrm>
              <a:off x="1815778" y="2186607"/>
              <a:ext cx="378034" cy="378034"/>
            </a:xfrm>
            <a:prstGeom prst="rect">
              <a:avLst/>
            </a:prstGeom>
          </p:spPr>
        </p:pic>
        <p:pic>
          <p:nvPicPr>
            <p:cNvPr id="60" name="Picture 59">
              <a:extLst>
                <a:ext uri="{FF2B5EF4-FFF2-40B4-BE49-F238E27FC236}">
                  <a16:creationId xmlns:a16="http://schemas.microsoft.com/office/drawing/2014/main" id="{8FC89622-31F0-435A-97B9-A53861BA03F3}"/>
                </a:ext>
              </a:extLst>
            </p:cNvPr>
            <p:cNvPicPr>
              <a:picLocks noChangeAspect="1"/>
            </p:cNvPicPr>
            <p:nvPr/>
          </p:nvPicPr>
          <p:blipFill>
            <a:blip r:embed="rId14"/>
            <a:stretch>
              <a:fillRect/>
            </a:stretch>
          </p:blipFill>
          <p:spPr>
            <a:xfrm>
              <a:off x="2678939" y="2041989"/>
              <a:ext cx="559742" cy="559742"/>
            </a:xfrm>
            <a:prstGeom prst="rect">
              <a:avLst/>
            </a:prstGeom>
          </p:spPr>
        </p:pic>
        <p:pic>
          <p:nvPicPr>
            <p:cNvPr id="21" name="Picture 20">
              <a:extLst>
                <a:ext uri="{FF2B5EF4-FFF2-40B4-BE49-F238E27FC236}">
                  <a16:creationId xmlns:a16="http://schemas.microsoft.com/office/drawing/2014/main" id="{5E66A94C-FC82-4CDF-BCB8-318F2BF7546A}"/>
                </a:ext>
              </a:extLst>
            </p:cNvPr>
            <p:cNvPicPr>
              <a:picLocks noChangeAspect="1"/>
            </p:cNvPicPr>
            <p:nvPr/>
          </p:nvPicPr>
          <p:blipFill>
            <a:blip r:embed="rId15"/>
            <a:stretch>
              <a:fillRect/>
            </a:stretch>
          </p:blipFill>
          <p:spPr>
            <a:xfrm>
              <a:off x="2155250" y="1971829"/>
              <a:ext cx="754905" cy="754905"/>
            </a:xfrm>
            <a:prstGeom prst="rect">
              <a:avLst/>
            </a:prstGeom>
          </p:spPr>
        </p:pic>
      </p:grpSp>
      <p:grpSp>
        <p:nvGrpSpPr>
          <p:cNvPr id="87" name="Group 86">
            <a:extLst>
              <a:ext uri="{FF2B5EF4-FFF2-40B4-BE49-F238E27FC236}">
                <a16:creationId xmlns:a16="http://schemas.microsoft.com/office/drawing/2014/main" id="{6A81551D-1562-4402-B47F-FFEAC60DA857}"/>
              </a:ext>
            </a:extLst>
          </p:cNvPr>
          <p:cNvGrpSpPr/>
          <p:nvPr/>
        </p:nvGrpSpPr>
        <p:grpSpPr>
          <a:xfrm>
            <a:off x="3332912" y="2190272"/>
            <a:ext cx="1281378" cy="1296829"/>
            <a:chOff x="3332912" y="2190272"/>
            <a:chExt cx="1281378" cy="1296829"/>
          </a:xfrm>
        </p:grpSpPr>
        <p:grpSp>
          <p:nvGrpSpPr>
            <p:cNvPr id="4" name="Group 3">
              <a:extLst>
                <a:ext uri="{FF2B5EF4-FFF2-40B4-BE49-F238E27FC236}">
                  <a16:creationId xmlns:a16="http://schemas.microsoft.com/office/drawing/2014/main" id="{90DE862A-101D-41B1-B918-6D9E4CD9555F}"/>
                </a:ext>
              </a:extLst>
            </p:cNvPr>
            <p:cNvGrpSpPr/>
            <p:nvPr/>
          </p:nvGrpSpPr>
          <p:grpSpPr>
            <a:xfrm>
              <a:off x="3332912" y="2826578"/>
              <a:ext cx="1281378" cy="660523"/>
              <a:chOff x="3332912" y="2826578"/>
              <a:chExt cx="1281378" cy="660523"/>
            </a:xfrm>
          </p:grpSpPr>
          <p:sp>
            <p:nvSpPr>
              <p:cNvPr id="40" name="Rectangle 39">
                <a:extLst>
                  <a:ext uri="{FF2B5EF4-FFF2-40B4-BE49-F238E27FC236}">
                    <a16:creationId xmlns:a16="http://schemas.microsoft.com/office/drawing/2014/main" id="{953086C2-4D9A-4766-BBA6-6AD3373058C3}"/>
                  </a:ext>
                </a:extLst>
              </p:cNvPr>
              <p:cNvSpPr/>
              <p:nvPr/>
            </p:nvSpPr>
            <p:spPr bwMode="gray">
              <a:xfrm>
                <a:off x="3904834" y="3324139"/>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7" name="TextBox 16"/>
              <p:cNvSpPr txBox="1"/>
              <p:nvPr/>
            </p:nvSpPr>
            <p:spPr>
              <a:xfrm>
                <a:off x="3332912" y="2826578"/>
                <a:ext cx="1281378" cy="43088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Direct Materials Sourcing</a:t>
                </a:r>
              </a:p>
            </p:txBody>
          </p:sp>
        </p:grpSp>
        <p:pic>
          <p:nvPicPr>
            <p:cNvPr id="35" name="Picture 34">
              <a:extLst>
                <a:ext uri="{FF2B5EF4-FFF2-40B4-BE49-F238E27FC236}">
                  <a16:creationId xmlns:a16="http://schemas.microsoft.com/office/drawing/2014/main" id="{9550FBFC-C6F8-4A77-B69B-7E2855D20D19}"/>
                </a:ext>
              </a:extLst>
            </p:cNvPr>
            <p:cNvPicPr>
              <a:picLocks noChangeAspect="1"/>
            </p:cNvPicPr>
            <p:nvPr/>
          </p:nvPicPr>
          <p:blipFill>
            <a:blip r:embed="rId16"/>
            <a:stretch>
              <a:fillRect/>
            </a:stretch>
          </p:blipFill>
          <p:spPr>
            <a:xfrm>
              <a:off x="4024867" y="2321860"/>
              <a:ext cx="589423" cy="589423"/>
            </a:xfrm>
            <a:prstGeom prst="rect">
              <a:avLst/>
            </a:prstGeom>
          </p:spPr>
        </p:pic>
        <p:pic>
          <p:nvPicPr>
            <p:cNvPr id="44" name="Picture 43">
              <a:extLst>
                <a:ext uri="{FF2B5EF4-FFF2-40B4-BE49-F238E27FC236}">
                  <a16:creationId xmlns:a16="http://schemas.microsoft.com/office/drawing/2014/main" id="{D7CE6823-1456-4B7D-A123-B60AE42B3824}"/>
                </a:ext>
              </a:extLst>
            </p:cNvPr>
            <p:cNvPicPr>
              <a:picLocks noChangeAspect="1"/>
            </p:cNvPicPr>
            <p:nvPr/>
          </p:nvPicPr>
          <p:blipFill>
            <a:blip r:embed="rId17"/>
            <a:stretch>
              <a:fillRect/>
            </a:stretch>
          </p:blipFill>
          <p:spPr>
            <a:xfrm>
              <a:off x="3396489" y="2190272"/>
              <a:ext cx="575860" cy="575860"/>
            </a:xfrm>
            <a:prstGeom prst="rect">
              <a:avLst/>
            </a:prstGeom>
          </p:spPr>
        </p:pic>
      </p:grpSp>
      <p:grpSp>
        <p:nvGrpSpPr>
          <p:cNvPr id="89" name="Group 88">
            <a:extLst>
              <a:ext uri="{FF2B5EF4-FFF2-40B4-BE49-F238E27FC236}">
                <a16:creationId xmlns:a16="http://schemas.microsoft.com/office/drawing/2014/main" id="{FEFEA076-A99A-4D88-9922-06DEB6E5B692}"/>
              </a:ext>
            </a:extLst>
          </p:cNvPr>
          <p:cNvGrpSpPr/>
          <p:nvPr/>
        </p:nvGrpSpPr>
        <p:grpSpPr>
          <a:xfrm>
            <a:off x="5438365" y="1597569"/>
            <a:ext cx="1992366" cy="1900445"/>
            <a:chOff x="5438365" y="1597569"/>
            <a:chExt cx="1992366" cy="1900445"/>
          </a:xfrm>
        </p:grpSpPr>
        <p:grpSp>
          <p:nvGrpSpPr>
            <p:cNvPr id="22" name="Group 21"/>
            <p:cNvGrpSpPr/>
            <p:nvPr/>
          </p:nvGrpSpPr>
          <p:grpSpPr>
            <a:xfrm>
              <a:off x="5550138" y="2612110"/>
              <a:ext cx="1880593" cy="885904"/>
              <a:chOff x="7203546" y="2563471"/>
              <a:chExt cx="1880593" cy="885904"/>
            </a:xfrm>
          </p:grpSpPr>
          <p:sp>
            <p:nvSpPr>
              <p:cNvPr id="20" name="Rectangle 19"/>
              <p:cNvSpPr/>
              <p:nvPr/>
            </p:nvSpPr>
            <p:spPr bwMode="gray">
              <a:xfrm>
                <a:off x="8114521" y="3286413"/>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5" name="TextBox 24"/>
              <p:cNvSpPr txBox="1"/>
              <p:nvPr/>
            </p:nvSpPr>
            <p:spPr>
              <a:xfrm>
                <a:off x="7203546" y="2563471"/>
                <a:ext cx="1880593" cy="64633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Commerce Automation &amp; Supply Chain Collaboration</a:t>
                </a:r>
              </a:p>
            </p:txBody>
          </p:sp>
        </p:grpSp>
        <p:pic>
          <p:nvPicPr>
            <p:cNvPr id="61" name="Picture 60">
              <a:extLst>
                <a:ext uri="{FF2B5EF4-FFF2-40B4-BE49-F238E27FC236}">
                  <a16:creationId xmlns:a16="http://schemas.microsoft.com/office/drawing/2014/main" id="{538586A9-C67E-4F1D-8FC0-3AD93B37D8D8}"/>
                </a:ext>
              </a:extLst>
            </p:cNvPr>
            <p:cNvPicPr>
              <a:picLocks noChangeAspect="1"/>
            </p:cNvPicPr>
            <p:nvPr/>
          </p:nvPicPr>
          <p:blipFill>
            <a:blip r:embed="rId18"/>
            <a:stretch>
              <a:fillRect/>
            </a:stretch>
          </p:blipFill>
          <p:spPr>
            <a:xfrm>
              <a:off x="5438365" y="1937860"/>
              <a:ext cx="651617" cy="651617"/>
            </a:xfrm>
            <a:prstGeom prst="rect">
              <a:avLst/>
            </a:prstGeom>
          </p:spPr>
        </p:pic>
        <p:pic>
          <p:nvPicPr>
            <p:cNvPr id="64" name="Picture 63">
              <a:extLst>
                <a:ext uri="{FF2B5EF4-FFF2-40B4-BE49-F238E27FC236}">
                  <a16:creationId xmlns:a16="http://schemas.microsoft.com/office/drawing/2014/main" id="{DCB65014-C1EC-402D-9293-5843C8645365}"/>
                </a:ext>
              </a:extLst>
            </p:cNvPr>
            <p:cNvPicPr>
              <a:picLocks noChangeAspect="1"/>
            </p:cNvPicPr>
            <p:nvPr/>
          </p:nvPicPr>
          <p:blipFill>
            <a:blip r:embed="rId19"/>
            <a:stretch>
              <a:fillRect/>
            </a:stretch>
          </p:blipFill>
          <p:spPr>
            <a:xfrm>
              <a:off x="6118162" y="2097238"/>
              <a:ext cx="604676" cy="604676"/>
            </a:xfrm>
            <a:prstGeom prst="rect">
              <a:avLst/>
            </a:prstGeom>
          </p:spPr>
        </p:pic>
        <p:pic>
          <p:nvPicPr>
            <p:cNvPr id="66" name="Picture 65">
              <a:extLst>
                <a:ext uri="{FF2B5EF4-FFF2-40B4-BE49-F238E27FC236}">
                  <a16:creationId xmlns:a16="http://schemas.microsoft.com/office/drawing/2014/main" id="{91080D0B-84A7-4C79-A3FF-EFE380530786}"/>
                </a:ext>
              </a:extLst>
            </p:cNvPr>
            <p:cNvPicPr>
              <a:picLocks noChangeAspect="1"/>
            </p:cNvPicPr>
            <p:nvPr/>
          </p:nvPicPr>
          <p:blipFill>
            <a:blip r:embed="rId20"/>
            <a:stretch>
              <a:fillRect/>
            </a:stretch>
          </p:blipFill>
          <p:spPr>
            <a:xfrm>
              <a:off x="6730087" y="2016429"/>
              <a:ext cx="659895" cy="659895"/>
            </a:xfrm>
            <a:prstGeom prst="rect">
              <a:avLst/>
            </a:prstGeom>
          </p:spPr>
        </p:pic>
        <p:pic>
          <p:nvPicPr>
            <p:cNvPr id="68" name="Picture 67">
              <a:extLst>
                <a:ext uri="{FF2B5EF4-FFF2-40B4-BE49-F238E27FC236}">
                  <a16:creationId xmlns:a16="http://schemas.microsoft.com/office/drawing/2014/main" id="{48C6D2C0-0D17-46D0-968A-321CF739ED68}"/>
                </a:ext>
              </a:extLst>
            </p:cNvPr>
            <p:cNvPicPr>
              <a:picLocks noChangeAspect="1"/>
            </p:cNvPicPr>
            <p:nvPr/>
          </p:nvPicPr>
          <p:blipFill>
            <a:blip r:embed="rId21"/>
            <a:stretch>
              <a:fillRect/>
            </a:stretch>
          </p:blipFill>
          <p:spPr>
            <a:xfrm>
              <a:off x="5885918" y="1597569"/>
              <a:ext cx="857722" cy="662584"/>
            </a:xfrm>
            <a:prstGeom prst="rect">
              <a:avLst/>
            </a:prstGeom>
          </p:spPr>
        </p:pic>
      </p:grpSp>
      <p:grpSp>
        <p:nvGrpSpPr>
          <p:cNvPr id="85" name="Group 84">
            <a:extLst>
              <a:ext uri="{FF2B5EF4-FFF2-40B4-BE49-F238E27FC236}">
                <a16:creationId xmlns:a16="http://schemas.microsoft.com/office/drawing/2014/main" id="{A2C427EB-9A1B-48F4-A89C-66B514905A8B}"/>
              </a:ext>
            </a:extLst>
          </p:cNvPr>
          <p:cNvGrpSpPr/>
          <p:nvPr/>
        </p:nvGrpSpPr>
        <p:grpSpPr>
          <a:xfrm>
            <a:off x="1252654" y="3651917"/>
            <a:ext cx="1013988" cy="1135051"/>
            <a:chOff x="1252654" y="3651917"/>
            <a:chExt cx="1013988" cy="1135051"/>
          </a:xfrm>
        </p:grpSpPr>
        <p:grpSp>
          <p:nvGrpSpPr>
            <p:cNvPr id="2" name="Group 1"/>
            <p:cNvGrpSpPr/>
            <p:nvPr/>
          </p:nvGrpSpPr>
          <p:grpSpPr>
            <a:xfrm>
              <a:off x="1252654" y="3651917"/>
              <a:ext cx="1013988" cy="611957"/>
              <a:chOff x="264089" y="3603278"/>
              <a:chExt cx="1013988" cy="611957"/>
            </a:xfrm>
          </p:grpSpPr>
          <p:sp>
            <p:nvSpPr>
              <p:cNvPr id="7" name="TextBox 6"/>
              <p:cNvSpPr txBox="1"/>
              <p:nvPr/>
            </p:nvSpPr>
            <p:spPr>
              <a:xfrm>
                <a:off x="264089" y="3784348"/>
                <a:ext cx="1013988" cy="43088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Spend Analysis</a:t>
                </a:r>
              </a:p>
            </p:txBody>
          </p:sp>
          <p:sp>
            <p:nvSpPr>
              <p:cNvPr id="10" name="Rectangle 9"/>
              <p:cNvSpPr/>
              <p:nvPr/>
            </p:nvSpPr>
            <p:spPr bwMode="gray">
              <a:xfrm>
                <a:off x="721289" y="3603278"/>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grpSp>
        <p:pic>
          <p:nvPicPr>
            <p:cNvPr id="70" name="Picture 69">
              <a:extLst>
                <a:ext uri="{FF2B5EF4-FFF2-40B4-BE49-F238E27FC236}">
                  <a16:creationId xmlns:a16="http://schemas.microsoft.com/office/drawing/2014/main" id="{00275E52-3F2C-41BD-94A0-39609323DC0B}"/>
                </a:ext>
              </a:extLst>
            </p:cNvPr>
            <p:cNvPicPr>
              <a:picLocks noChangeAspect="1"/>
            </p:cNvPicPr>
            <p:nvPr/>
          </p:nvPicPr>
          <p:blipFill>
            <a:blip r:embed="rId22"/>
            <a:stretch>
              <a:fillRect/>
            </a:stretch>
          </p:blipFill>
          <p:spPr>
            <a:xfrm>
              <a:off x="1320761" y="4275796"/>
              <a:ext cx="478543" cy="478543"/>
            </a:xfrm>
            <a:prstGeom prst="rect">
              <a:avLst/>
            </a:prstGeom>
          </p:spPr>
        </p:pic>
        <p:pic>
          <p:nvPicPr>
            <p:cNvPr id="72" name="Picture 71">
              <a:extLst>
                <a:ext uri="{FF2B5EF4-FFF2-40B4-BE49-F238E27FC236}">
                  <a16:creationId xmlns:a16="http://schemas.microsoft.com/office/drawing/2014/main" id="{0E336792-0CBC-4847-BD6E-32BBBA462E32}"/>
                </a:ext>
              </a:extLst>
            </p:cNvPr>
            <p:cNvPicPr>
              <a:picLocks noChangeAspect="1"/>
            </p:cNvPicPr>
            <p:nvPr/>
          </p:nvPicPr>
          <p:blipFill>
            <a:blip r:embed="rId23"/>
            <a:stretch>
              <a:fillRect/>
            </a:stretch>
          </p:blipFill>
          <p:spPr>
            <a:xfrm>
              <a:off x="1736128" y="4288374"/>
              <a:ext cx="498594" cy="498594"/>
            </a:xfrm>
            <a:prstGeom prst="rect">
              <a:avLst/>
            </a:prstGeom>
          </p:spPr>
        </p:pic>
      </p:grpSp>
      <p:grpSp>
        <p:nvGrpSpPr>
          <p:cNvPr id="86" name="Group 85">
            <a:extLst>
              <a:ext uri="{FF2B5EF4-FFF2-40B4-BE49-F238E27FC236}">
                <a16:creationId xmlns:a16="http://schemas.microsoft.com/office/drawing/2014/main" id="{80B908FF-BF67-425C-965E-2B1FAB74B0D6}"/>
              </a:ext>
            </a:extLst>
          </p:cNvPr>
          <p:cNvGrpSpPr/>
          <p:nvPr/>
        </p:nvGrpSpPr>
        <p:grpSpPr>
          <a:xfrm>
            <a:off x="2736150" y="3651917"/>
            <a:ext cx="1093936" cy="1708990"/>
            <a:chOff x="2736150" y="3651917"/>
            <a:chExt cx="1093936" cy="1708990"/>
          </a:xfrm>
        </p:grpSpPr>
        <p:grpSp>
          <p:nvGrpSpPr>
            <p:cNvPr id="8" name="Group 7">
              <a:extLst>
                <a:ext uri="{FF2B5EF4-FFF2-40B4-BE49-F238E27FC236}">
                  <a16:creationId xmlns:a16="http://schemas.microsoft.com/office/drawing/2014/main" id="{F8001DC2-C4AC-4A88-88F3-6C299926D3BF}"/>
                </a:ext>
              </a:extLst>
            </p:cNvPr>
            <p:cNvGrpSpPr/>
            <p:nvPr/>
          </p:nvGrpSpPr>
          <p:grpSpPr>
            <a:xfrm>
              <a:off x="2736150" y="3651917"/>
              <a:ext cx="1093936" cy="1042844"/>
              <a:chOff x="2736150" y="3651917"/>
              <a:chExt cx="1093936" cy="1042844"/>
            </a:xfrm>
          </p:grpSpPr>
          <p:sp>
            <p:nvSpPr>
              <p:cNvPr id="14" name="Rectangle 13"/>
              <p:cNvSpPr/>
              <p:nvPr/>
            </p:nvSpPr>
            <p:spPr bwMode="gray">
              <a:xfrm>
                <a:off x="3233324" y="3651917"/>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5" name="TextBox 14"/>
              <p:cNvSpPr txBox="1"/>
              <p:nvPr/>
            </p:nvSpPr>
            <p:spPr>
              <a:xfrm>
                <a:off x="2736150" y="3832987"/>
                <a:ext cx="1093936" cy="86177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Sourcing &amp; Contract Management (In-direct)</a:t>
                </a:r>
              </a:p>
            </p:txBody>
          </p:sp>
        </p:grpSp>
        <p:pic>
          <p:nvPicPr>
            <p:cNvPr id="73" name="Picture 72">
              <a:extLst>
                <a:ext uri="{FF2B5EF4-FFF2-40B4-BE49-F238E27FC236}">
                  <a16:creationId xmlns:a16="http://schemas.microsoft.com/office/drawing/2014/main" id="{F201F1EB-0682-4E5A-BAE3-7FBB1DCC7864}"/>
                </a:ext>
              </a:extLst>
            </p:cNvPr>
            <p:cNvPicPr>
              <a:picLocks noChangeAspect="1"/>
            </p:cNvPicPr>
            <p:nvPr/>
          </p:nvPicPr>
          <p:blipFill>
            <a:blip r:embed="rId17"/>
            <a:stretch>
              <a:fillRect/>
            </a:stretch>
          </p:blipFill>
          <p:spPr>
            <a:xfrm>
              <a:off x="2854868" y="4785047"/>
              <a:ext cx="575860" cy="575860"/>
            </a:xfrm>
            <a:prstGeom prst="rect">
              <a:avLst/>
            </a:prstGeom>
          </p:spPr>
        </p:pic>
        <p:pic>
          <p:nvPicPr>
            <p:cNvPr id="75" name="Picture 74">
              <a:extLst>
                <a:ext uri="{FF2B5EF4-FFF2-40B4-BE49-F238E27FC236}">
                  <a16:creationId xmlns:a16="http://schemas.microsoft.com/office/drawing/2014/main" id="{771E099E-D162-4ACC-923D-FE34C32AA9EA}"/>
                </a:ext>
              </a:extLst>
            </p:cNvPr>
            <p:cNvPicPr>
              <a:picLocks noChangeAspect="1"/>
            </p:cNvPicPr>
            <p:nvPr/>
          </p:nvPicPr>
          <p:blipFill>
            <a:blip r:embed="rId24"/>
            <a:stretch>
              <a:fillRect/>
            </a:stretch>
          </p:blipFill>
          <p:spPr>
            <a:xfrm>
              <a:off x="3283118" y="4712869"/>
              <a:ext cx="542935" cy="542935"/>
            </a:xfrm>
            <a:prstGeom prst="rect">
              <a:avLst/>
            </a:prstGeom>
          </p:spPr>
        </p:pic>
      </p:grpSp>
      <p:grpSp>
        <p:nvGrpSpPr>
          <p:cNvPr id="88" name="Group 87">
            <a:extLst>
              <a:ext uri="{FF2B5EF4-FFF2-40B4-BE49-F238E27FC236}">
                <a16:creationId xmlns:a16="http://schemas.microsoft.com/office/drawing/2014/main" id="{5EBD86B8-B4DA-40AD-8B38-AAFD442E5F2C}"/>
              </a:ext>
            </a:extLst>
          </p:cNvPr>
          <p:cNvGrpSpPr/>
          <p:nvPr/>
        </p:nvGrpSpPr>
        <p:grpSpPr>
          <a:xfrm>
            <a:off x="4573557" y="3651917"/>
            <a:ext cx="1230347" cy="1437794"/>
            <a:chOff x="4573557" y="3651917"/>
            <a:chExt cx="1230347" cy="1437794"/>
          </a:xfrm>
        </p:grpSpPr>
        <p:grpSp>
          <p:nvGrpSpPr>
            <p:cNvPr id="9" name="Group 8"/>
            <p:cNvGrpSpPr/>
            <p:nvPr/>
          </p:nvGrpSpPr>
          <p:grpSpPr>
            <a:xfrm>
              <a:off x="4626734" y="3651917"/>
              <a:ext cx="1093936" cy="854558"/>
              <a:chOff x="3638169" y="3603278"/>
              <a:chExt cx="1093936" cy="854558"/>
            </a:xfrm>
          </p:grpSpPr>
          <p:sp>
            <p:nvSpPr>
              <p:cNvPr id="18" name="Rectangle 17"/>
              <p:cNvSpPr/>
              <p:nvPr/>
            </p:nvSpPr>
            <p:spPr bwMode="gray">
              <a:xfrm>
                <a:off x="4135343" y="3603278"/>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9" name="TextBox 18"/>
              <p:cNvSpPr txBox="1"/>
              <p:nvPr/>
            </p:nvSpPr>
            <p:spPr>
              <a:xfrm>
                <a:off x="3638169" y="3811505"/>
                <a:ext cx="1093936" cy="64633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Buying &amp; Invoice Management</a:t>
                </a:r>
              </a:p>
            </p:txBody>
          </p:sp>
        </p:grpSp>
        <p:pic>
          <p:nvPicPr>
            <p:cNvPr id="77" name="Picture 76">
              <a:extLst>
                <a:ext uri="{FF2B5EF4-FFF2-40B4-BE49-F238E27FC236}">
                  <a16:creationId xmlns:a16="http://schemas.microsoft.com/office/drawing/2014/main" id="{4F557487-C6BC-425A-89D2-1FA35896DA6B}"/>
                </a:ext>
              </a:extLst>
            </p:cNvPr>
            <p:cNvPicPr>
              <a:picLocks noChangeAspect="1"/>
            </p:cNvPicPr>
            <p:nvPr/>
          </p:nvPicPr>
          <p:blipFill>
            <a:blip r:embed="rId4"/>
            <a:stretch>
              <a:fillRect/>
            </a:stretch>
          </p:blipFill>
          <p:spPr>
            <a:xfrm>
              <a:off x="4573557" y="4437112"/>
              <a:ext cx="652599" cy="652599"/>
            </a:xfrm>
            <a:prstGeom prst="rect">
              <a:avLst/>
            </a:prstGeom>
          </p:spPr>
        </p:pic>
        <p:pic>
          <p:nvPicPr>
            <p:cNvPr id="79" name="Picture 78">
              <a:extLst>
                <a:ext uri="{FF2B5EF4-FFF2-40B4-BE49-F238E27FC236}">
                  <a16:creationId xmlns:a16="http://schemas.microsoft.com/office/drawing/2014/main" id="{232EB9E4-CE66-41B8-BA64-CE28DD1CB170}"/>
                </a:ext>
              </a:extLst>
            </p:cNvPr>
            <p:cNvPicPr>
              <a:picLocks noChangeAspect="1"/>
            </p:cNvPicPr>
            <p:nvPr/>
          </p:nvPicPr>
          <p:blipFill>
            <a:blip r:embed="rId12"/>
            <a:stretch>
              <a:fillRect/>
            </a:stretch>
          </p:blipFill>
          <p:spPr>
            <a:xfrm>
              <a:off x="5236197" y="4473415"/>
              <a:ext cx="567707" cy="567707"/>
            </a:xfrm>
            <a:prstGeom prst="rect">
              <a:avLst/>
            </a:prstGeom>
          </p:spPr>
        </p:pic>
      </p:grpSp>
      <p:grpSp>
        <p:nvGrpSpPr>
          <p:cNvPr id="90" name="Group 89">
            <a:extLst>
              <a:ext uri="{FF2B5EF4-FFF2-40B4-BE49-F238E27FC236}">
                <a16:creationId xmlns:a16="http://schemas.microsoft.com/office/drawing/2014/main" id="{BC6363B0-7391-47EB-A796-4FF05701F530}"/>
              </a:ext>
            </a:extLst>
          </p:cNvPr>
          <p:cNvGrpSpPr/>
          <p:nvPr/>
        </p:nvGrpSpPr>
        <p:grpSpPr>
          <a:xfrm>
            <a:off x="6259009" y="3651917"/>
            <a:ext cx="1093936" cy="1332419"/>
            <a:chOff x="6259009" y="3651917"/>
            <a:chExt cx="1093936" cy="1332419"/>
          </a:xfrm>
        </p:grpSpPr>
        <p:grpSp>
          <p:nvGrpSpPr>
            <p:cNvPr id="30" name="Group 29"/>
            <p:cNvGrpSpPr/>
            <p:nvPr/>
          </p:nvGrpSpPr>
          <p:grpSpPr>
            <a:xfrm>
              <a:off x="6259009" y="3651917"/>
              <a:ext cx="1093936" cy="615383"/>
              <a:chOff x="7912417" y="3603278"/>
              <a:chExt cx="1093936" cy="615383"/>
            </a:xfrm>
          </p:grpSpPr>
          <p:sp>
            <p:nvSpPr>
              <p:cNvPr id="26" name="Rectangle 25"/>
              <p:cNvSpPr/>
              <p:nvPr/>
            </p:nvSpPr>
            <p:spPr bwMode="gray">
              <a:xfrm>
                <a:off x="8409591" y="3603278"/>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7" name="TextBox 26"/>
              <p:cNvSpPr txBox="1"/>
              <p:nvPr/>
            </p:nvSpPr>
            <p:spPr>
              <a:xfrm>
                <a:off x="7912417" y="3787774"/>
                <a:ext cx="1093936" cy="43088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Supply Chain Finance</a:t>
                </a:r>
              </a:p>
            </p:txBody>
          </p:sp>
        </p:grpSp>
        <p:pic>
          <p:nvPicPr>
            <p:cNvPr id="81" name="Picture 80">
              <a:extLst>
                <a:ext uri="{FF2B5EF4-FFF2-40B4-BE49-F238E27FC236}">
                  <a16:creationId xmlns:a16="http://schemas.microsoft.com/office/drawing/2014/main" id="{668D59A8-F4CA-4AAB-8597-E34159E13A1E}"/>
                </a:ext>
              </a:extLst>
            </p:cNvPr>
            <p:cNvPicPr>
              <a:picLocks noChangeAspect="1"/>
            </p:cNvPicPr>
            <p:nvPr/>
          </p:nvPicPr>
          <p:blipFill>
            <a:blip r:embed="rId25"/>
            <a:stretch>
              <a:fillRect/>
            </a:stretch>
          </p:blipFill>
          <p:spPr>
            <a:xfrm>
              <a:off x="6420500" y="4243391"/>
              <a:ext cx="740945" cy="740945"/>
            </a:xfrm>
            <a:prstGeom prst="rect">
              <a:avLst/>
            </a:prstGeom>
          </p:spPr>
        </p:pic>
      </p:grpSp>
      <p:grpSp>
        <p:nvGrpSpPr>
          <p:cNvPr id="91" name="Group 90">
            <a:extLst>
              <a:ext uri="{FF2B5EF4-FFF2-40B4-BE49-F238E27FC236}">
                <a16:creationId xmlns:a16="http://schemas.microsoft.com/office/drawing/2014/main" id="{820C58FC-62D0-46B9-A7C4-EF65D152373D}"/>
              </a:ext>
            </a:extLst>
          </p:cNvPr>
          <p:cNvGrpSpPr/>
          <p:nvPr/>
        </p:nvGrpSpPr>
        <p:grpSpPr>
          <a:xfrm>
            <a:off x="7462685" y="3651917"/>
            <a:ext cx="1093936" cy="950903"/>
            <a:chOff x="7462685" y="3651917"/>
            <a:chExt cx="1093936" cy="950903"/>
          </a:xfrm>
        </p:grpSpPr>
        <p:grpSp>
          <p:nvGrpSpPr>
            <p:cNvPr id="32" name="Group 31"/>
            <p:cNvGrpSpPr/>
            <p:nvPr/>
          </p:nvGrpSpPr>
          <p:grpSpPr>
            <a:xfrm>
              <a:off x="7462685" y="3651917"/>
              <a:ext cx="1093936" cy="396514"/>
              <a:chOff x="8973480" y="3603278"/>
              <a:chExt cx="1093936" cy="396514"/>
            </a:xfrm>
          </p:grpSpPr>
          <p:sp>
            <p:nvSpPr>
              <p:cNvPr id="28" name="Rectangle 27"/>
              <p:cNvSpPr/>
              <p:nvPr/>
            </p:nvSpPr>
            <p:spPr bwMode="gray">
              <a:xfrm>
                <a:off x="9466133" y="3603278"/>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9" name="TextBox 28"/>
              <p:cNvSpPr txBox="1"/>
              <p:nvPr/>
            </p:nvSpPr>
            <p:spPr>
              <a:xfrm>
                <a:off x="8973480" y="3784348"/>
                <a:ext cx="1093936"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Payables</a:t>
                </a:r>
              </a:p>
            </p:txBody>
          </p:sp>
        </p:grpSp>
        <p:pic>
          <p:nvPicPr>
            <p:cNvPr id="83" name="Picture 82">
              <a:extLst>
                <a:ext uri="{FF2B5EF4-FFF2-40B4-BE49-F238E27FC236}">
                  <a16:creationId xmlns:a16="http://schemas.microsoft.com/office/drawing/2014/main" id="{BD8BD670-F7C6-4956-80EE-86F96A435E6A}"/>
                </a:ext>
              </a:extLst>
            </p:cNvPr>
            <p:cNvPicPr>
              <a:picLocks noChangeAspect="1"/>
            </p:cNvPicPr>
            <p:nvPr/>
          </p:nvPicPr>
          <p:blipFill>
            <a:blip r:embed="rId26"/>
            <a:stretch>
              <a:fillRect/>
            </a:stretch>
          </p:blipFill>
          <p:spPr>
            <a:xfrm>
              <a:off x="7721179" y="4028583"/>
              <a:ext cx="574237" cy="574237"/>
            </a:xfrm>
            <a:prstGeom prst="rect">
              <a:avLst/>
            </a:prstGeom>
          </p:spPr>
        </p:pic>
      </p:grpSp>
    </p:spTree>
    <p:extLst>
      <p:ext uri="{BB962C8B-B14F-4D97-AF65-F5344CB8AC3E}">
        <p14:creationId xmlns:p14="http://schemas.microsoft.com/office/powerpoint/2010/main" val="3895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additive="base">
                                        <p:cTn id="13" dur="500" fill="hold"/>
                                        <p:tgtEl>
                                          <p:spTgt spid="84"/>
                                        </p:tgtEl>
                                        <p:attrNameLst>
                                          <p:attrName>ppt_x</p:attrName>
                                        </p:attrNameLst>
                                      </p:cBhvr>
                                      <p:tavLst>
                                        <p:tav tm="0">
                                          <p:val>
                                            <p:strVal val="#ppt_x"/>
                                          </p:val>
                                        </p:tav>
                                        <p:tav tm="100000">
                                          <p:val>
                                            <p:strVal val="#ppt_x"/>
                                          </p:val>
                                        </p:tav>
                                      </p:tavLst>
                                    </p:anim>
                                    <p:anim calcmode="lin" valueType="num">
                                      <p:cBhvr additive="base">
                                        <p:cTn id="14" dur="500" fill="hold"/>
                                        <p:tgtEl>
                                          <p:spTgt spid="8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ppt_x"/>
                                          </p:val>
                                        </p:tav>
                                        <p:tav tm="100000">
                                          <p:val>
                                            <p:strVal val="#ppt_x"/>
                                          </p:val>
                                        </p:tav>
                                      </p:tavLst>
                                    </p:anim>
                                    <p:anim calcmode="lin" valueType="num">
                                      <p:cBhvr additive="base">
                                        <p:cTn id="26"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additive="base">
                                        <p:cTn id="31" dur="500" fill="hold"/>
                                        <p:tgtEl>
                                          <p:spTgt spid="88"/>
                                        </p:tgtEl>
                                        <p:attrNameLst>
                                          <p:attrName>ppt_x</p:attrName>
                                        </p:attrNameLst>
                                      </p:cBhvr>
                                      <p:tavLst>
                                        <p:tav tm="0">
                                          <p:val>
                                            <p:strVal val="#ppt_x"/>
                                          </p:val>
                                        </p:tav>
                                        <p:tav tm="100000">
                                          <p:val>
                                            <p:strVal val="#ppt_x"/>
                                          </p:val>
                                        </p:tav>
                                      </p:tavLst>
                                    </p:anim>
                                    <p:anim calcmode="lin" valueType="num">
                                      <p:cBhvr additive="base">
                                        <p:cTn id="32"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additive="base">
                                        <p:cTn id="37" dur="500" fill="hold"/>
                                        <p:tgtEl>
                                          <p:spTgt spid="89"/>
                                        </p:tgtEl>
                                        <p:attrNameLst>
                                          <p:attrName>ppt_x</p:attrName>
                                        </p:attrNameLst>
                                      </p:cBhvr>
                                      <p:tavLst>
                                        <p:tav tm="0">
                                          <p:val>
                                            <p:strVal val="#ppt_x"/>
                                          </p:val>
                                        </p:tav>
                                        <p:tav tm="100000">
                                          <p:val>
                                            <p:strVal val="#ppt_x"/>
                                          </p:val>
                                        </p:tav>
                                      </p:tavLst>
                                    </p:anim>
                                    <p:anim calcmode="lin" valueType="num">
                                      <p:cBhvr additive="base">
                                        <p:cTn id="38"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cBhvr additive="base">
                                        <p:cTn id="43" dur="500" fill="hold"/>
                                        <p:tgtEl>
                                          <p:spTgt spid="90"/>
                                        </p:tgtEl>
                                        <p:attrNameLst>
                                          <p:attrName>ppt_x</p:attrName>
                                        </p:attrNameLst>
                                      </p:cBhvr>
                                      <p:tavLst>
                                        <p:tav tm="0">
                                          <p:val>
                                            <p:strVal val="#ppt_x"/>
                                          </p:val>
                                        </p:tav>
                                        <p:tav tm="100000">
                                          <p:val>
                                            <p:strVal val="#ppt_x"/>
                                          </p:val>
                                        </p:tav>
                                      </p:tavLst>
                                    </p:anim>
                                    <p:anim calcmode="lin" valueType="num">
                                      <p:cBhvr additive="base">
                                        <p:cTn id="4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1"/>
                                        </p:tgtEl>
                                        <p:attrNameLst>
                                          <p:attrName>style.visibility</p:attrName>
                                        </p:attrNameLst>
                                      </p:cBhvr>
                                      <p:to>
                                        <p:strVal val="visible"/>
                                      </p:to>
                                    </p:set>
                                    <p:anim calcmode="lin" valueType="num">
                                      <p:cBhvr additive="base">
                                        <p:cTn id="49" dur="500" fill="hold"/>
                                        <p:tgtEl>
                                          <p:spTgt spid="91"/>
                                        </p:tgtEl>
                                        <p:attrNameLst>
                                          <p:attrName>ppt_x</p:attrName>
                                        </p:attrNameLst>
                                      </p:cBhvr>
                                      <p:tavLst>
                                        <p:tav tm="0">
                                          <p:val>
                                            <p:strVal val="#ppt_x"/>
                                          </p:val>
                                        </p:tav>
                                        <p:tav tm="100000">
                                          <p:val>
                                            <p:strVal val="#ppt_x"/>
                                          </p:val>
                                        </p:tav>
                                      </p:tavLst>
                                    </p:anim>
                                    <p:anim calcmode="lin" valueType="num">
                                      <p:cBhvr additive="base">
                                        <p:cTn id="5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wipe(left)">
                                      <p:cBhvr>
                                        <p:cTn id="55" dur="500"/>
                                        <p:tgtEl>
                                          <p:spTgt spid="9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93"/>
                                        </p:tgtEl>
                                        <p:attrNameLst>
                                          <p:attrName>style.visibility</p:attrName>
                                        </p:attrNameLst>
                                      </p:cBhvr>
                                      <p:to>
                                        <p:strVal val="visible"/>
                                      </p:to>
                                    </p:set>
                                    <p:animEffect transition="in" filter="wipe(left)">
                                      <p:cBhvr>
                                        <p:cTn id="6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0384F0-7A3F-4085-9902-8FFBAB9C17DA}"/>
              </a:ext>
            </a:extLst>
          </p:cNvPr>
          <p:cNvSpPr>
            <a:spLocks noGrp="1"/>
          </p:cNvSpPr>
          <p:nvPr>
            <p:ph type="title"/>
          </p:nvPr>
        </p:nvSpPr>
        <p:spPr>
          <a:xfrm>
            <a:off x="504001" y="504000"/>
            <a:ext cx="11186476" cy="369332"/>
          </a:xfrm>
        </p:spPr>
        <p:txBody>
          <a:bodyPr/>
          <a:lstStyle/>
          <a:p>
            <a:r>
              <a:rPr lang="en-GB" b="0" dirty="0">
                <a:solidFill>
                  <a:schemeClr val="accent1"/>
                </a:solidFill>
              </a:rPr>
              <a:t>SAP Ariba </a:t>
            </a:r>
            <a:r>
              <a:rPr lang="en-GB" b="0" dirty="0"/>
              <a:t>Integration Scenarios: Heterogenous Environments</a:t>
            </a:r>
          </a:p>
        </p:txBody>
      </p:sp>
      <p:sp>
        <p:nvSpPr>
          <p:cNvPr id="40" name="TextBox 39">
            <a:extLst>
              <a:ext uri="{FF2B5EF4-FFF2-40B4-BE49-F238E27FC236}">
                <a16:creationId xmlns:a16="http://schemas.microsoft.com/office/drawing/2014/main" id="{D0234550-487C-4CCF-BA10-11C3024B015A}"/>
              </a:ext>
            </a:extLst>
          </p:cNvPr>
          <p:cNvSpPr txBox="1"/>
          <p:nvPr/>
        </p:nvSpPr>
        <p:spPr>
          <a:xfrm>
            <a:off x="9062550" y="6488492"/>
            <a:ext cx="121187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 = ECC &amp; S4 OP</a:t>
            </a:r>
          </a:p>
        </p:txBody>
      </p:sp>
      <p:grpSp>
        <p:nvGrpSpPr>
          <p:cNvPr id="59" name="Group 58">
            <a:extLst>
              <a:ext uri="{FF2B5EF4-FFF2-40B4-BE49-F238E27FC236}">
                <a16:creationId xmlns:a16="http://schemas.microsoft.com/office/drawing/2014/main" id="{70352503-5F17-4556-A270-F7EA05D652F1}"/>
              </a:ext>
            </a:extLst>
          </p:cNvPr>
          <p:cNvGrpSpPr/>
          <p:nvPr/>
        </p:nvGrpSpPr>
        <p:grpSpPr>
          <a:xfrm>
            <a:off x="408955" y="2564904"/>
            <a:ext cx="2274763" cy="2070578"/>
            <a:chOff x="6067723" y="1338140"/>
            <a:chExt cx="2274763" cy="2070578"/>
          </a:xfrm>
        </p:grpSpPr>
        <p:pic>
          <p:nvPicPr>
            <p:cNvPr id="18" name="Picture 17">
              <a:extLst>
                <a:ext uri="{FF2B5EF4-FFF2-40B4-BE49-F238E27FC236}">
                  <a16:creationId xmlns:a16="http://schemas.microsoft.com/office/drawing/2014/main" id="{1C67AD78-709C-4F8A-85EA-998246E6F7C3}"/>
                </a:ext>
              </a:extLst>
            </p:cNvPr>
            <p:cNvPicPr>
              <a:picLocks noChangeAspect="1"/>
            </p:cNvPicPr>
            <p:nvPr/>
          </p:nvPicPr>
          <p:blipFill>
            <a:blip r:embed="rId2"/>
            <a:stretch>
              <a:fillRect/>
            </a:stretch>
          </p:blipFill>
          <p:spPr>
            <a:xfrm>
              <a:off x="6334759" y="2634084"/>
              <a:ext cx="589968" cy="589968"/>
            </a:xfrm>
            <a:prstGeom prst="rect">
              <a:avLst/>
            </a:prstGeom>
          </p:spPr>
        </p:pic>
        <p:pic>
          <p:nvPicPr>
            <p:cNvPr id="24" name="Picture 23">
              <a:extLst>
                <a:ext uri="{FF2B5EF4-FFF2-40B4-BE49-F238E27FC236}">
                  <a16:creationId xmlns:a16="http://schemas.microsoft.com/office/drawing/2014/main" id="{E928E4B5-255F-46AD-B7BF-36560C1696C6}"/>
                </a:ext>
              </a:extLst>
            </p:cNvPr>
            <p:cNvPicPr>
              <a:picLocks noChangeAspect="1"/>
            </p:cNvPicPr>
            <p:nvPr/>
          </p:nvPicPr>
          <p:blipFill>
            <a:blip r:embed="rId3"/>
            <a:stretch>
              <a:fillRect/>
            </a:stretch>
          </p:blipFill>
          <p:spPr>
            <a:xfrm>
              <a:off x="7068041" y="2634356"/>
              <a:ext cx="589423" cy="589423"/>
            </a:xfrm>
            <a:prstGeom prst="rect">
              <a:avLst/>
            </a:prstGeom>
          </p:spPr>
        </p:pic>
        <p:pic>
          <p:nvPicPr>
            <p:cNvPr id="26" name="Picture 25">
              <a:extLst>
                <a:ext uri="{FF2B5EF4-FFF2-40B4-BE49-F238E27FC236}">
                  <a16:creationId xmlns:a16="http://schemas.microsoft.com/office/drawing/2014/main" id="{462910C0-7D85-4844-A9AD-BE2952294E3C}"/>
                </a:ext>
              </a:extLst>
            </p:cNvPr>
            <p:cNvPicPr>
              <a:picLocks noChangeAspect="1"/>
            </p:cNvPicPr>
            <p:nvPr/>
          </p:nvPicPr>
          <p:blipFill>
            <a:blip r:embed="rId4"/>
            <a:stretch>
              <a:fillRect/>
            </a:stretch>
          </p:blipFill>
          <p:spPr>
            <a:xfrm>
              <a:off x="7753771" y="2634792"/>
              <a:ext cx="588715" cy="588715"/>
            </a:xfrm>
            <a:prstGeom prst="rect">
              <a:avLst/>
            </a:prstGeom>
          </p:spPr>
        </p:pic>
        <p:sp>
          <p:nvSpPr>
            <p:cNvPr id="27" name="TextBox 26">
              <a:extLst>
                <a:ext uri="{FF2B5EF4-FFF2-40B4-BE49-F238E27FC236}">
                  <a16:creationId xmlns:a16="http://schemas.microsoft.com/office/drawing/2014/main" id="{B0F6CCF0-CF2C-4C6A-A0D1-62679A359FBE}"/>
                </a:ext>
              </a:extLst>
            </p:cNvPr>
            <p:cNvSpPr txBox="1"/>
            <p:nvPr/>
          </p:nvSpPr>
          <p:spPr>
            <a:xfrm>
              <a:off x="6612784" y="3224052"/>
              <a:ext cx="1603003"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Mixed ERP Landscape</a:t>
              </a:r>
            </a:p>
          </p:txBody>
        </p:sp>
        <p:pic>
          <p:nvPicPr>
            <p:cNvPr id="38" name="Picture 37">
              <a:extLst>
                <a:ext uri="{FF2B5EF4-FFF2-40B4-BE49-F238E27FC236}">
                  <a16:creationId xmlns:a16="http://schemas.microsoft.com/office/drawing/2014/main" id="{E378433D-155E-46EC-9906-B5D38A6F3628}"/>
                </a:ext>
              </a:extLst>
            </p:cNvPr>
            <p:cNvPicPr>
              <a:picLocks noChangeAspect="1"/>
            </p:cNvPicPr>
            <p:nvPr/>
          </p:nvPicPr>
          <p:blipFill>
            <a:blip r:embed="rId5"/>
            <a:stretch>
              <a:fillRect/>
            </a:stretch>
          </p:blipFill>
          <p:spPr>
            <a:xfrm>
              <a:off x="6067723" y="1338140"/>
              <a:ext cx="1069379" cy="646530"/>
            </a:xfrm>
            <a:prstGeom prst="rect">
              <a:avLst/>
            </a:prstGeom>
          </p:spPr>
        </p:pic>
        <p:grpSp>
          <p:nvGrpSpPr>
            <p:cNvPr id="45" name="Group 44">
              <a:extLst>
                <a:ext uri="{FF2B5EF4-FFF2-40B4-BE49-F238E27FC236}">
                  <a16:creationId xmlns:a16="http://schemas.microsoft.com/office/drawing/2014/main" id="{5D4A27F0-0450-4F8C-B025-93FECD349CAD}"/>
                </a:ext>
              </a:extLst>
            </p:cNvPr>
            <p:cNvGrpSpPr/>
            <p:nvPr/>
          </p:nvGrpSpPr>
          <p:grpSpPr>
            <a:xfrm>
              <a:off x="7187463" y="1772116"/>
              <a:ext cx="991033" cy="553152"/>
              <a:chOff x="7393731" y="1703849"/>
              <a:chExt cx="991033" cy="553152"/>
            </a:xfrm>
          </p:grpSpPr>
          <p:sp>
            <p:nvSpPr>
              <p:cNvPr id="43" name="Freeform 38">
                <a:extLst>
                  <a:ext uri="{FF2B5EF4-FFF2-40B4-BE49-F238E27FC236}">
                    <a16:creationId xmlns:a16="http://schemas.microsoft.com/office/drawing/2014/main" id="{823F8C8B-81DC-4BBF-836C-99D9DA3BC05F}"/>
                  </a:ext>
                </a:extLst>
              </p:cNvPr>
              <p:cNvSpPr/>
              <p:nvPr/>
            </p:nvSpPr>
            <p:spPr>
              <a:xfrm>
                <a:off x="7393731" y="1703849"/>
                <a:ext cx="991033" cy="553152"/>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9525"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44" name="TextBox 43">
                <a:extLst>
                  <a:ext uri="{FF2B5EF4-FFF2-40B4-BE49-F238E27FC236}">
                    <a16:creationId xmlns:a16="http://schemas.microsoft.com/office/drawing/2014/main" id="{EE87F5AF-951B-4C20-A9DA-DF5C3DD349FB}"/>
                  </a:ext>
                </a:extLst>
              </p:cNvPr>
              <p:cNvSpPr txBox="1"/>
              <p:nvPr/>
            </p:nvSpPr>
            <p:spPr>
              <a:xfrm>
                <a:off x="7497112" y="1990470"/>
                <a:ext cx="784270"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600" b="1" i="0" u="none" strike="noStrike" kern="0" cap="none" spc="0" normalizeH="0" baseline="0" noProof="0" dirty="0">
                    <a:ln>
                      <a:noFill/>
                    </a:ln>
                    <a:solidFill>
                      <a:schemeClr val="accent3"/>
                    </a:solidFill>
                    <a:effectLst/>
                    <a:uLnTx/>
                    <a:uFillTx/>
                    <a:latin typeface="Arial"/>
                    <a:ea typeface="Arial Unicode MS" pitchFamily="34" charset="-128"/>
                    <a:cs typeface="Arial Unicode MS" pitchFamily="34" charset="-128"/>
                  </a:rPr>
                  <a:t>SAP Platform Integration (CPI)</a:t>
                </a:r>
              </a:p>
            </p:txBody>
          </p:sp>
        </p:grpSp>
        <p:cxnSp>
          <p:nvCxnSpPr>
            <p:cNvPr id="54" name="Straight Arrow Connector 17">
              <a:extLst>
                <a:ext uri="{FF2B5EF4-FFF2-40B4-BE49-F238E27FC236}">
                  <a16:creationId xmlns:a16="http://schemas.microsoft.com/office/drawing/2014/main" id="{9F765AA3-08A3-4036-A9C3-D1497A94493A}"/>
                </a:ext>
              </a:extLst>
            </p:cNvPr>
            <p:cNvCxnSpPr>
              <a:cxnSpLocks/>
            </p:cNvCxnSpPr>
            <p:nvPr/>
          </p:nvCxnSpPr>
          <p:spPr>
            <a:xfrm flipV="1">
              <a:off x="7392645" y="2400570"/>
              <a:ext cx="0" cy="26466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17">
              <a:extLst>
                <a:ext uri="{FF2B5EF4-FFF2-40B4-BE49-F238E27FC236}">
                  <a16:creationId xmlns:a16="http://schemas.microsoft.com/office/drawing/2014/main" id="{015CC515-19DB-4306-BE87-9DA350FD7E0D}"/>
                </a:ext>
              </a:extLst>
            </p:cNvPr>
            <p:cNvCxnSpPr>
              <a:cxnSpLocks/>
            </p:cNvCxnSpPr>
            <p:nvPr/>
          </p:nvCxnSpPr>
          <p:spPr>
            <a:xfrm flipV="1">
              <a:off x="6602412" y="2057962"/>
              <a:ext cx="0" cy="586167"/>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17">
              <a:extLst>
                <a:ext uri="{FF2B5EF4-FFF2-40B4-BE49-F238E27FC236}">
                  <a16:creationId xmlns:a16="http://schemas.microsoft.com/office/drawing/2014/main" id="{BA5F63C1-3E79-49AE-B2C2-1E2FD9E729D1}"/>
                </a:ext>
              </a:extLst>
            </p:cNvPr>
            <p:cNvCxnSpPr>
              <a:cxnSpLocks/>
            </p:cNvCxnSpPr>
            <p:nvPr/>
          </p:nvCxnSpPr>
          <p:spPr>
            <a:xfrm flipV="1">
              <a:off x="8048128" y="2400570"/>
              <a:ext cx="0" cy="26466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17">
              <a:extLst>
                <a:ext uri="{FF2B5EF4-FFF2-40B4-BE49-F238E27FC236}">
                  <a16:creationId xmlns:a16="http://schemas.microsoft.com/office/drawing/2014/main" id="{89F9983B-6582-4086-8C11-ACB5351052C3}"/>
                </a:ext>
              </a:extLst>
            </p:cNvPr>
            <p:cNvCxnSpPr>
              <a:cxnSpLocks/>
            </p:cNvCxnSpPr>
            <p:nvPr/>
          </p:nvCxnSpPr>
          <p:spPr>
            <a:xfrm flipH="1" flipV="1">
              <a:off x="7187463" y="1772116"/>
              <a:ext cx="205183" cy="89243"/>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4" name="Picture 73">
            <a:extLst>
              <a:ext uri="{FF2B5EF4-FFF2-40B4-BE49-F238E27FC236}">
                <a16:creationId xmlns:a16="http://schemas.microsoft.com/office/drawing/2014/main" id="{1159C855-5385-4518-90E8-0CBD624D9A1B}"/>
              </a:ext>
            </a:extLst>
          </p:cNvPr>
          <p:cNvPicPr>
            <a:picLocks noChangeAspect="1"/>
          </p:cNvPicPr>
          <p:nvPr/>
        </p:nvPicPr>
        <p:blipFill>
          <a:blip r:embed="rId2"/>
          <a:stretch>
            <a:fillRect/>
          </a:stretch>
        </p:blipFill>
        <p:spPr>
          <a:xfrm>
            <a:off x="8741679" y="6365381"/>
            <a:ext cx="273867" cy="273867"/>
          </a:xfrm>
          <a:prstGeom prst="rect">
            <a:avLst/>
          </a:prstGeom>
        </p:spPr>
      </p:pic>
      <p:cxnSp>
        <p:nvCxnSpPr>
          <p:cNvPr id="75" name="Straight Arrow Connector 17">
            <a:extLst>
              <a:ext uri="{FF2B5EF4-FFF2-40B4-BE49-F238E27FC236}">
                <a16:creationId xmlns:a16="http://schemas.microsoft.com/office/drawing/2014/main" id="{B0789E93-0FF2-451A-B59F-94F4641803C4}"/>
              </a:ext>
            </a:extLst>
          </p:cNvPr>
          <p:cNvCxnSpPr>
            <a:cxnSpLocks/>
          </p:cNvCxnSpPr>
          <p:nvPr/>
        </p:nvCxnSpPr>
        <p:spPr>
          <a:xfrm>
            <a:off x="10558606" y="6597352"/>
            <a:ext cx="592176" cy="0"/>
          </a:xfrm>
          <a:prstGeom prst="straightConnector1">
            <a:avLst/>
          </a:prstGeom>
          <a:ln w="63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4C7DC69-9DE5-452C-A5D4-A812649B2555}"/>
              </a:ext>
            </a:extLst>
          </p:cNvPr>
          <p:cNvSpPr txBox="1"/>
          <p:nvPr/>
        </p:nvSpPr>
        <p:spPr>
          <a:xfrm>
            <a:off x="10642296" y="6365381"/>
            <a:ext cx="42479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Mediated</a:t>
            </a:r>
          </a:p>
        </p:txBody>
      </p:sp>
      <p:grpSp>
        <p:nvGrpSpPr>
          <p:cNvPr id="127" name="Group 126">
            <a:extLst>
              <a:ext uri="{FF2B5EF4-FFF2-40B4-BE49-F238E27FC236}">
                <a16:creationId xmlns:a16="http://schemas.microsoft.com/office/drawing/2014/main" id="{5C6BBBE2-3E1D-418E-9660-01FAD96F1FAD}"/>
              </a:ext>
            </a:extLst>
          </p:cNvPr>
          <p:cNvGrpSpPr/>
          <p:nvPr/>
        </p:nvGrpSpPr>
        <p:grpSpPr>
          <a:xfrm>
            <a:off x="8200633" y="1772816"/>
            <a:ext cx="3441570" cy="2824052"/>
            <a:chOff x="8149839" y="584666"/>
            <a:chExt cx="3441570" cy="2824052"/>
          </a:xfrm>
        </p:grpSpPr>
        <p:pic>
          <p:nvPicPr>
            <p:cNvPr id="61" name="Picture 60">
              <a:extLst>
                <a:ext uri="{FF2B5EF4-FFF2-40B4-BE49-F238E27FC236}">
                  <a16:creationId xmlns:a16="http://schemas.microsoft.com/office/drawing/2014/main" id="{98A835A2-603B-4244-BFCF-4EEA50851FEE}"/>
                </a:ext>
              </a:extLst>
            </p:cNvPr>
            <p:cNvPicPr>
              <a:picLocks noChangeAspect="1"/>
            </p:cNvPicPr>
            <p:nvPr/>
          </p:nvPicPr>
          <p:blipFill>
            <a:blip r:embed="rId2"/>
            <a:stretch>
              <a:fillRect/>
            </a:stretch>
          </p:blipFill>
          <p:spPr>
            <a:xfrm>
              <a:off x="9001589" y="2634084"/>
              <a:ext cx="589968" cy="589968"/>
            </a:xfrm>
            <a:prstGeom prst="rect">
              <a:avLst/>
            </a:prstGeom>
          </p:spPr>
        </p:pic>
        <p:pic>
          <p:nvPicPr>
            <p:cNvPr id="62" name="Picture 61">
              <a:extLst>
                <a:ext uri="{FF2B5EF4-FFF2-40B4-BE49-F238E27FC236}">
                  <a16:creationId xmlns:a16="http://schemas.microsoft.com/office/drawing/2014/main" id="{AFDEDD65-5113-4FEC-80AF-0E0F712C1C70}"/>
                </a:ext>
              </a:extLst>
            </p:cNvPr>
            <p:cNvPicPr>
              <a:picLocks noChangeAspect="1"/>
            </p:cNvPicPr>
            <p:nvPr/>
          </p:nvPicPr>
          <p:blipFill>
            <a:blip r:embed="rId3"/>
            <a:stretch>
              <a:fillRect/>
            </a:stretch>
          </p:blipFill>
          <p:spPr>
            <a:xfrm>
              <a:off x="9734871" y="2634356"/>
              <a:ext cx="589423" cy="589423"/>
            </a:xfrm>
            <a:prstGeom prst="rect">
              <a:avLst/>
            </a:prstGeom>
          </p:spPr>
        </p:pic>
        <p:pic>
          <p:nvPicPr>
            <p:cNvPr id="63" name="Picture 62">
              <a:extLst>
                <a:ext uri="{FF2B5EF4-FFF2-40B4-BE49-F238E27FC236}">
                  <a16:creationId xmlns:a16="http://schemas.microsoft.com/office/drawing/2014/main" id="{A968323E-5C11-46F5-91B5-A58514F528DB}"/>
                </a:ext>
              </a:extLst>
            </p:cNvPr>
            <p:cNvPicPr>
              <a:picLocks noChangeAspect="1"/>
            </p:cNvPicPr>
            <p:nvPr/>
          </p:nvPicPr>
          <p:blipFill>
            <a:blip r:embed="rId4"/>
            <a:stretch>
              <a:fillRect/>
            </a:stretch>
          </p:blipFill>
          <p:spPr>
            <a:xfrm>
              <a:off x="10420601" y="2634792"/>
              <a:ext cx="588715" cy="588715"/>
            </a:xfrm>
            <a:prstGeom prst="rect">
              <a:avLst/>
            </a:prstGeom>
          </p:spPr>
        </p:pic>
        <p:sp>
          <p:nvSpPr>
            <p:cNvPr id="64" name="TextBox 63">
              <a:extLst>
                <a:ext uri="{FF2B5EF4-FFF2-40B4-BE49-F238E27FC236}">
                  <a16:creationId xmlns:a16="http://schemas.microsoft.com/office/drawing/2014/main" id="{E8E0FEF9-AF14-402C-8E17-324A9B0B7F2B}"/>
                </a:ext>
              </a:extLst>
            </p:cNvPr>
            <p:cNvSpPr txBox="1"/>
            <p:nvPr/>
          </p:nvSpPr>
          <p:spPr>
            <a:xfrm>
              <a:off x="9279614" y="3224052"/>
              <a:ext cx="1559722"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Mixed ERP Landscape</a:t>
              </a:r>
            </a:p>
          </p:txBody>
        </p:sp>
        <p:pic>
          <p:nvPicPr>
            <p:cNvPr id="65" name="Picture 64">
              <a:extLst>
                <a:ext uri="{FF2B5EF4-FFF2-40B4-BE49-F238E27FC236}">
                  <a16:creationId xmlns:a16="http://schemas.microsoft.com/office/drawing/2014/main" id="{95493015-7B68-4E6E-95A3-5E41719EB43F}"/>
                </a:ext>
              </a:extLst>
            </p:cNvPr>
            <p:cNvPicPr>
              <a:picLocks noChangeAspect="1"/>
            </p:cNvPicPr>
            <p:nvPr/>
          </p:nvPicPr>
          <p:blipFill>
            <a:blip r:embed="rId5"/>
            <a:stretch>
              <a:fillRect/>
            </a:stretch>
          </p:blipFill>
          <p:spPr>
            <a:xfrm>
              <a:off x="8960203" y="584666"/>
              <a:ext cx="1069379" cy="646530"/>
            </a:xfrm>
            <a:prstGeom prst="rect">
              <a:avLst/>
            </a:prstGeom>
          </p:spPr>
        </p:pic>
        <p:grpSp>
          <p:nvGrpSpPr>
            <p:cNvPr id="66" name="Group 65">
              <a:extLst>
                <a:ext uri="{FF2B5EF4-FFF2-40B4-BE49-F238E27FC236}">
                  <a16:creationId xmlns:a16="http://schemas.microsoft.com/office/drawing/2014/main" id="{E2A99042-BE6C-4FE2-9AE6-D4FABAF060C1}"/>
                </a:ext>
              </a:extLst>
            </p:cNvPr>
            <p:cNvGrpSpPr/>
            <p:nvPr/>
          </p:nvGrpSpPr>
          <p:grpSpPr>
            <a:xfrm>
              <a:off x="9208142" y="1496948"/>
              <a:ext cx="1444125" cy="806048"/>
              <a:chOff x="7625397" y="1602879"/>
              <a:chExt cx="1444125" cy="806048"/>
            </a:xfrm>
          </p:grpSpPr>
          <p:sp>
            <p:nvSpPr>
              <p:cNvPr id="70" name="Freeform 38">
                <a:extLst>
                  <a:ext uri="{FF2B5EF4-FFF2-40B4-BE49-F238E27FC236}">
                    <a16:creationId xmlns:a16="http://schemas.microsoft.com/office/drawing/2014/main" id="{7B691616-C866-4251-B5D5-C364D70BF8A6}"/>
                  </a:ext>
                </a:extLst>
              </p:cNvPr>
              <p:cNvSpPr/>
              <p:nvPr/>
            </p:nvSpPr>
            <p:spPr>
              <a:xfrm>
                <a:off x="7625397" y="1602879"/>
                <a:ext cx="1444125" cy="806048"/>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9525"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71" name="TextBox 70">
                <a:extLst>
                  <a:ext uri="{FF2B5EF4-FFF2-40B4-BE49-F238E27FC236}">
                    <a16:creationId xmlns:a16="http://schemas.microsoft.com/office/drawing/2014/main" id="{60AC636E-20B6-4B2B-8161-FFC0E5D53AE2}"/>
                  </a:ext>
                </a:extLst>
              </p:cNvPr>
              <p:cNvSpPr txBox="1"/>
              <p:nvPr/>
            </p:nvSpPr>
            <p:spPr>
              <a:xfrm>
                <a:off x="7799353" y="2014058"/>
                <a:ext cx="1096212"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1" i="0" u="none" strike="noStrike" kern="0" cap="none" spc="0" normalizeH="0" baseline="0" noProof="0" dirty="0">
                    <a:ln>
                      <a:noFill/>
                    </a:ln>
                    <a:solidFill>
                      <a:schemeClr val="accent3"/>
                    </a:solidFill>
                    <a:effectLst/>
                    <a:uLnTx/>
                    <a:uFillTx/>
                    <a:latin typeface="Arial"/>
                    <a:ea typeface="Arial Unicode MS" pitchFamily="34" charset="-128"/>
                    <a:cs typeface="Arial Unicode MS" pitchFamily="34" charset="-128"/>
                  </a:rPr>
                  <a:t>SAP Platform Integration (CPI)</a:t>
                </a:r>
              </a:p>
            </p:txBody>
          </p:sp>
        </p:grpSp>
        <p:cxnSp>
          <p:nvCxnSpPr>
            <p:cNvPr id="67" name="Straight Arrow Connector 17">
              <a:extLst>
                <a:ext uri="{FF2B5EF4-FFF2-40B4-BE49-F238E27FC236}">
                  <a16:creationId xmlns:a16="http://schemas.microsoft.com/office/drawing/2014/main" id="{E0D71661-90E4-452D-8AFE-1C580F6066CE}"/>
                </a:ext>
              </a:extLst>
            </p:cNvPr>
            <p:cNvCxnSpPr>
              <a:cxnSpLocks/>
            </p:cNvCxnSpPr>
            <p:nvPr/>
          </p:nvCxnSpPr>
          <p:spPr>
            <a:xfrm flipV="1">
              <a:off x="10011868" y="2400570"/>
              <a:ext cx="0" cy="26466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329B82D5-D2F2-43C8-806B-704A315D70AC}"/>
                </a:ext>
              </a:extLst>
            </p:cNvPr>
            <p:cNvCxnSpPr>
              <a:cxnSpLocks/>
            </p:cNvCxnSpPr>
            <p:nvPr/>
          </p:nvCxnSpPr>
          <p:spPr>
            <a:xfrm flipV="1">
              <a:off x="9378535" y="1239439"/>
              <a:ext cx="0" cy="577409"/>
            </a:xfrm>
            <a:prstGeom prst="straightConnector1">
              <a:avLst/>
            </a:prstGeom>
            <a:ln w="63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17">
              <a:extLst>
                <a:ext uri="{FF2B5EF4-FFF2-40B4-BE49-F238E27FC236}">
                  <a16:creationId xmlns:a16="http://schemas.microsoft.com/office/drawing/2014/main" id="{0C13A030-D26A-4BBA-8E8B-7FFE71CA0854}"/>
                </a:ext>
              </a:extLst>
            </p:cNvPr>
            <p:cNvCxnSpPr>
              <a:cxnSpLocks/>
            </p:cNvCxnSpPr>
            <p:nvPr/>
          </p:nvCxnSpPr>
          <p:spPr>
            <a:xfrm flipV="1">
              <a:off x="10568666" y="2400570"/>
              <a:ext cx="0" cy="26466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17">
              <a:extLst>
                <a:ext uri="{FF2B5EF4-FFF2-40B4-BE49-F238E27FC236}">
                  <a16:creationId xmlns:a16="http://schemas.microsoft.com/office/drawing/2014/main" id="{736D31B6-9458-41EB-B3BC-91ABF82C3D73}"/>
                </a:ext>
              </a:extLst>
            </p:cNvPr>
            <p:cNvCxnSpPr>
              <a:cxnSpLocks/>
            </p:cNvCxnSpPr>
            <p:nvPr/>
          </p:nvCxnSpPr>
          <p:spPr>
            <a:xfrm flipV="1">
              <a:off x="9397618" y="2400570"/>
              <a:ext cx="0" cy="264660"/>
            </a:xfrm>
            <a:prstGeom prst="straightConnector1">
              <a:avLst/>
            </a:prstGeom>
            <a:ln w="63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17">
              <a:extLst>
                <a:ext uri="{FF2B5EF4-FFF2-40B4-BE49-F238E27FC236}">
                  <a16:creationId xmlns:a16="http://schemas.microsoft.com/office/drawing/2014/main" id="{1623B9C4-8E9C-4839-9402-2A8C5C2CFD7D}"/>
                </a:ext>
              </a:extLst>
            </p:cNvPr>
            <p:cNvCxnSpPr>
              <a:cxnSpLocks/>
              <a:endCxn id="65" idx="3"/>
            </p:cNvCxnSpPr>
            <p:nvPr/>
          </p:nvCxnSpPr>
          <p:spPr>
            <a:xfrm rot="16200000" flipV="1">
              <a:off x="9885582" y="1136948"/>
              <a:ext cx="504000" cy="216000"/>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Left Bracket 99">
              <a:extLst>
                <a:ext uri="{FF2B5EF4-FFF2-40B4-BE49-F238E27FC236}">
                  <a16:creationId xmlns:a16="http://schemas.microsoft.com/office/drawing/2014/main" id="{0D4DB781-D161-4A36-B542-C369F72D8B1E}"/>
                </a:ext>
              </a:extLst>
            </p:cNvPr>
            <p:cNvSpPr/>
            <p:nvPr/>
          </p:nvSpPr>
          <p:spPr>
            <a:xfrm>
              <a:off x="10739000" y="1921784"/>
              <a:ext cx="100336" cy="211749"/>
            </a:xfrm>
            <a:prstGeom prst="leftBracket">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1" name="TextBox 100">
              <a:extLst>
                <a:ext uri="{FF2B5EF4-FFF2-40B4-BE49-F238E27FC236}">
                  <a16:creationId xmlns:a16="http://schemas.microsoft.com/office/drawing/2014/main" id="{65D2E03F-E05F-4E49-8762-7E2DF405188B}"/>
                </a:ext>
              </a:extLst>
            </p:cNvPr>
            <p:cNvSpPr txBox="1"/>
            <p:nvPr/>
          </p:nvSpPr>
          <p:spPr>
            <a:xfrm>
              <a:off x="10675929" y="1965290"/>
              <a:ext cx="915480" cy="9233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600" kern="0" dirty="0">
                  <a:ea typeface="Arial Unicode MS" pitchFamily="34" charset="-128"/>
                  <a:cs typeface="Arial Unicode MS" pitchFamily="34" charset="-128"/>
                </a:rPr>
                <a:t>Non-SAP Integration</a:t>
              </a:r>
            </a:p>
          </p:txBody>
        </p:sp>
        <p:sp>
          <p:nvSpPr>
            <p:cNvPr id="102" name="Left Bracket 101">
              <a:extLst>
                <a:ext uri="{FF2B5EF4-FFF2-40B4-BE49-F238E27FC236}">
                  <a16:creationId xmlns:a16="http://schemas.microsoft.com/office/drawing/2014/main" id="{BFCCCF00-2B91-491E-ADEE-58D006B8891E}"/>
                </a:ext>
              </a:extLst>
            </p:cNvPr>
            <p:cNvSpPr/>
            <p:nvPr/>
          </p:nvSpPr>
          <p:spPr>
            <a:xfrm flipH="1">
              <a:off x="11453362" y="1899972"/>
              <a:ext cx="72008" cy="212579"/>
            </a:xfrm>
            <a:prstGeom prst="leftBracket">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14" name="Group 113">
              <a:extLst>
                <a:ext uri="{FF2B5EF4-FFF2-40B4-BE49-F238E27FC236}">
                  <a16:creationId xmlns:a16="http://schemas.microsoft.com/office/drawing/2014/main" id="{D68D28F2-4D48-4DF8-B007-420651F7ECF1}"/>
                </a:ext>
              </a:extLst>
            </p:cNvPr>
            <p:cNvGrpSpPr/>
            <p:nvPr/>
          </p:nvGrpSpPr>
          <p:grpSpPr>
            <a:xfrm>
              <a:off x="8149839" y="1915566"/>
              <a:ext cx="971570" cy="300338"/>
              <a:chOff x="8199991" y="1851154"/>
              <a:chExt cx="971570" cy="300338"/>
            </a:xfrm>
          </p:grpSpPr>
          <p:sp>
            <p:nvSpPr>
              <p:cNvPr id="111" name="Left Bracket 110">
                <a:extLst>
                  <a:ext uri="{FF2B5EF4-FFF2-40B4-BE49-F238E27FC236}">
                    <a16:creationId xmlns:a16="http://schemas.microsoft.com/office/drawing/2014/main" id="{A83E57FB-D8BE-4B12-A43D-9F420A8DF4D0}"/>
                  </a:ext>
                </a:extLst>
              </p:cNvPr>
              <p:cNvSpPr/>
              <p:nvPr/>
            </p:nvSpPr>
            <p:spPr>
              <a:xfrm>
                <a:off x="8332281" y="1863373"/>
                <a:ext cx="88914" cy="288119"/>
              </a:xfrm>
              <a:prstGeom prst="leftBracket">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2" name="TextBox 111">
                <a:extLst>
                  <a:ext uri="{FF2B5EF4-FFF2-40B4-BE49-F238E27FC236}">
                    <a16:creationId xmlns:a16="http://schemas.microsoft.com/office/drawing/2014/main" id="{704C0D6D-1A4A-473A-977E-F58D6E6291A0}"/>
                  </a:ext>
                </a:extLst>
              </p:cNvPr>
              <p:cNvSpPr txBox="1"/>
              <p:nvPr/>
            </p:nvSpPr>
            <p:spPr>
              <a:xfrm>
                <a:off x="8199991" y="1918790"/>
                <a:ext cx="915480"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GB" sz="600" kern="0" dirty="0">
                    <a:ea typeface="Arial Unicode MS" pitchFamily="34" charset="-128"/>
                    <a:cs typeface="Arial Unicode MS" pitchFamily="34" charset="-128"/>
                  </a:rPr>
                  <a:t>SAP Integration pass through in CPI</a:t>
                </a:r>
              </a:p>
            </p:txBody>
          </p:sp>
          <p:sp>
            <p:nvSpPr>
              <p:cNvPr id="113" name="Left Bracket 112">
                <a:extLst>
                  <a:ext uri="{FF2B5EF4-FFF2-40B4-BE49-F238E27FC236}">
                    <a16:creationId xmlns:a16="http://schemas.microsoft.com/office/drawing/2014/main" id="{99E96C64-41CC-4EE8-82B1-C5A1FB3446DB}"/>
                  </a:ext>
                </a:extLst>
              </p:cNvPr>
              <p:cNvSpPr/>
              <p:nvPr/>
            </p:nvSpPr>
            <p:spPr>
              <a:xfrm flipH="1">
                <a:off x="9034184" y="1851154"/>
                <a:ext cx="137377" cy="300338"/>
              </a:xfrm>
              <a:prstGeom prst="leftBracket">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30" name="TextBox 129">
            <a:extLst>
              <a:ext uri="{FF2B5EF4-FFF2-40B4-BE49-F238E27FC236}">
                <a16:creationId xmlns:a16="http://schemas.microsoft.com/office/drawing/2014/main" id="{D133AF91-24BF-4AF1-8FB3-06301E596CC3}"/>
              </a:ext>
            </a:extLst>
          </p:cNvPr>
          <p:cNvSpPr txBox="1"/>
          <p:nvPr/>
        </p:nvSpPr>
        <p:spPr>
          <a:xfrm>
            <a:off x="1344288" y="4692691"/>
            <a:ext cx="67646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Option 1</a:t>
            </a:r>
          </a:p>
        </p:txBody>
      </p:sp>
      <p:grpSp>
        <p:nvGrpSpPr>
          <p:cNvPr id="10" name="Group 9">
            <a:extLst>
              <a:ext uri="{FF2B5EF4-FFF2-40B4-BE49-F238E27FC236}">
                <a16:creationId xmlns:a16="http://schemas.microsoft.com/office/drawing/2014/main" id="{218DBD01-4A97-4012-B236-E3FD36E6D460}"/>
              </a:ext>
            </a:extLst>
          </p:cNvPr>
          <p:cNvGrpSpPr/>
          <p:nvPr/>
        </p:nvGrpSpPr>
        <p:grpSpPr>
          <a:xfrm>
            <a:off x="3540024" y="2276872"/>
            <a:ext cx="4089820" cy="2532647"/>
            <a:chOff x="3540024" y="2276872"/>
            <a:chExt cx="4089820" cy="2532647"/>
          </a:xfrm>
        </p:grpSpPr>
        <p:pic>
          <p:nvPicPr>
            <p:cNvPr id="79" name="Picture 78">
              <a:extLst>
                <a:ext uri="{FF2B5EF4-FFF2-40B4-BE49-F238E27FC236}">
                  <a16:creationId xmlns:a16="http://schemas.microsoft.com/office/drawing/2014/main" id="{EA5C0B85-739B-40A1-BF22-4DAECC2F2233}"/>
                </a:ext>
              </a:extLst>
            </p:cNvPr>
            <p:cNvPicPr>
              <a:picLocks noChangeAspect="1"/>
            </p:cNvPicPr>
            <p:nvPr/>
          </p:nvPicPr>
          <p:blipFill>
            <a:blip r:embed="rId2"/>
            <a:stretch>
              <a:fillRect/>
            </a:stretch>
          </p:blipFill>
          <p:spPr>
            <a:xfrm>
              <a:off x="4608841" y="3762232"/>
              <a:ext cx="589968" cy="589968"/>
            </a:xfrm>
            <a:prstGeom prst="rect">
              <a:avLst/>
            </a:prstGeom>
          </p:spPr>
        </p:pic>
        <p:pic>
          <p:nvPicPr>
            <p:cNvPr id="80" name="Picture 79">
              <a:extLst>
                <a:ext uri="{FF2B5EF4-FFF2-40B4-BE49-F238E27FC236}">
                  <a16:creationId xmlns:a16="http://schemas.microsoft.com/office/drawing/2014/main" id="{0074D029-6107-43DE-AA66-F91090B1D6D8}"/>
                </a:ext>
              </a:extLst>
            </p:cNvPr>
            <p:cNvPicPr>
              <a:picLocks noChangeAspect="1"/>
            </p:cNvPicPr>
            <p:nvPr/>
          </p:nvPicPr>
          <p:blipFill>
            <a:blip r:embed="rId3"/>
            <a:stretch>
              <a:fillRect/>
            </a:stretch>
          </p:blipFill>
          <p:spPr>
            <a:xfrm>
              <a:off x="5342123" y="3762504"/>
              <a:ext cx="589423" cy="589423"/>
            </a:xfrm>
            <a:prstGeom prst="rect">
              <a:avLst/>
            </a:prstGeom>
          </p:spPr>
        </p:pic>
        <p:pic>
          <p:nvPicPr>
            <p:cNvPr id="81" name="Picture 80">
              <a:extLst>
                <a:ext uri="{FF2B5EF4-FFF2-40B4-BE49-F238E27FC236}">
                  <a16:creationId xmlns:a16="http://schemas.microsoft.com/office/drawing/2014/main" id="{308F0B24-ECB3-45F5-847D-865F7B94BB1C}"/>
                </a:ext>
              </a:extLst>
            </p:cNvPr>
            <p:cNvPicPr>
              <a:picLocks noChangeAspect="1"/>
            </p:cNvPicPr>
            <p:nvPr/>
          </p:nvPicPr>
          <p:blipFill>
            <a:blip r:embed="rId4"/>
            <a:stretch>
              <a:fillRect/>
            </a:stretch>
          </p:blipFill>
          <p:spPr>
            <a:xfrm>
              <a:off x="6027853" y="3762940"/>
              <a:ext cx="588715" cy="588715"/>
            </a:xfrm>
            <a:prstGeom prst="rect">
              <a:avLst/>
            </a:prstGeom>
          </p:spPr>
        </p:pic>
        <p:sp>
          <p:nvSpPr>
            <p:cNvPr id="82" name="TextBox 81">
              <a:extLst>
                <a:ext uri="{FF2B5EF4-FFF2-40B4-BE49-F238E27FC236}">
                  <a16:creationId xmlns:a16="http://schemas.microsoft.com/office/drawing/2014/main" id="{5E2C114F-2A26-45CC-919F-252898B1259E}"/>
                </a:ext>
              </a:extLst>
            </p:cNvPr>
            <p:cNvSpPr txBox="1"/>
            <p:nvPr/>
          </p:nvSpPr>
          <p:spPr>
            <a:xfrm>
              <a:off x="4886866" y="4352200"/>
              <a:ext cx="1559722"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Mixed ERP Landscape</a:t>
              </a:r>
            </a:p>
          </p:txBody>
        </p:sp>
        <p:pic>
          <p:nvPicPr>
            <p:cNvPr id="83" name="Picture 82">
              <a:extLst>
                <a:ext uri="{FF2B5EF4-FFF2-40B4-BE49-F238E27FC236}">
                  <a16:creationId xmlns:a16="http://schemas.microsoft.com/office/drawing/2014/main" id="{70BCF4FE-CA1E-4778-9058-0928D4BDE841}"/>
                </a:ext>
              </a:extLst>
            </p:cNvPr>
            <p:cNvPicPr>
              <a:picLocks noChangeAspect="1"/>
            </p:cNvPicPr>
            <p:nvPr/>
          </p:nvPicPr>
          <p:blipFill>
            <a:blip r:embed="rId5"/>
            <a:stretch>
              <a:fillRect/>
            </a:stretch>
          </p:blipFill>
          <p:spPr>
            <a:xfrm>
              <a:off x="5044910" y="2276872"/>
              <a:ext cx="1069379" cy="646530"/>
            </a:xfrm>
            <a:prstGeom prst="rect">
              <a:avLst/>
            </a:prstGeom>
          </p:spPr>
        </p:pic>
        <p:cxnSp>
          <p:nvCxnSpPr>
            <p:cNvPr id="87" name="Straight Arrow Connector 17">
              <a:extLst>
                <a:ext uri="{FF2B5EF4-FFF2-40B4-BE49-F238E27FC236}">
                  <a16:creationId xmlns:a16="http://schemas.microsoft.com/office/drawing/2014/main" id="{03EB9B07-1677-4499-AF65-5AB80F0AE9B6}"/>
                </a:ext>
              </a:extLst>
            </p:cNvPr>
            <p:cNvCxnSpPr>
              <a:cxnSpLocks/>
            </p:cNvCxnSpPr>
            <p:nvPr/>
          </p:nvCxnSpPr>
          <p:spPr>
            <a:xfrm flipV="1">
              <a:off x="5666727" y="3528718"/>
              <a:ext cx="0" cy="26466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17">
              <a:extLst>
                <a:ext uri="{FF2B5EF4-FFF2-40B4-BE49-F238E27FC236}">
                  <a16:creationId xmlns:a16="http://schemas.microsoft.com/office/drawing/2014/main" id="{3C27F010-7033-48E3-AC90-F9180BB33295}"/>
                </a:ext>
              </a:extLst>
            </p:cNvPr>
            <p:cNvCxnSpPr>
              <a:cxnSpLocks/>
              <a:endCxn id="83" idx="3"/>
            </p:cNvCxnSpPr>
            <p:nvPr/>
          </p:nvCxnSpPr>
          <p:spPr>
            <a:xfrm rot="16200000" flipV="1">
              <a:off x="5952289" y="2891856"/>
              <a:ext cx="612000" cy="288000"/>
            </a:xfrm>
            <a:prstGeom prst="bentConnector2">
              <a:avLst/>
            </a:prstGeom>
            <a:ln w="635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17">
              <a:extLst>
                <a:ext uri="{FF2B5EF4-FFF2-40B4-BE49-F238E27FC236}">
                  <a16:creationId xmlns:a16="http://schemas.microsoft.com/office/drawing/2014/main" id="{1055D09D-C318-46C9-973D-58D7EEAF9460}"/>
                </a:ext>
              </a:extLst>
            </p:cNvPr>
            <p:cNvCxnSpPr>
              <a:cxnSpLocks/>
            </p:cNvCxnSpPr>
            <p:nvPr/>
          </p:nvCxnSpPr>
          <p:spPr>
            <a:xfrm flipV="1">
              <a:off x="6322210" y="3528718"/>
              <a:ext cx="0" cy="26466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17">
              <a:extLst>
                <a:ext uri="{FF2B5EF4-FFF2-40B4-BE49-F238E27FC236}">
                  <a16:creationId xmlns:a16="http://schemas.microsoft.com/office/drawing/2014/main" id="{1EB4C420-75AD-408E-8C08-6482F0E61421}"/>
                </a:ext>
              </a:extLst>
            </p:cNvPr>
            <p:cNvCxnSpPr>
              <a:cxnSpLocks/>
            </p:cNvCxnSpPr>
            <p:nvPr/>
          </p:nvCxnSpPr>
          <p:spPr>
            <a:xfrm flipV="1">
              <a:off x="4989350" y="3528718"/>
              <a:ext cx="0" cy="264660"/>
            </a:xfrm>
            <a:prstGeom prst="straightConnector1">
              <a:avLst/>
            </a:prstGeom>
            <a:ln w="63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50660A35-7491-41D1-AFD2-682D2D6369C0}"/>
                </a:ext>
              </a:extLst>
            </p:cNvPr>
            <p:cNvSpPr/>
            <p:nvPr/>
          </p:nvSpPr>
          <p:spPr bwMode="gray">
            <a:xfrm>
              <a:off x="4593464" y="3310825"/>
              <a:ext cx="2086739" cy="153263"/>
            </a:xfrm>
            <a:prstGeom prst="roundRect">
              <a:avLst>
                <a:gd name="adj" fmla="val 50000"/>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6" name="TextBox 85">
              <a:extLst>
                <a:ext uri="{FF2B5EF4-FFF2-40B4-BE49-F238E27FC236}">
                  <a16:creationId xmlns:a16="http://schemas.microsoft.com/office/drawing/2014/main" id="{6C22B878-1FD7-46E9-A044-82101C1D5505}"/>
                </a:ext>
              </a:extLst>
            </p:cNvPr>
            <p:cNvSpPr txBox="1"/>
            <p:nvPr/>
          </p:nvSpPr>
          <p:spPr>
            <a:xfrm>
              <a:off x="4621181" y="3317737"/>
              <a:ext cx="2031304" cy="12311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i="0" u="none" strike="noStrike" kern="0" cap="none" spc="0" normalizeH="0" baseline="0" noProof="0" dirty="0">
                  <a:ln>
                    <a:noFill/>
                  </a:ln>
                  <a:effectLst/>
                  <a:uLnTx/>
                  <a:uFillTx/>
                  <a:latin typeface="Arial"/>
                  <a:ea typeface="Arial Unicode MS" pitchFamily="34" charset="-128"/>
                  <a:cs typeface="Arial Unicode MS" pitchFamily="34" charset="-128"/>
                </a:rPr>
                <a:t>Existing </a:t>
              </a:r>
              <a:r>
                <a:rPr lang="en-GB" sz="800" kern="0" dirty="0">
                  <a:ea typeface="Arial Unicode MS" pitchFamily="34" charset="-128"/>
                  <a:cs typeface="Arial Unicode MS" pitchFamily="34" charset="-128"/>
                </a:rPr>
                <a:t>Middleware / </a:t>
              </a:r>
              <a:r>
                <a:rPr lang="en-GB" sz="800" kern="0" dirty="0" err="1">
                  <a:ea typeface="Arial Unicode MS" pitchFamily="34" charset="-128"/>
                  <a:cs typeface="Arial Unicode MS" pitchFamily="34" charset="-128"/>
                </a:rPr>
                <a:t>iPaaS</a:t>
              </a:r>
              <a:endParaRPr kumimoji="0" lang="en-GB" sz="80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6" name="Left Bracket 115">
              <a:extLst>
                <a:ext uri="{FF2B5EF4-FFF2-40B4-BE49-F238E27FC236}">
                  <a16:creationId xmlns:a16="http://schemas.microsoft.com/office/drawing/2014/main" id="{714ABDDD-763B-45CE-9CB6-6F50175A7FCC}"/>
                </a:ext>
              </a:extLst>
            </p:cNvPr>
            <p:cNvSpPr/>
            <p:nvPr/>
          </p:nvSpPr>
          <p:spPr>
            <a:xfrm>
              <a:off x="6777435" y="3298350"/>
              <a:ext cx="100336" cy="211749"/>
            </a:xfrm>
            <a:prstGeom prst="leftBracket">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7" name="TextBox 116">
              <a:extLst>
                <a:ext uri="{FF2B5EF4-FFF2-40B4-BE49-F238E27FC236}">
                  <a16:creationId xmlns:a16="http://schemas.microsoft.com/office/drawing/2014/main" id="{507504F9-ECB2-4413-ABDC-B60BC9ADEA22}"/>
                </a:ext>
              </a:extLst>
            </p:cNvPr>
            <p:cNvSpPr txBox="1"/>
            <p:nvPr/>
          </p:nvSpPr>
          <p:spPr>
            <a:xfrm>
              <a:off x="6714364" y="3341856"/>
              <a:ext cx="915480" cy="9233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600" kern="0" dirty="0">
                  <a:ea typeface="Arial Unicode MS" pitchFamily="34" charset="-128"/>
                  <a:cs typeface="Arial Unicode MS" pitchFamily="34" charset="-128"/>
                </a:rPr>
                <a:t>Non-SAP Integration</a:t>
              </a:r>
            </a:p>
          </p:txBody>
        </p:sp>
        <p:sp>
          <p:nvSpPr>
            <p:cNvPr id="118" name="Left Bracket 117">
              <a:extLst>
                <a:ext uri="{FF2B5EF4-FFF2-40B4-BE49-F238E27FC236}">
                  <a16:creationId xmlns:a16="http://schemas.microsoft.com/office/drawing/2014/main" id="{8FB928A7-EA08-4C0F-B400-3E5DD9C90FCC}"/>
                </a:ext>
              </a:extLst>
            </p:cNvPr>
            <p:cNvSpPr/>
            <p:nvPr/>
          </p:nvSpPr>
          <p:spPr>
            <a:xfrm flipH="1">
              <a:off x="7491797" y="3276538"/>
              <a:ext cx="72008" cy="212579"/>
            </a:xfrm>
            <a:prstGeom prst="leftBracket">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19" name="Group 118">
              <a:extLst>
                <a:ext uri="{FF2B5EF4-FFF2-40B4-BE49-F238E27FC236}">
                  <a16:creationId xmlns:a16="http://schemas.microsoft.com/office/drawing/2014/main" id="{B2A1488C-DE7A-408B-B2E2-709CE86F8F52}"/>
                </a:ext>
              </a:extLst>
            </p:cNvPr>
            <p:cNvGrpSpPr/>
            <p:nvPr/>
          </p:nvGrpSpPr>
          <p:grpSpPr>
            <a:xfrm>
              <a:off x="3540024" y="3254055"/>
              <a:ext cx="971570" cy="300338"/>
              <a:chOff x="8199991" y="1851154"/>
              <a:chExt cx="971570" cy="300338"/>
            </a:xfrm>
          </p:grpSpPr>
          <p:sp>
            <p:nvSpPr>
              <p:cNvPr id="120" name="Left Bracket 119">
                <a:extLst>
                  <a:ext uri="{FF2B5EF4-FFF2-40B4-BE49-F238E27FC236}">
                    <a16:creationId xmlns:a16="http://schemas.microsoft.com/office/drawing/2014/main" id="{CC984FF2-D60D-4323-9A02-DCDA9A9E96E8}"/>
                  </a:ext>
                </a:extLst>
              </p:cNvPr>
              <p:cNvSpPr/>
              <p:nvPr/>
            </p:nvSpPr>
            <p:spPr>
              <a:xfrm>
                <a:off x="8332281" y="1863373"/>
                <a:ext cx="88914" cy="288119"/>
              </a:xfrm>
              <a:prstGeom prst="leftBracket">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1" name="TextBox 120">
                <a:extLst>
                  <a:ext uri="{FF2B5EF4-FFF2-40B4-BE49-F238E27FC236}">
                    <a16:creationId xmlns:a16="http://schemas.microsoft.com/office/drawing/2014/main" id="{359E8C84-674D-4FC4-B374-9C135D297064}"/>
                  </a:ext>
                </a:extLst>
              </p:cNvPr>
              <p:cNvSpPr txBox="1"/>
              <p:nvPr/>
            </p:nvSpPr>
            <p:spPr>
              <a:xfrm>
                <a:off x="8199991" y="1918790"/>
                <a:ext cx="915480"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GB" sz="600" kern="0" dirty="0">
                    <a:ea typeface="Arial Unicode MS" pitchFamily="34" charset="-128"/>
                    <a:cs typeface="Arial Unicode MS" pitchFamily="34" charset="-128"/>
                  </a:rPr>
                  <a:t>SAP Integration pass through in middleware</a:t>
                </a:r>
              </a:p>
            </p:txBody>
          </p:sp>
          <p:sp>
            <p:nvSpPr>
              <p:cNvPr id="122" name="Left Bracket 121">
                <a:extLst>
                  <a:ext uri="{FF2B5EF4-FFF2-40B4-BE49-F238E27FC236}">
                    <a16:creationId xmlns:a16="http://schemas.microsoft.com/office/drawing/2014/main" id="{4BB6A14A-CE41-4356-89A4-066E631ADD3E}"/>
                  </a:ext>
                </a:extLst>
              </p:cNvPr>
              <p:cNvSpPr/>
              <p:nvPr/>
            </p:nvSpPr>
            <p:spPr>
              <a:xfrm flipH="1">
                <a:off x="9034184" y="1851154"/>
                <a:ext cx="137377" cy="300338"/>
              </a:xfrm>
              <a:prstGeom prst="leftBracket">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cxnSp>
          <p:nvCxnSpPr>
            <p:cNvPr id="97" name="Straight Arrow Connector 17">
              <a:extLst>
                <a:ext uri="{FF2B5EF4-FFF2-40B4-BE49-F238E27FC236}">
                  <a16:creationId xmlns:a16="http://schemas.microsoft.com/office/drawing/2014/main" id="{C99CECF0-AD70-44FD-8B80-C898DFDDFA61}"/>
                </a:ext>
              </a:extLst>
            </p:cNvPr>
            <p:cNvCxnSpPr>
              <a:cxnSpLocks/>
            </p:cNvCxnSpPr>
            <p:nvPr/>
          </p:nvCxnSpPr>
          <p:spPr>
            <a:xfrm flipV="1">
              <a:off x="5298599" y="2914329"/>
              <a:ext cx="0" cy="363896"/>
            </a:xfrm>
            <a:prstGeom prst="straightConnector1">
              <a:avLst/>
            </a:prstGeom>
            <a:ln w="63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C07F20CE-5E86-4D79-8387-AE79AAF76253}"/>
                </a:ext>
              </a:extLst>
            </p:cNvPr>
            <p:cNvSpPr txBox="1"/>
            <p:nvPr/>
          </p:nvSpPr>
          <p:spPr>
            <a:xfrm>
              <a:off x="5298599" y="4594075"/>
              <a:ext cx="67646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Option 2</a:t>
              </a:r>
            </a:p>
          </p:txBody>
        </p:sp>
      </p:grpSp>
      <p:sp>
        <p:nvSpPr>
          <p:cNvPr id="132" name="TextBox 131">
            <a:extLst>
              <a:ext uri="{FF2B5EF4-FFF2-40B4-BE49-F238E27FC236}">
                <a16:creationId xmlns:a16="http://schemas.microsoft.com/office/drawing/2014/main" id="{F8D3F1B1-6C80-4D0D-A204-263DD95AC692}"/>
              </a:ext>
            </a:extLst>
          </p:cNvPr>
          <p:cNvSpPr txBox="1"/>
          <p:nvPr/>
        </p:nvSpPr>
        <p:spPr>
          <a:xfrm>
            <a:off x="9742142" y="4661251"/>
            <a:ext cx="67646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Option 3</a:t>
            </a:r>
          </a:p>
        </p:txBody>
      </p:sp>
      <p:cxnSp>
        <p:nvCxnSpPr>
          <p:cNvPr id="3" name="Straight Connector 2">
            <a:extLst>
              <a:ext uri="{FF2B5EF4-FFF2-40B4-BE49-F238E27FC236}">
                <a16:creationId xmlns:a16="http://schemas.microsoft.com/office/drawing/2014/main" id="{94ED551C-E1DD-4EB5-9AA7-CB1252599F5F}"/>
              </a:ext>
            </a:extLst>
          </p:cNvPr>
          <p:cNvCxnSpPr/>
          <p:nvPr/>
        </p:nvCxnSpPr>
        <p:spPr>
          <a:xfrm>
            <a:off x="3073251" y="2204864"/>
            <a:ext cx="0" cy="3816424"/>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BDF1503-A51B-4182-B668-8C175A449DBE}"/>
              </a:ext>
            </a:extLst>
          </p:cNvPr>
          <p:cNvCxnSpPr/>
          <p:nvPr/>
        </p:nvCxnSpPr>
        <p:spPr>
          <a:xfrm>
            <a:off x="7897787" y="2168488"/>
            <a:ext cx="0" cy="3816424"/>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855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SAP Ariba </a:t>
            </a:r>
            <a:r>
              <a:rPr lang="en-US" dirty="0">
                <a:solidFill>
                  <a:schemeClr val="accent1"/>
                </a:solidFill>
              </a:rPr>
              <a:t>API Strategy</a:t>
            </a:r>
            <a:endParaRPr lang="en-US" dirty="0"/>
          </a:p>
        </p:txBody>
      </p:sp>
      <p:pic>
        <p:nvPicPr>
          <p:cNvPr id="7" name="Picture Placeholder 6">
            <a:extLst>
              <a:ext uri="{FF2B5EF4-FFF2-40B4-BE49-F238E27FC236}">
                <a16:creationId xmlns:a16="http://schemas.microsoft.com/office/drawing/2014/main" id="{67B5528B-D2E8-488E-921D-A5D7370DAE83}"/>
              </a:ext>
            </a:extLst>
          </p:cNvPr>
          <p:cNvPicPr>
            <a:picLocks noGrp="1" noChangeAspect="1"/>
          </p:cNvPicPr>
          <p:nvPr>
            <p:ph type="pic" sz="quarter" idx="12"/>
          </p:nvPr>
        </p:nvPicPr>
        <p:blipFill rotWithShape="1">
          <a:blip r:embed="rId2"/>
          <a:srcRect l="-179" t="29668" r="179" b="42602"/>
          <a:stretch/>
        </p:blipFill>
        <p:spPr>
          <a:xfrm>
            <a:off x="1" y="3427200"/>
            <a:ext cx="12195175" cy="3430800"/>
          </a:xfrm>
        </p:spPr>
      </p:pic>
    </p:spTree>
    <p:extLst>
      <p:ext uri="{BB962C8B-B14F-4D97-AF65-F5344CB8AC3E}">
        <p14:creationId xmlns:p14="http://schemas.microsoft.com/office/powerpoint/2010/main" val="326972039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B8C131-203E-486A-8057-17670972866E}"/>
              </a:ext>
            </a:extLst>
          </p:cNvPr>
          <p:cNvSpPr>
            <a:spLocks noGrp="1"/>
          </p:cNvSpPr>
          <p:nvPr>
            <p:ph type="title"/>
          </p:nvPr>
        </p:nvSpPr>
        <p:spPr>
          <a:xfrm>
            <a:off x="504001" y="504000"/>
            <a:ext cx="11186476" cy="369332"/>
          </a:xfrm>
        </p:spPr>
        <p:txBody>
          <a:bodyPr/>
          <a:lstStyle/>
          <a:p>
            <a:r>
              <a:rPr lang="en-GB" b="0" dirty="0">
                <a:solidFill>
                  <a:schemeClr val="accent1"/>
                </a:solidFill>
              </a:rPr>
              <a:t>SAP Ariba </a:t>
            </a:r>
            <a:r>
              <a:rPr lang="en-GB" b="0" dirty="0"/>
              <a:t>API Overview</a:t>
            </a:r>
          </a:p>
        </p:txBody>
      </p:sp>
      <p:grpSp>
        <p:nvGrpSpPr>
          <p:cNvPr id="2" name="Group 1">
            <a:extLst>
              <a:ext uri="{FF2B5EF4-FFF2-40B4-BE49-F238E27FC236}">
                <a16:creationId xmlns:a16="http://schemas.microsoft.com/office/drawing/2014/main" id="{ADFE117E-6D5F-427E-A64F-12C8187E7C22}"/>
              </a:ext>
            </a:extLst>
          </p:cNvPr>
          <p:cNvGrpSpPr/>
          <p:nvPr/>
        </p:nvGrpSpPr>
        <p:grpSpPr>
          <a:xfrm>
            <a:off x="1921123" y="1484784"/>
            <a:ext cx="7992888" cy="2592288"/>
            <a:chOff x="1705099" y="1988840"/>
            <a:chExt cx="7992888" cy="2592288"/>
          </a:xfrm>
        </p:grpSpPr>
        <p:sp>
          <p:nvSpPr>
            <p:cNvPr id="38" name="Rectangle 37">
              <a:extLst>
                <a:ext uri="{FF2B5EF4-FFF2-40B4-BE49-F238E27FC236}">
                  <a16:creationId xmlns:a16="http://schemas.microsoft.com/office/drawing/2014/main" id="{0D5C72A5-0DF9-4D1B-B307-6FC2EDCFC779}"/>
                </a:ext>
              </a:extLst>
            </p:cNvPr>
            <p:cNvSpPr/>
            <p:nvPr/>
          </p:nvSpPr>
          <p:spPr bwMode="gray">
            <a:xfrm>
              <a:off x="1705099" y="1988840"/>
              <a:ext cx="7992888" cy="2592288"/>
            </a:xfrm>
            <a:prstGeom prst="rect">
              <a:avLst/>
            </a:prstGeom>
            <a:solidFill>
              <a:schemeClr val="bg2">
                <a:lumMod val="5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42" name="Flowchart: Process 41">
              <a:extLst>
                <a:ext uri="{FF2B5EF4-FFF2-40B4-BE49-F238E27FC236}">
                  <a16:creationId xmlns:a16="http://schemas.microsoft.com/office/drawing/2014/main" id="{227B3202-E254-4F72-96F1-D46A94A6BFAC}"/>
                </a:ext>
              </a:extLst>
            </p:cNvPr>
            <p:cNvSpPr/>
            <p:nvPr/>
          </p:nvSpPr>
          <p:spPr bwMode="gray">
            <a:xfrm>
              <a:off x="1921122" y="2284824"/>
              <a:ext cx="7560839" cy="2152288"/>
            </a:xfrm>
            <a:prstGeom prst="flowChartProcess">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44" name="Rectangle 43">
              <a:extLst>
                <a:ext uri="{FF2B5EF4-FFF2-40B4-BE49-F238E27FC236}">
                  <a16:creationId xmlns:a16="http://schemas.microsoft.com/office/drawing/2014/main" id="{19800E28-3967-4B15-87AC-E35D71962A94}"/>
                </a:ext>
              </a:extLst>
            </p:cNvPr>
            <p:cNvSpPr/>
            <p:nvPr/>
          </p:nvSpPr>
          <p:spPr bwMode="gray">
            <a:xfrm>
              <a:off x="2017431" y="2355110"/>
              <a:ext cx="7366245" cy="805824"/>
            </a:xfrm>
            <a:prstGeom prst="rect">
              <a:avLst/>
            </a:prstGeom>
            <a:solidFill>
              <a:schemeClr val="tx1">
                <a:lumMod val="8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chemeClr val="accent1"/>
                  </a:solidFill>
                  <a:effectLst/>
                  <a:uLnTx/>
                  <a:uFillTx/>
                  <a:latin typeface="Arial"/>
                  <a:ea typeface="Arial Unicode MS" pitchFamily="34" charset="-128"/>
                  <a:cs typeface="Arial Unicode MS" pitchFamily="34" charset="-128"/>
                </a:rPr>
                <a:t>SAP Ariba </a:t>
              </a: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Applications &amp; Network</a:t>
              </a:r>
            </a:p>
          </p:txBody>
        </p:sp>
        <p:pic>
          <p:nvPicPr>
            <p:cNvPr id="52" name="Picture 51">
              <a:extLst>
                <a:ext uri="{FF2B5EF4-FFF2-40B4-BE49-F238E27FC236}">
                  <a16:creationId xmlns:a16="http://schemas.microsoft.com/office/drawing/2014/main" id="{F00B0122-4902-48ED-B72A-541D91D6E830}"/>
                </a:ext>
              </a:extLst>
            </p:cNvPr>
            <p:cNvPicPr>
              <a:picLocks noChangeAspect="1"/>
            </p:cNvPicPr>
            <p:nvPr/>
          </p:nvPicPr>
          <p:blipFill>
            <a:blip r:embed="rId2"/>
            <a:stretch>
              <a:fillRect/>
            </a:stretch>
          </p:blipFill>
          <p:spPr>
            <a:xfrm>
              <a:off x="2102512" y="2387682"/>
              <a:ext cx="847179" cy="165128"/>
            </a:xfrm>
            <a:prstGeom prst="rect">
              <a:avLst/>
            </a:prstGeom>
          </p:spPr>
        </p:pic>
        <p:sp>
          <p:nvSpPr>
            <p:cNvPr id="54" name="TextBox 53">
              <a:extLst>
                <a:ext uri="{FF2B5EF4-FFF2-40B4-BE49-F238E27FC236}">
                  <a16:creationId xmlns:a16="http://schemas.microsoft.com/office/drawing/2014/main" id="{6520860C-97CA-4AD9-BD82-FEF2CF80CE32}"/>
                </a:ext>
              </a:extLst>
            </p:cNvPr>
            <p:cNvSpPr txBox="1"/>
            <p:nvPr/>
          </p:nvSpPr>
          <p:spPr>
            <a:xfrm>
              <a:off x="4853145" y="2037203"/>
              <a:ext cx="1742465"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SaaS Platform</a:t>
              </a:r>
            </a:p>
          </p:txBody>
        </p:sp>
        <p:sp>
          <p:nvSpPr>
            <p:cNvPr id="17" name="Rectangle 16">
              <a:extLst>
                <a:ext uri="{FF2B5EF4-FFF2-40B4-BE49-F238E27FC236}">
                  <a16:creationId xmlns:a16="http://schemas.microsoft.com/office/drawing/2014/main" id="{7F4A6A60-7C58-4687-B707-A7581AC64365}"/>
                </a:ext>
              </a:extLst>
            </p:cNvPr>
            <p:cNvSpPr/>
            <p:nvPr/>
          </p:nvSpPr>
          <p:spPr bwMode="gray">
            <a:xfrm>
              <a:off x="2017431" y="3160934"/>
              <a:ext cx="7366245" cy="369666"/>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effectLst/>
                  <a:uLnTx/>
                  <a:uFillTx/>
                  <a:latin typeface="Arial"/>
                  <a:ea typeface="Arial Unicode MS" pitchFamily="34" charset="-128"/>
                  <a:cs typeface="Arial Unicode MS" pitchFamily="34" charset="-128"/>
                </a:rPr>
                <a:t>SAP Ariba</a:t>
              </a:r>
              <a:r>
                <a:rPr lang="en-GB" sz="1400" b="1" kern="0" dirty="0">
                  <a:ea typeface="Arial Unicode MS" pitchFamily="34" charset="-128"/>
                  <a:cs typeface="Arial Unicode MS" pitchFamily="34" charset="-128"/>
                </a:rPr>
                <a:t> </a:t>
              </a:r>
              <a:r>
                <a:rPr kumimoji="0" lang="en-GB" sz="1400" b="1" i="0" u="none" strike="noStrike" kern="0" cap="none" spc="0" normalizeH="0" baseline="0" noProof="0" dirty="0">
                  <a:ln>
                    <a:noFill/>
                  </a:ln>
                  <a:effectLst/>
                  <a:uLnTx/>
                  <a:uFillTx/>
                  <a:latin typeface="Arial"/>
                  <a:ea typeface="Arial Unicode MS" pitchFamily="34" charset="-128"/>
                  <a:cs typeface="Arial Unicode MS" pitchFamily="34" charset="-128"/>
                </a:rPr>
                <a:t>API Layer</a:t>
              </a:r>
            </a:p>
          </p:txBody>
        </p:sp>
        <p:sp>
          <p:nvSpPr>
            <p:cNvPr id="18" name="Rectangle 17">
              <a:extLst>
                <a:ext uri="{FF2B5EF4-FFF2-40B4-BE49-F238E27FC236}">
                  <a16:creationId xmlns:a16="http://schemas.microsoft.com/office/drawing/2014/main" id="{E41E1DFB-C77D-41BD-B387-E3464EBABF4F}"/>
                </a:ext>
              </a:extLst>
            </p:cNvPr>
            <p:cNvSpPr/>
            <p:nvPr/>
          </p:nvSpPr>
          <p:spPr bwMode="gray">
            <a:xfrm>
              <a:off x="2017431" y="3573016"/>
              <a:ext cx="1188000" cy="720000"/>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solidFill>
                    <a:schemeClr val="bg1"/>
                  </a:solidFill>
                  <a:effectLst/>
                  <a:uLnTx/>
                  <a:uFillTx/>
                  <a:latin typeface="Arial"/>
                  <a:ea typeface="Arial Unicode MS" pitchFamily="34" charset="-128"/>
                  <a:cs typeface="Arial Unicode MS" pitchFamily="34" charset="-128"/>
                </a:rPr>
                <a:t>Monitoring</a:t>
              </a:r>
            </a:p>
          </p:txBody>
        </p:sp>
        <p:sp>
          <p:nvSpPr>
            <p:cNvPr id="19" name="Rectangle 18">
              <a:extLst>
                <a:ext uri="{FF2B5EF4-FFF2-40B4-BE49-F238E27FC236}">
                  <a16:creationId xmlns:a16="http://schemas.microsoft.com/office/drawing/2014/main" id="{8DA80678-427A-474F-81F2-78CF7E7E376C}"/>
                </a:ext>
              </a:extLst>
            </p:cNvPr>
            <p:cNvSpPr/>
            <p:nvPr/>
          </p:nvSpPr>
          <p:spPr bwMode="gray">
            <a:xfrm>
              <a:off x="3253080" y="3573016"/>
              <a:ext cx="1188000" cy="720000"/>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solidFill>
                    <a:schemeClr val="bg1"/>
                  </a:solidFill>
                  <a:effectLst/>
                  <a:uLnTx/>
                  <a:uFillTx/>
                  <a:latin typeface="Arial"/>
                  <a:ea typeface="Arial Unicode MS" pitchFamily="34" charset="-128"/>
                  <a:cs typeface="Arial Unicode MS" pitchFamily="34" charset="-128"/>
                </a:rPr>
                <a:t>Analytics</a:t>
              </a:r>
            </a:p>
          </p:txBody>
        </p:sp>
        <p:sp>
          <p:nvSpPr>
            <p:cNvPr id="20" name="Rectangle 19">
              <a:extLst>
                <a:ext uri="{FF2B5EF4-FFF2-40B4-BE49-F238E27FC236}">
                  <a16:creationId xmlns:a16="http://schemas.microsoft.com/office/drawing/2014/main" id="{C249E93A-F817-48E3-9F72-C14112A23D6E}"/>
                </a:ext>
              </a:extLst>
            </p:cNvPr>
            <p:cNvSpPr/>
            <p:nvPr/>
          </p:nvSpPr>
          <p:spPr bwMode="gray">
            <a:xfrm>
              <a:off x="4488729" y="3573016"/>
              <a:ext cx="1188000" cy="720000"/>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400" b="1" kern="0" dirty="0">
                  <a:solidFill>
                    <a:schemeClr val="bg1"/>
                  </a:solidFill>
                  <a:ea typeface="Arial Unicode MS" pitchFamily="34" charset="-128"/>
                  <a:cs typeface="Arial Unicode MS" pitchFamily="34" charset="-128"/>
                </a:rPr>
                <a:t>Data Enrichment</a:t>
              </a:r>
              <a:endParaRPr kumimoji="0" lang="en-GB" sz="1400" b="1" i="0" u="none" strike="noStrike" kern="0" cap="none" spc="0" normalizeH="0" baseline="0" noProof="0" dirty="0">
                <a:ln>
                  <a:noFill/>
                </a:ln>
                <a:solidFill>
                  <a:schemeClr val="bg1"/>
                </a:solidFill>
                <a:effectLst/>
                <a:uLnTx/>
                <a:uFillTx/>
                <a:latin typeface="Arial"/>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9E90D832-CB61-4E85-9EB5-393E3DD416F8}"/>
                </a:ext>
              </a:extLst>
            </p:cNvPr>
            <p:cNvSpPr/>
            <p:nvPr/>
          </p:nvSpPr>
          <p:spPr bwMode="gray">
            <a:xfrm>
              <a:off x="5724378" y="3573016"/>
              <a:ext cx="1188000" cy="720000"/>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400" b="1" kern="0" dirty="0">
                  <a:solidFill>
                    <a:schemeClr val="bg1"/>
                  </a:solidFill>
                  <a:ea typeface="Arial Unicode MS" pitchFamily="34" charset="-128"/>
                  <a:cs typeface="Arial Unicode MS" pitchFamily="34" charset="-128"/>
                </a:rPr>
                <a:t>Approval Workflow </a:t>
              </a:r>
              <a:endParaRPr kumimoji="0" lang="en-GB" sz="1400" b="1" i="0" u="none" strike="noStrike" kern="0" cap="none" spc="0" normalizeH="0" baseline="0" noProof="0" dirty="0">
                <a:ln>
                  <a:noFill/>
                </a:ln>
                <a:solidFill>
                  <a:schemeClr val="bg1"/>
                </a:solidFill>
                <a:effectLst/>
                <a:uLnTx/>
                <a:uFillTx/>
                <a:latin typeface="Arial"/>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E5E3DD9E-807E-4BF8-B101-C23AB8A92C7B}"/>
                </a:ext>
              </a:extLst>
            </p:cNvPr>
            <p:cNvSpPr/>
            <p:nvPr/>
          </p:nvSpPr>
          <p:spPr bwMode="gray">
            <a:xfrm>
              <a:off x="6960027" y="3573016"/>
              <a:ext cx="1188000" cy="720000"/>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400" b="1" kern="0" dirty="0">
                  <a:solidFill>
                    <a:schemeClr val="bg1"/>
                  </a:solidFill>
                  <a:ea typeface="Arial Unicode MS" pitchFamily="34" charset="-128"/>
                  <a:cs typeface="Arial Unicode MS" pitchFamily="34" charset="-128"/>
                </a:rPr>
                <a:t>Query Content </a:t>
              </a:r>
              <a:endParaRPr kumimoji="0" lang="en-GB" sz="1400" b="1" i="0" u="none" strike="noStrike" kern="0" cap="none" spc="0" normalizeH="0" baseline="0" noProof="0" dirty="0">
                <a:ln>
                  <a:noFill/>
                </a:ln>
                <a:solidFill>
                  <a:schemeClr val="bg1"/>
                </a:solidFill>
                <a:effectLst/>
                <a:uLnTx/>
                <a:uFillTx/>
                <a:latin typeface="Arial"/>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84F3FA7B-92F7-4348-90C0-9DD05472B435}"/>
                </a:ext>
              </a:extLst>
            </p:cNvPr>
            <p:cNvSpPr/>
            <p:nvPr/>
          </p:nvSpPr>
          <p:spPr bwMode="gray">
            <a:xfrm>
              <a:off x="8195676" y="3573016"/>
              <a:ext cx="1188000" cy="720000"/>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400" b="1" kern="0" dirty="0">
                  <a:solidFill>
                    <a:schemeClr val="bg1"/>
                  </a:solidFill>
                  <a:ea typeface="Arial Unicode MS" pitchFamily="34" charset="-128"/>
                  <a:cs typeface="Arial Unicode MS" pitchFamily="34" charset="-128"/>
                </a:rPr>
                <a:t>Integration</a:t>
              </a:r>
              <a:endParaRPr kumimoji="0" lang="en-GB" sz="1400" b="1" i="0" u="none" strike="noStrike" kern="0" cap="none" spc="0" normalizeH="0" baseline="0" noProof="0" dirty="0">
                <a:ln>
                  <a:noFill/>
                </a:ln>
                <a:solidFill>
                  <a:schemeClr val="bg1"/>
                </a:solidFill>
                <a:effectLst/>
                <a:uLnTx/>
                <a:uFillTx/>
                <a:latin typeface="Arial"/>
                <a:ea typeface="Arial Unicode MS" pitchFamily="34" charset="-128"/>
                <a:cs typeface="Arial Unicode MS" pitchFamily="34" charset="-128"/>
              </a:endParaRPr>
            </a:p>
          </p:txBody>
        </p:sp>
      </p:grpSp>
      <p:pic>
        <p:nvPicPr>
          <p:cNvPr id="24" name="Picture 23">
            <a:hlinkClick r:id="rId3"/>
            <a:extLst>
              <a:ext uri="{FF2B5EF4-FFF2-40B4-BE49-F238E27FC236}">
                <a16:creationId xmlns:a16="http://schemas.microsoft.com/office/drawing/2014/main" id="{FB4D3C0A-29DF-4C19-AF56-9EA05DE9CE54}"/>
              </a:ext>
            </a:extLst>
          </p:cNvPr>
          <p:cNvPicPr>
            <a:picLocks noChangeAspect="1"/>
          </p:cNvPicPr>
          <p:nvPr/>
        </p:nvPicPr>
        <p:blipFill rotWithShape="1">
          <a:blip r:embed="rId4"/>
          <a:srcRect b="20095"/>
          <a:stretch/>
        </p:blipFill>
        <p:spPr>
          <a:xfrm>
            <a:off x="3937347" y="4545604"/>
            <a:ext cx="2953820" cy="2167501"/>
          </a:xfrm>
          <a:prstGeom prst="rect">
            <a:avLst/>
          </a:prstGeom>
        </p:spPr>
      </p:pic>
      <p:grpSp>
        <p:nvGrpSpPr>
          <p:cNvPr id="6" name="Group 5">
            <a:extLst>
              <a:ext uri="{FF2B5EF4-FFF2-40B4-BE49-F238E27FC236}">
                <a16:creationId xmlns:a16="http://schemas.microsoft.com/office/drawing/2014/main" id="{CAE6F908-13F0-4598-83E3-147D531252A0}"/>
              </a:ext>
            </a:extLst>
          </p:cNvPr>
          <p:cNvGrpSpPr/>
          <p:nvPr/>
        </p:nvGrpSpPr>
        <p:grpSpPr>
          <a:xfrm>
            <a:off x="3289275" y="3882876"/>
            <a:ext cx="4185951" cy="852501"/>
            <a:chOff x="3289275" y="3882876"/>
            <a:chExt cx="4185951" cy="852501"/>
          </a:xfrm>
        </p:grpSpPr>
        <p:sp>
          <p:nvSpPr>
            <p:cNvPr id="3" name="Isosceles Triangle 2">
              <a:extLst>
                <a:ext uri="{FF2B5EF4-FFF2-40B4-BE49-F238E27FC236}">
                  <a16:creationId xmlns:a16="http://schemas.microsoft.com/office/drawing/2014/main" id="{5BF72DFB-ECD6-44FB-B925-E5EA85AB77C9}"/>
                </a:ext>
              </a:extLst>
            </p:cNvPr>
            <p:cNvSpPr/>
            <p:nvPr/>
          </p:nvSpPr>
          <p:spPr bwMode="gray">
            <a:xfrm flipV="1">
              <a:off x="3289275" y="3882876"/>
              <a:ext cx="4185951" cy="852501"/>
            </a:xfrm>
            <a:prstGeom prst="triangle">
              <a:avLst>
                <a:gd name="adj" fmla="val 50660"/>
              </a:avLst>
            </a:prstGeom>
            <a:solidFill>
              <a:schemeClr val="accent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8CB7504D-4C74-497C-866B-DE5FBBAC7616}"/>
                </a:ext>
              </a:extLst>
            </p:cNvPr>
            <p:cNvSpPr txBox="1"/>
            <p:nvPr/>
          </p:nvSpPr>
          <p:spPr>
            <a:xfrm>
              <a:off x="4220069" y="3932478"/>
              <a:ext cx="2470164"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Available in the SAP API Hub</a:t>
              </a:r>
            </a:p>
          </p:txBody>
        </p:sp>
      </p:grpSp>
      <p:pic>
        <p:nvPicPr>
          <p:cNvPr id="8" name="Picture 7">
            <a:extLst>
              <a:ext uri="{FF2B5EF4-FFF2-40B4-BE49-F238E27FC236}">
                <a16:creationId xmlns:a16="http://schemas.microsoft.com/office/drawing/2014/main" id="{A32F9791-23B8-4AE7-BC14-EC19E1385DA7}"/>
              </a:ext>
            </a:extLst>
          </p:cNvPr>
          <p:cNvPicPr>
            <a:picLocks noChangeAspect="1"/>
          </p:cNvPicPr>
          <p:nvPr/>
        </p:nvPicPr>
        <p:blipFill>
          <a:blip r:embed="rId5"/>
          <a:stretch>
            <a:fillRect/>
          </a:stretch>
        </p:blipFill>
        <p:spPr>
          <a:xfrm>
            <a:off x="4585419" y="2635042"/>
            <a:ext cx="411067" cy="411067"/>
          </a:xfrm>
          <a:prstGeom prst="rect">
            <a:avLst/>
          </a:prstGeom>
        </p:spPr>
      </p:pic>
      <p:pic>
        <p:nvPicPr>
          <p:cNvPr id="10" name="Picture 9">
            <a:extLst>
              <a:ext uri="{FF2B5EF4-FFF2-40B4-BE49-F238E27FC236}">
                <a16:creationId xmlns:a16="http://schemas.microsoft.com/office/drawing/2014/main" id="{224C7F10-B396-4A19-8E4C-BC6A428D9315}"/>
              </a:ext>
            </a:extLst>
          </p:cNvPr>
          <p:cNvPicPr>
            <a:picLocks noChangeAspect="1"/>
          </p:cNvPicPr>
          <p:nvPr/>
        </p:nvPicPr>
        <p:blipFill>
          <a:blip r:embed="rId6"/>
          <a:stretch>
            <a:fillRect/>
          </a:stretch>
        </p:blipFill>
        <p:spPr>
          <a:xfrm>
            <a:off x="2713211" y="3096065"/>
            <a:ext cx="226463" cy="226463"/>
          </a:xfrm>
          <a:prstGeom prst="rect">
            <a:avLst/>
          </a:prstGeom>
        </p:spPr>
      </p:pic>
      <p:pic>
        <p:nvPicPr>
          <p:cNvPr id="12" name="Picture 11">
            <a:extLst>
              <a:ext uri="{FF2B5EF4-FFF2-40B4-BE49-F238E27FC236}">
                <a16:creationId xmlns:a16="http://schemas.microsoft.com/office/drawing/2014/main" id="{1696C750-B89A-4595-A924-B6304C37366A}"/>
              </a:ext>
            </a:extLst>
          </p:cNvPr>
          <p:cNvPicPr>
            <a:picLocks noChangeAspect="1"/>
          </p:cNvPicPr>
          <p:nvPr/>
        </p:nvPicPr>
        <p:blipFill>
          <a:blip r:embed="rId7"/>
          <a:stretch>
            <a:fillRect/>
          </a:stretch>
        </p:blipFill>
        <p:spPr>
          <a:xfrm>
            <a:off x="3921247" y="3066519"/>
            <a:ext cx="285554" cy="285554"/>
          </a:xfrm>
          <a:prstGeom prst="rect">
            <a:avLst/>
          </a:prstGeom>
        </p:spPr>
      </p:pic>
      <p:pic>
        <p:nvPicPr>
          <p:cNvPr id="14" name="Picture 13">
            <a:extLst>
              <a:ext uri="{FF2B5EF4-FFF2-40B4-BE49-F238E27FC236}">
                <a16:creationId xmlns:a16="http://schemas.microsoft.com/office/drawing/2014/main" id="{1715F05D-B05C-45AD-9703-AAFEF1B8AA22}"/>
              </a:ext>
            </a:extLst>
          </p:cNvPr>
          <p:cNvPicPr>
            <a:picLocks noChangeAspect="1"/>
          </p:cNvPicPr>
          <p:nvPr/>
        </p:nvPicPr>
        <p:blipFill>
          <a:blip r:embed="rId8"/>
          <a:stretch>
            <a:fillRect/>
          </a:stretch>
        </p:blipFill>
        <p:spPr>
          <a:xfrm>
            <a:off x="5655394" y="3095522"/>
            <a:ext cx="200791" cy="200791"/>
          </a:xfrm>
          <a:prstGeom prst="rect">
            <a:avLst/>
          </a:prstGeom>
        </p:spPr>
      </p:pic>
      <p:pic>
        <p:nvPicPr>
          <p:cNvPr id="16" name="Picture 15">
            <a:extLst>
              <a:ext uri="{FF2B5EF4-FFF2-40B4-BE49-F238E27FC236}">
                <a16:creationId xmlns:a16="http://schemas.microsoft.com/office/drawing/2014/main" id="{8449F561-0C61-4C99-9A16-2F1C1F58EB30}"/>
              </a:ext>
            </a:extLst>
          </p:cNvPr>
          <p:cNvPicPr>
            <a:picLocks noChangeAspect="1"/>
          </p:cNvPicPr>
          <p:nvPr/>
        </p:nvPicPr>
        <p:blipFill>
          <a:blip r:embed="rId9"/>
          <a:stretch>
            <a:fillRect/>
          </a:stretch>
        </p:blipFill>
        <p:spPr>
          <a:xfrm>
            <a:off x="6932411" y="3087952"/>
            <a:ext cx="194857" cy="194857"/>
          </a:xfrm>
          <a:prstGeom prst="rect">
            <a:avLst/>
          </a:prstGeom>
        </p:spPr>
      </p:pic>
      <p:pic>
        <p:nvPicPr>
          <p:cNvPr id="26" name="Picture 25">
            <a:extLst>
              <a:ext uri="{FF2B5EF4-FFF2-40B4-BE49-F238E27FC236}">
                <a16:creationId xmlns:a16="http://schemas.microsoft.com/office/drawing/2014/main" id="{B41B0374-4F0A-49BF-B3B2-7C563E5ED16C}"/>
              </a:ext>
            </a:extLst>
          </p:cNvPr>
          <p:cNvPicPr>
            <a:picLocks noChangeAspect="1"/>
          </p:cNvPicPr>
          <p:nvPr/>
        </p:nvPicPr>
        <p:blipFill>
          <a:blip r:embed="rId10"/>
          <a:stretch>
            <a:fillRect/>
          </a:stretch>
        </p:blipFill>
        <p:spPr>
          <a:xfrm>
            <a:off x="8054651" y="3098869"/>
            <a:ext cx="282045" cy="233392"/>
          </a:xfrm>
          <a:prstGeom prst="rect">
            <a:avLst/>
          </a:prstGeom>
        </p:spPr>
      </p:pic>
      <p:pic>
        <p:nvPicPr>
          <p:cNvPr id="28" name="Picture 27">
            <a:extLst>
              <a:ext uri="{FF2B5EF4-FFF2-40B4-BE49-F238E27FC236}">
                <a16:creationId xmlns:a16="http://schemas.microsoft.com/office/drawing/2014/main" id="{CD24FF97-1FDC-4175-B7E3-FC7B3FB5358A}"/>
              </a:ext>
            </a:extLst>
          </p:cNvPr>
          <p:cNvPicPr>
            <a:picLocks noChangeAspect="1"/>
          </p:cNvPicPr>
          <p:nvPr/>
        </p:nvPicPr>
        <p:blipFill>
          <a:blip r:embed="rId11"/>
          <a:stretch>
            <a:fillRect/>
          </a:stretch>
        </p:blipFill>
        <p:spPr>
          <a:xfrm>
            <a:off x="8853186" y="3066519"/>
            <a:ext cx="305027" cy="305027"/>
          </a:xfrm>
          <a:prstGeom prst="rect">
            <a:avLst/>
          </a:prstGeom>
        </p:spPr>
      </p:pic>
      <p:sp>
        <p:nvSpPr>
          <p:cNvPr id="55" name="Rectangle 54">
            <a:hlinkClick r:id="rId12" action="ppaction://hlinksldjump"/>
            <a:extLst>
              <a:ext uri="{FF2B5EF4-FFF2-40B4-BE49-F238E27FC236}">
                <a16:creationId xmlns:a16="http://schemas.microsoft.com/office/drawing/2014/main" id="{94260827-08B7-446B-A7BB-BF896CAD550A}"/>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pic>
        <p:nvPicPr>
          <p:cNvPr id="7" name="Picture 6">
            <a:extLst>
              <a:ext uri="{FF2B5EF4-FFF2-40B4-BE49-F238E27FC236}">
                <a16:creationId xmlns:a16="http://schemas.microsoft.com/office/drawing/2014/main" id="{5AAFD505-99D0-4A1F-88F4-CB5658EF600A}"/>
              </a:ext>
            </a:extLst>
          </p:cNvPr>
          <p:cNvPicPr>
            <a:picLocks noChangeAspect="1"/>
          </p:cNvPicPr>
          <p:nvPr/>
        </p:nvPicPr>
        <p:blipFill>
          <a:blip r:embed="rId13"/>
          <a:stretch>
            <a:fillRect/>
          </a:stretch>
        </p:blipFill>
        <p:spPr>
          <a:xfrm>
            <a:off x="7667640" y="4353828"/>
            <a:ext cx="2676117" cy="1399854"/>
          </a:xfrm>
          <a:prstGeom prst="rect">
            <a:avLst/>
          </a:prstGeom>
        </p:spPr>
      </p:pic>
      <p:grpSp>
        <p:nvGrpSpPr>
          <p:cNvPr id="32" name="Group 31">
            <a:extLst>
              <a:ext uri="{FF2B5EF4-FFF2-40B4-BE49-F238E27FC236}">
                <a16:creationId xmlns:a16="http://schemas.microsoft.com/office/drawing/2014/main" id="{C1FC1560-B86A-4A99-A861-1E32DEE62FBA}"/>
              </a:ext>
            </a:extLst>
          </p:cNvPr>
          <p:cNvGrpSpPr/>
          <p:nvPr/>
        </p:nvGrpSpPr>
        <p:grpSpPr>
          <a:xfrm>
            <a:off x="8384862" y="3857723"/>
            <a:ext cx="1188000" cy="683458"/>
            <a:chOff x="3289275" y="3882876"/>
            <a:chExt cx="4185951" cy="852501"/>
          </a:xfrm>
        </p:grpSpPr>
        <p:sp>
          <p:nvSpPr>
            <p:cNvPr id="33" name="Isosceles Triangle 32">
              <a:extLst>
                <a:ext uri="{FF2B5EF4-FFF2-40B4-BE49-F238E27FC236}">
                  <a16:creationId xmlns:a16="http://schemas.microsoft.com/office/drawing/2014/main" id="{4155BA3D-33DC-4BEB-8FE2-510409080D84}"/>
                </a:ext>
              </a:extLst>
            </p:cNvPr>
            <p:cNvSpPr/>
            <p:nvPr/>
          </p:nvSpPr>
          <p:spPr bwMode="gray">
            <a:xfrm flipV="1">
              <a:off x="3289275" y="3882876"/>
              <a:ext cx="4185951" cy="852501"/>
            </a:xfrm>
            <a:prstGeom prst="triangle">
              <a:avLst>
                <a:gd name="adj" fmla="val 50660"/>
              </a:avLst>
            </a:prstGeom>
            <a:solidFill>
              <a:schemeClr val="accent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D3CCFF73-5D9A-4AC1-88A9-5C89011911DA}"/>
                </a:ext>
              </a:extLst>
            </p:cNvPr>
            <p:cNvSpPr txBox="1"/>
            <p:nvPr/>
          </p:nvSpPr>
          <p:spPr>
            <a:xfrm>
              <a:off x="4088069" y="3897042"/>
              <a:ext cx="2588359" cy="6046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50" b="1" kern="0" dirty="0">
                  <a:solidFill>
                    <a:schemeClr val="bg1"/>
                  </a:solidFill>
                  <a:ea typeface="Arial Unicode MS" pitchFamily="34" charset="-128"/>
                  <a:cs typeface="Arial Unicode MS" pitchFamily="34" charset="-128"/>
                </a:rPr>
                <a:t>Available in Ariba Apps</a:t>
              </a:r>
            </a:p>
          </p:txBody>
        </p:sp>
      </p:grpSp>
    </p:spTree>
    <p:extLst>
      <p:ext uri="{BB962C8B-B14F-4D97-AF65-F5344CB8AC3E}">
        <p14:creationId xmlns:p14="http://schemas.microsoft.com/office/powerpoint/2010/main" val="145683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up)">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03999" y="1375046"/>
            <a:ext cx="11498243" cy="677108"/>
          </a:xfrm>
        </p:spPr>
        <p:txBody>
          <a:bodyPr/>
          <a:lstStyle/>
          <a:p>
            <a:r>
              <a:rPr lang="en-US" dirty="0"/>
              <a:t>SAP Ariba </a:t>
            </a:r>
            <a:r>
              <a:rPr lang="en-US" dirty="0">
                <a:solidFill>
                  <a:schemeClr val="accent1"/>
                </a:solidFill>
              </a:rPr>
              <a:t>Cloud Integration Gateway (CIG)</a:t>
            </a:r>
            <a:endParaRPr lang="en-US" dirty="0"/>
          </a:p>
        </p:txBody>
      </p:sp>
      <p:pic>
        <p:nvPicPr>
          <p:cNvPr id="7" name="Picture Placeholder 6">
            <a:extLst>
              <a:ext uri="{FF2B5EF4-FFF2-40B4-BE49-F238E27FC236}">
                <a16:creationId xmlns:a16="http://schemas.microsoft.com/office/drawing/2014/main" id="{67B5528B-D2E8-488E-921D-A5D7370DAE83}"/>
              </a:ext>
            </a:extLst>
          </p:cNvPr>
          <p:cNvPicPr>
            <a:picLocks noGrp="1" noChangeAspect="1"/>
          </p:cNvPicPr>
          <p:nvPr>
            <p:ph type="pic" sz="quarter" idx="12"/>
          </p:nvPr>
        </p:nvPicPr>
        <p:blipFill>
          <a:blip r:embed="rId2"/>
          <a:stretch>
            <a:fillRect/>
          </a:stretch>
        </p:blipFill>
        <p:spPr>
          <a:xfrm>
            <a:off x="1" y="3427200"/>
            <a:ext cx="12195174" cy="3430800"/>
          </a:xfrm>
        </p:spPr>
      </p:pic>
    </p:spTree>
    <p:extLst>
      <p:ext uri="{BB962C8B-B14F-4D97-AF65-F5344CB8AC3E}">
        <p14:creationId xmlns:p14="http://schemas.microsoft.com/office/powerpoint/2010/main" val="28363698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EE877E-2F2E-4B0B-BD87-58842C5439C6}"/>
              </a:ext>
            </a:extLst>
          </p:cNvPr>
          <p:cNvSpPr/>
          <p:nvPr/>
        </p:nvSpPr>
        <p:spPr bwMode="gray">
          <a:xfrm>
            <a:off x="2387805" y="1088572"/>
            <a:ext cx="6984777" cy="2981548"/>
          </a:xfrm>
          <a:prstGeom prst="rect">
            <a:avLst/>
          </a:prstGeom>
          <a:solidFill>
            <a:schemeClr val="bg2">
              <a:lumMod val="5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4" name="Title 3">
            <a:extLst>
              <a:ext uri="{FF2B5EF4-FFF2-40B4-BE49-F238E27FC236}">
                <a16:creationId xmlns:a16="http://schemas.microsoft.com/office/drawing/2014/main" id="{65B8C131-203E-486A-8057-17670972866E}"/>
              </a:ext>
            </a:extLst>
          </p:cNvPr>
          <p:cNvSpPr>
            <a:spLocks noGrp="1"/>
          </p:cNvSpPr>
          <p:nvPr>
            <p:ph type="title"/>
          </p:nvPr>
        </p:nvSpPr>
        <p:spPr/>
        <p:txBody>
          <a:bodyPr/>
          <a:lstStyle/>
          <a:p>
            <a:r>
              <a:rPr lang="en-GB" b="0" dirty="0">
                <a:solidFill>
                  <a:schemeClr val="accent1"/>
                </a:solidFill>
              </a:rPr>
              <a:t>SAP Ariba </a:t>
            </a:r>
            <a:r>
              <a:rPr lang="en-GB" b="0" dirty="0"/>
              <a:t>Cloud Integration Gateway</a:t>
            </a:r>
          </a:p>
        </p:txBody>
      </p:sp>
      <p:sp>
        <p:nvSpPr>
          <p:cNvPr id="6" name="Rectangle 5">
            <a:extLst>
              <a:ext uri="{FF2B5EF4-FFF2-40B4-BE49-F238E27FC236}">
                <a16:creationId xmlns:a16="http://schemas.microsoft.com/office/drawing/2014/main" id="{6A9AD1C1-803F-47EA-98CC-4BE11629BFFB}"/>
              </a:ext>
            </a:extLst>
          </p:cNvPr>
          <p:cNvSpPr/>
          <p:nvPr/>
        </p:nvSpPr>
        <p:spPr bwMode="gray">
          <a:xfrm>
            <a:off x="2523510" y="1367535"/>
            <a:ext cx="6691202" cy="863550"/>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8FEB71D2-AB35-40B5-A234-037A8C28269B}"/>
              </a:ext>
            </a:extLst>
          </p:cNvPr>
          <p:cNvSpPr/>
          <p:nvPr/>
        </p:nvSpPr>
        <p:spPr bwMode="gray">
          <a:xfrm>
            <a:off x="2523510" y="2494855"/>
            <a:ext cx="6691202" cy="1454616"/>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DD64319E-F15E-42A2-9D10-ACB2A4229A28}"/>
              </a:ext>
            </a:extLst>
          </p:cNvPr>
          <p:cNvSpPr/>
          <p:nvPr/>
        </p:nvSpPr>
        <p:spPr bwMode="gray">
          <a:xfrm>
            <a:off x="2596939" y="1437821"/>
            <a:ext cx="6544344" cy="728044"/>
          </a:xfrm>
          <a:prstGeom prst="rect">
            <a:avLst/>
          </a:prstGeom>
          <a:solidFill>
            <a:schemeClr val="tx1">
              <a:lumMod val="8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Applications &amp; Network</a:t>
            </a:r>
          </a:p>
        </p:txBody>
      </p:sp>
      <p:sp>
        <p:nvSpPr>
          <p:cNvPr id="15" name="Rectangle 14">
            <a:extLst>
              <a:ext uri="{FF2B5EF4-FFF2-40B4-BE49-F238E27FC236}">
                <a16:creationId xmlns:a16="http://schemas.microsoft.com/office/drawing/2014/main" id="{6E554C59-6DF8-4D37-B7CF-6C649C33E3D2}"/>
              </a:ext>
            </a:extLst>
          </p:cNvPr>
          <p:cNvSpPr/>
          <p:nvPr/>
        </p:nvSpPr>
        <p:spPr bwMode="gray">
          <a:xfrm>
            <a:off x="2614266" y="2564920"/>
            <a:ext cx="6509690" cy="734636"/>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Cloud Integration Gateway</a:t>
            </a:r>
          </a:p>
        </p:txBody>
      </p:sp>
      <p:sp>
        <p:nvSpPr>
          <p:cNvPr id="16" name="Rectangle 15">
            <a:extLst>
              <a:ext uri="{FF2B5EF4-FFF2-40B4-BE49-F238E27FC236}">
                <a16:creationId xmlns:a16="http://schemas.microsoft.com/office/drawing/2014/main" id="{831CC222-23F2-4E4D-ACAF-1BF36013B32D}"/>
              </a:ext>
            </a:extLst>
          </p:cNvPr>
          <p:cNvSpPr/>
          <p:nvPr/>
        </p:nvSpPr>
        <p:spPr bwMode="gray">
          <a:xfrm>
            <a:off x="2623389" y="3346892"/>
            <a:ext cx="1391508"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Prebuilt     Content</a:t>
            </a:r>
          </a:p>
        </p:txBody>
      </p:sp>
      <p:sp>
        <p:nvSpPr>
          <p:cNvPr id="17" name="Rectangle 16">
            <a:extLst>
              <a:ext uri="{FF2B5EF4-FFF2-40B4-BE49-F238E27FC236}">
                <a16:creationId xmlns:a16="http://schemas.microsoft.com/office/drawing/2014/main" id="{3A8C2D18-F6A1-4106-89C2-36E050559AE6}"/>
              </a:ext>
            </a:extLst>
          </p:cNvPr>
          <p:cNvSpPr/>
          <p:nvPr/>
        </p:nvSpPr>
        <p:spPr bwMode="gray">
          <a:xfrm>
            <a:off x="5449515" y="3346892"/>
            <a:ext cx="1073331"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Test Central</a:t>
            </a:r>
          </a:p>
        </p:txBody>
      </p:sp>
      <p:sp>
        <p:nvSpPr>
          <p:cNvPr id="18" name="Rectangle 17">
            <a:extLst>
              <a:ext uri="{FF2B5EF4-FFF2-40B4-BE49-F238E27FC236}">
                <a16:creationId xmlns:a16="http://schemas.microsoft.com/office/drawing/2014/main" id="{4663C51E-DBAC-4DCD-92BC-968097532F57}"/>
              </a:ext>
            </a:extLst>
          </p:cNvPr>
          <p:cNvSpPr/>
          <p:nvPr/>
        </p:nvSpPr>
        <p:spPr bwMode="gray">
          <a:xfrm>
            <a:off x="6597089" y="3346892"/>
            <a:ext cx="1249474"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Monitoring</a:t>
            </a:r>
          </a:p>
        </p:txBody>
      </p:sp>
      <p:sp>
        <p:nvSpPr>
          <p:cNvPr id="19" name="Rectangle 18">
            <a:extLst>
              <a:ext uri="{FF2B5EF4-FFF2-40B4-BE49-F238E27FC236}">
                <a16:creationId xmlns:a16="http://schemas.microsoft.com/office/drawing/2014/main" id="{EF49E681-D2EE-4E1B-B64A-0868A1640312}"/>
              </a:ext>
            </a:extLst>
          </p:cNvPr>
          <p:cNvSpPr/>
          <p:nvPr/>
        </p:nvSpPr>
        <p:spPr bwMode="gray">
          <a:xfrm>
            <a:off x="4089140" y="3346892"/>
            <a:ext cx="1293909"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Extensibility</a:t>
            </a:r>
          </a:p>
        </p:txBody>
      </p:sp>
      <p:sp>
        <p:nvSpPr>
          <p:cNvPr id="20" name="Rectangle 19">
            <a:extLst>
              <a:ext uri="{FF2B5EF4-FFF2-40B4-BE49-F238E27FC236}">
                <a16:creationId xmlns:a16="http://schemas.microsoft.com/office/drawing/2014/main" id="{C4CF1B15-97D0-40E8-BC24-BC107C045513}"/>
              </a:ext>
            </a:extLst>
          </p:cNvPr>
          <p:cNvSpPr/>
          <p:nvPr/>
        </p:nvSpPr>
        <p:spPr bwMode="gray">
          <a:xfrm>
            <a:off x="7920806" y="3346892"/>
            <a:ext cx="1212273"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Automated Upgrades</a:t>
            </a:r>
          </a:p>
        </p:txBody>
      </p:sp>
      <p:cxnSp>
        <p:nvCxnSpPr>
          <p:cNvPr id="22" name="Straight Arrow Connector 21">
            <a:extLst>
              <a:ext uri="{FF2B5EF4-FFF2-40B4-BE49-F238E27FC236}">
                <a16:creationId xmlns:a16="http://schemas.microsoft.com/office/drawing/2014/main" id="{A6D8685D-7A16-4506-B407-2A4952554653}"/>
              </a:ext>
            </a:extLst>
          </p:cNvPr>
          <p:cNvCxnSpPr>
            <a:cxnSpLocks/>
            <a:endCxn id="7" idx="0"/>
          </p:cNvCxnSpPr>
          <p:nvPr/>
        </p:nvCxnSpPr>
        <p:spPr>
          <a:xfrm>
            <a:off x="5869111" y="2231085"/>
            <a:ext cx="0" cy="26377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371B83B-9A34-4F37-A1E6-EFB54ADE1C87}"/>
              </a:ext>
            </a:extLst>
          </p:cNvPr>
          <p:cNvSpPr/>
          <p:nvPr/>
        </p:nvSpPr>
        <p:spPr bwMode="gray">
          <a:xfrm>
            <a:off x="5280091" y="5711451"/>
            <a:ext cx="1242755" cy="734636"/>
          </a:xfrm>
          <a:prstGeom prst="rect">
            <a:avLst/>
          </a:prstGeom>
          <a:solidFill>
            <a:schemeClr val="accent1"/>
          </a:solidFill>
          <a:ln w="25400" algn="ctr">
            <a:solidFill>
              <a:schemeClr val="bg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ERP</a:t>
            </a:r>
          </a:p>
        </p:txBody>
      </p:sp>
      <p:sp>
        <p:nvSpPr>
          <p:cNvPr id="35" name="Rectangle 34">
            <a:extLst>
              <a:ext uri="{FF2B5EF4-FFF2-40B4-BE49-F238E27FC236}">
                <a16:creationId xmlns:a16="http://schemas.microsoft.com/office/drawing/2014/main" id="{CDA816C2-33EA-4021-8FEB-E478EBA2C31A}"/>
              </a:ext>
            </a:extLst>
          </p:cNvPr>
          <p:cNvSpPr/>
          <p:nvPr/>
        </p:nvSpPr>
        <p:spPr bwMode="gray">
          <a:xfrm>
            <a:off x="5131735" y="4866567"/>
            <a:ext cx="1529493" cy="330872"/>
          </a:xfrm>
          <a:prstGeom prst="rect">
            <a:avLst/>
          </a:prstGeom>
          <a:solidFill>
            <a:schemeClr val="tx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Cloud Platform Connectivity</a:t>
            </a:r>
          </a:p>
        </p:txBody>
      </p:sp>
      <p:cxnSp>
        <p:nvCxnSpPr>
          <p:cNvPr id="38" name="Straight Arrow Connector 36">
            <a:extLst>
              <a:ext uri="{FF2B5EF4-FFF2-40B4-BE49-F238E27FC236}">
                <a16:creationId xmlns:a16="http://schemas.microsoft.com/office/drawing/2014/main" id="{FEA2FCC8-A642-43BC-9EBA-63B1BC441F8F}"/>
              </a:ext>
            </a:extLst>
          </p:cNvPr>
          <p:cNvCxnSpPr>
            <a:cxnSpLocks/>
            <a:stCxn id="35" idx="2"/>
            <a:endCxn id="30" idx="0"/>
          </p:cNvCxnSpPr>
          <p:nvPr/>
        </p:nvCxnSpPr>
        <p:spPr>
          <a:xfrm>
            <a:off x="5896482" y="5197439"/>
            <a:ext cx="0" cy="514012"/>
          </a:xfrm>
          <a:prstGeom prst="straightConnector1">
            <a:avLst/>
          </a:prstGeom>
          <a:ln w="254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503F7CD-F30A-4564-A83B-294BAAA7C046}"/>
              </a:ext>
            </a:extLst>
          </p:cNvPr>
          <p:cNvCxnSpPr>
            <a:cxnSpLocks/>
          </p:cNvCxnSpPr>
          <p:nvPr/>
        </p:nvCxnSpPr>
        <p:spPr>
          <a:xfrm>
            <a:off x="408955" y="4554347"/>
            <a:ext cx="11377264" cy="0"/>
          </a:xfrm>
          <a:prstGeom prst="line">
            <a:avLst/>
          </a:prstGeom>
          <a:ln w="2540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36">
            <a:extLst>
              <a:ext uri="{FF2B5EF4-FFF2-40B4-BE49-F238E27FC236}">
                <a16:creationId xmlns:a16="http://schemas.microsoft.com/office/drawing/2014/main" id="{1A3FE750-CA03-4E0F-8CA7-4F4B88457FD5}"/>
              </a:ext>
            </a:extLst>
          </p:cNvPr>
          <p:cNvCxnSpPr>
            <a:cxnSpLocks/>
          </p:cNvCxnSpPr>
          <p:nvPr/>
        </p:nvCxnSpPr>
        <p:spPr>
          <a:xfrm>
            <a:off x="5881688" y="3961195"/>
            <a:ext cx="0" cy="905372"/>
          </a:xfrm>
          <a:prstGeom prst="straightConnector1">
            <a:avLst/>
          </a:prstGeom>
          <a:ln w="254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FA0C4D1-5F43-45B5-B43D-B0FFEE060BB0}"/>
              </a:ext>
            </a:extLst>
          </p:cNvPr>
          <p:cNvSpPr txBox="1"/>
          <p:nvPr/>
        </p:nvSpPr>
        <p:spPr>
          <a:xfrm>
            <a:off x="768995" y="4595721"/>
            <a:ext cx="1365758"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Customer environment</a:t>
            </a:r>
          </a:p>
        </p:txBody>
      </p:sp>
      <p:sp>
        <p:nvSpPr>
          <p:cNvPr id="71" name="TextBox 70">
            <a:extLst>
              <a:ext uri="{FF2B5EF4-FFF2-40B4-BE49-F238E27FC236}">
                <a16:creationId xmlns:a16="http://schemas.microsoft.com/office/drawing/2014/main" id="{668078AE-0C63-4B24-B20B-2BA6D0C97BFC}"/>
              </a:ext>
            </a:extLst>
          </p:cNvPr>
          <p:cNvSpPr txBox="1"/>
          <p:nvPr/>
        </p:nvSpPr>
        <p:spPr>
          <a:xfrm>
            <a:off x="9769995" y="4332660"/>
            <a:ext cx="1455527"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SAP Cloud Environment</a:t>
            </a:r>
          </a:p>
        </p:txBody>
      </p:sp>
      <p:pic>
        <p:nvPicPr>
          <p:cNvPr id="90" name="Picture 89">
            <a:extLst>
              <a:ext uri="{FF2B5EF4-FFF2-40B4-BE49-F238E27FC236}">
                <a16:creationId xmlns:a16="http://schemas.microsoft.com/office/drawing/2014/main" id="{EA69CF99-C297-40E2-9E0A-5B0D8320D3A3}"/>
              </a:ext>
            </a:extLst>
          </p:cNvPr>
          <p:cNvPicPr>
            <a:picLocks noChangeAspect="1"/>
          </p:cNvPicPr>
          <p:nvPr/>
        </p:nvPicPr>
        <p:blipFill>
          <a:blip r:embed="rId2"/>
          <a:stretch>
            <a:fillRect/>
          </a:stretch>
        </p:blipFill>
        <p:spPr>
          <a:xfrm>
            <a:off x="2641203" y="1470393"/>
            <a:ext cx="847179" cy="165128"/>
          </a:xfrm>
          <a:prstGeom prst="rect">
            <a:avLst/>
          </a:prstGeom>
        </p:spPr>
      </p:pic>
      <p:pic>
        <p:nvPicPr>
          <p:cNvPr id="92" name="Picture 91">
            <a:extLst>
              <a:ext uri="{FF2B5EF4-FFF2-40B4-BE49-F238E27FC236}">
                <a16:creationId xmlns:a16="http://schemas.microsoft.com/office/drawing/2014/main" id="{FFCEA90B-D878-4564-95FC-C56B32F31D2A}"/>
              </a:ext>
            </a:extLst>
          </p:cNvPr>
          <p:cNvPicPr>
            <a:picLocks noChangeAspect="1"/>
          </p:cNvPicPr>
          <p:nvPr/>
        </p:nvPicPr>
        <p:blipFill>
          <a:blip r:embed="rId3"/>
          <a:stretch>
            <a:fillRect/>
          </a:stretch>
        </p:blipFill>
        <p:spPr>
          <a:xfrm>
            <a:off x="2633542" y="2607152"/>
            <a:ext cx="847179" cy="165127"/>
          </a:xfrm>
          <a:prstGeom prst="rect">
            <a:avLst/>
          </a:prstGeom>
        </p:spPr>
      </p:pic>
      <p:sp>
        <p:nvSpPr>
          <p:cNvPr id="2" name="TextBox 1">
            <a:extLst>
              <a:ext uri="{FF2B5EF4-FFF2-40B4-BE49-F238E27FC236}">
                <a16:creationId xmlns:a16="http://schemas.microsoft.com/office/drawing/2014/main" id="{1428C2C7-5554-4106-B95E-0DF85C35B0A8}"/>
              </a:ext>
            </a:extLst>
          </p:cNvPr>
          <p:cNvSpPr txBox="1"/>
          <p:nvPr/>
        </p:nvSpPr>
        <p:spPr>
          <a:xfrm>
            <a:off x="4918763" y="1125602"/>
            <a:ext cx="1742465"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SaaS Platform</a:t>
            </a:r>
          </a:p>
        </p:txBody>
      </p:sp>
      <p:sp>
        <p:nvSpPr>
          <p:cNvPr id="24" name="Rectangle 23">
            <a:hlinkClick r:id="rId4" action="ppaction://hlinksldjump"/>
            <a:extLst>
              <a:ext uri="{FF2B5EF4-FFF2-40B4-BE49-F238E27FC236}">
                <a16:creationId xmlns:a16="http://schemas.microsoft.com/office/drawing/2014/main" id="{B34CC0F3-E299-4898-A3AE-701D37827DEC}"/>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2828446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EE877E-2F2E-4B0B-BD87-58842C5439C6}"/>
              </a:ext>
            </a:extLst>
          </p:cNvPr>
          <p:cNvSpPr/>
          <p:nvPr/>
        </p:nvSpPr>
        <p:spPr bwMode="gray">
          <a:xfrm>
            <a:off x="2387805" y="1076131"/>
            <a:ext cx="6984777" cy="2496885"/>
          </a:xfrm>
          <a:prstGeom prst="rect">
            <a:avLst/>
          </a:prstGeom>
          <a:solidFill>
            <a:schemeClr val="bg2">
              <a:lumMod val="5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4" name="Title 3">
            <a:extLst>
              <a:ext uri="{FF2B5EF4-FFF2-40B4-BE49-F238E27FC236}">
                <a16:creationId xmlns:a16="http://schemas.microsoft.com/office/drawing/2014/main" id="{65B8C131-203E-486A-8057-17670972866E}"/>
              </a:ext>
            </a:extLst>
          </p:cNvPr>
          <p:cNvSpPr>
            <a:spLocks noGrp="1"/>
          </p:cNvSpPr>
          <p:nvPr>
            <p:ph type="title"/>
          </p:nvPr>
        </p:nvSpPr>
        <p:spPr/>
        <p:txBody>
          <a:bodyPr/>
          <a:lstStyle/>
          <a:p>
            <a:r>
              <a:rPr lang="en-GB" b="0" dirty="0">
                <a:solidFill>
                  <a:schemeClr val="accent1"/>
                </a:solidFill>
              </a:rPr>
              <a:t>SAP Ariba </a:t>
            </a:r>
            <a:r>
              <a:rPr lang="en-GB" b="0" dirty="0"/>
              <a:t>Cloud Integration Gateway – Detailed View</a:t>
            </a:r>
          </a:p>
        </p:txBody>
      </p:sp>
      <p:sp>
        <p:nvSpPr>
          <p:cNvPr id="6" name="Rectangle 5">
            <a:extLst>
              <a:ext uri="{FF2B5EF4-FFF2-40B4-BE49-F238E27FC236}">
                <a16:creationId xmlns:a16="http://schemas.microsoft.com/office/drawing/2014/main" id="{6A9AD1C1-803F-47EA-98CC-4BE11629BFFB}"/>
              </a:ext>
            </a:extLst>
          </p:cNvPr>
          <p:cNvSpPr/>
          <p:nvPr/>
        </p:nvSpPr>
        <p:spPr bwMode="gray">
          <a:xfrm>
            <a:off x="2523510" y="1379259"/>
            <a:ext cx="6691202" cy="863550"/>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8FEB71D2-AB35-40B5-A234-037A8C28269B}"/>
              </a:ext>
            </a:extLst>
          </p:cNvPr>
          <p:cNvSpPr/>
          <p:nvPr/>
        </p:nvSpPr>
        <p:spPr bwMode="gray">
          <a:xfrm>
            <a:off x="2523510" y="2506579"/>
            <a:ext cx="6691202" cy="920449"/>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DD64319E-F15E-42A2-9D10-ACB2A4229A28}"/>
              </a:ext>
            </a:extLst>
          </p:cNvPr>
          <p:cNvSpPr/>
          <p:nvPr/>
        </p:nvSpPr>
        <p:spPr bwMode="gray">
          <a:xfrm>
            <a:off x="2596939" y="1449545"/>
            <a:ext cx="6544344" cy="728044"/>
          </a:xfrm>
          <a:prstGeom prst="rect">
            <a:avLst/>
          </a:prstGeom>
          <a:solidFill>
            <a:schemeClr val="tx1">
              <a:lumMod val="8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Applications &amp; Network</a:t>
            </a:r>
          </a:p>
        </p:txBody>
      </p:sp>
      <p:sp>
        <p:nvSpPr>
          <p:cNvPr id="15" name="Rectangle 14">
            <a:extLst>
              <a:ext uri="{FF2B5EF4-FFF2-40B4-BE49-F238E27FC236}">
                <a16:creationId xmlns:a16="http://schemas.microsoft.com/office/drawing/2014/main" id="{6E554C59-6DF8-4D37-B7CF-6C649C33E3D2}"/>
              </a:ext>
            </a:extLst>
          </p:cNvPr>
          <p:cNvSpPr/>
          <p:nvPr/>
        </p:nvSpPr>
        <p:spPr bwMode="gray">
          <a:xfrm>
            <a:off x="2614266" y="2594230"/>
            <a:ext cx="6509690" cy="734636"/>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Cloud Integration Gateway</a:t>
            </a:r>
          </a:p>
        </p:txBody>
      </p:sp>
      <p:cxnSp>
        <p:nvCxnSpPr>
          <p:cNvPr id="22" name="Straight Arrow Connector 21">
            <a:extLst>
              <a:ext uri="{FF2B5EF4-FFF2-40B4-BE49-F238E27FC236}">
                <a16:creationId xmlns:a16="http://schemas.microsoft.com/office/drawing/2014/main" id="{A6D8685D-7A16-4506-B407-2A4952554653}"/>
              </a:ext>
            </a:extLst>
          </p:cNvPr>
          <p:cNvCxnSpPr>
            <a:cxnSpLocks/>
            <a:endCxn id="7" idx="0"/>
          </p:cNvCxnSpPr>
          <p:nvPr/>
        </p:nvCxnSpPr>
        <p:spPr>
          <a:xfrm>
            <a:off x="5869111" y="2242809"/>
            <a:ext cx="0" cy="26377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19576CA-6AE8-48DB-982A-F2E40325E57E}"/>
              </a:ext>
            </a:extLst>
          </p:cNvPr>
          <p:cNvSpPr/>
          <p:nvPr/>
        </p:nvSpPr>
        <p:spPr bwMode="gray">
          <a:xfrm>
            <a:off x="6268606" y="5437583"/>
            <a:ext cx="1269141" cy="734636"/>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S4 OP</a:t>
            </a:r>
          </a:p>
        </p:txBody>
      </p:sp>
      <p:sp>
        <p:nvSpPr>
          <p:cNvPr id="30" name="Rectangle 29">
            <a:extLst>
              <a:ext uri="{FF2B5EF4-FFF2-40B4-BE49-F238E27FC236}">
                <a16:creationId xmlns:a16="http://schemas.microsoft.com/office/drawing/2014/main" id="{5371B83B-9A34-4F37-A1E6-EFB54ADE1C87}"/>
              </a:ext>
            </a:extLst>
          </p:cNvPr>
          <p:cNvSpPr/>
          <p:nvPr/>
        </p:nvSpPr>
        <p:spPr bwMode="gray">
          <a:xfrm>
            <a:off x="4297386" y="5437583"/>
            <a:ext cx="1242755" cy="734636"/>
          </a:xfrm>
          <a:prstGeom prst="rect">
            <a:avLst/>
          </a:prstGeom>
          <a:solidFill>
            <a:schemeClr val="accent1"/>
          </a:solidFill>
          <a:ln w="25400" algn="ctr">
            <a:solidFill>
              <a:schemeClr val="bg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ECC</a:t>
            </a:r>
          </a:p>
        </p:txBody>
      </p:sp>
      <p:sp>
        <p:nvSpPr>
          <p:cNvPr id="35" name="Rectangle 34">
            <a:extLst>
              <a:ext uri="{FF2B5EF4-FFF2-40B4-BE49-F238E27FC236}">
                <a16:creationId xmlns:a16="http://schemas.microsoft.com/office/drawing/2014/main" id="{CDA816C2-33EA-4021-8FEB-E478EBA2C31A}"/>
              </a:ext>
            </a:extLst>
          </p:cNvPr>
          <p:cNvSpPr/>
          <p:nvPr/>
        </p:nvSpPr>
        <p:spPr bwMode="gray">
          <a:xfrm>
            <a:off x="5034934" y="4805136"/>
            <a:ext cx="1699337" cy="352056"/>
          </a:xfrm>
          <a:prstGeom prst="rect">
            <a:avLst/>
          </a:prstGeom>
          <a:solidFill>
            <a:schemeClr val="tx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Cloud Platform Connectivity</a:t>
            </a:r>
          </a:p>
        </p:txBody>
      </p:sp>
      <p:cxnSp>
        <p:nvCxnSpPr>
          <p:cNvPr id="67" name="Straight Connector 66">
            <a:extLst>
              <a:ext uri="{FF2B5EF4-FFF2-40B4-BE49-F238E27FC236}">
                <a16:creationId xmlns:a16="http://schemas.microsoft.com/office/drawing/2014/main" id="{3503F7CD-F30A-4564-A83B-294BAAA7C046}"/>
              </a:ext>
            </a:extLst>
          </p:cNvPr>
          <p:cNvCxnSpPr>
            <a:cxnSpLocks/>
          </p:cNvCxnSpPr>
          <p:nvPr/>
        </p:nvCxnSpPr>
        <p:spPr>
          <a:xfrm>
            <a:off x="408955" y="4554347"/>
            <a:ext cx="11377264" cy="0"/>
          </a:xfrm>
          <a:prstGeom prst="line">
            <a:avLst/>
          </a:prstGeom>
          <a:ln w="2540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36">
            <a:extLst>
              <a:ext uri="{FF2B5EF4-FFF2-40B4-BE49-F238E27FC236}">
                <a16:creationId xmlns:a16="http://schemas.microsoft.com/office/drawing/2014/main" id="{1A3FE750-CA03-4E0F-8CA7-4F4B88457FD5}"/>
              </a:ext>
            </a:extLst>
          </p:cNvPr>
          <p:cNvCxnSpPr>
            <a:cxnSpLocks/>
          </p:cNvCxnSpPr>
          <p:nvPr/>
        </p:nvCxnSpPr>
        <p:spPr>
          <a:xfrm>
            <a:off x="5233491" y="3328866"/>
            <a:ext cx="0" cy="1483801"/>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FA0C4D1-5F43-45B5-B43D-B0FFEE060BB0}"/>
              </a:ext>
            </a:extLst>
          </p:cNvPr>
          <p:cNvSpPr txBox="1"/>
          <p:nvPr/>
        </p:nvSpPr>
        <p:spPr>
          <a:xfrm>
            <a:off x="768995" y="4595721"/>
            <a:ext cx="1365758"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Customer environment</a:t>
            </a:r>
          </a:p>
        </p:txBody>
      </p:sp>
      <p:sp>
        <p:nvSpPr>
          <p:cNvPr id="71" name="TextBox 70">
            <a:extLst>
              <a:ext uri="{FF2B5EF4-FFF2-40B4-BE49-F238E27FC236}">
                <a16:creationId xmlns:a16="http://schemas.microsoft.com/office/drawing/2014/main" id="{668078AE-0C63-4B24-B20B-2BA6D0C97BFC}"/>
              </a:ext>
            </a:extLst>
          </p:cNvPr>
          <p:cNvSpPr txBox="1"/>
          <p:nvPr/>
        </p:nvSpPr>
        <p:spPr>
          <a:xfrm>
            <a:off x="9769995" y="4332660"/>
            <a:ext cx="1455527"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SAP Cloud Environment</a:t>
            </a:r>
          </a:p>
        </p:txBody>
      </p:sp>
      <p:pic>
        <p:nvPicPr>
          <p:cNvPr id="90" name="Picture 89">
            <a:extLst>
              <a:ext uri="{FF2B5EF4-FFF2-40B4-BE49-F238E27FC236}">
                <a16:creationId xmlns:a16="http://schemas.microsoft.com/office/drawing/2014/main" id="{EA69CF99-C297-40E2-9E0A-5B0D8320D3A3}"/>
              </a:ext>
            </a:extLst>
          </p:cNvPr>
          <p:cNvPicPr>
            <a:picLocks noChangeAspect="1"/>
          </p:cNvPicPr>
          <p:nvPr/>
        </p:nvPicPr>
        <p:blipFill>
          <a:blip r:embed="rId3"/>
          <a:stretch>
            <a:fillRect/>
          </a:stretch>
        </p:blipFill>
        <p:spPr>
          <a:xfrm>
            <a:off x="2641203" y="1482117"/>
            <a:ext cx="847179" cy="165128"/>
          </a:xfrm>
          <a:prstGeom prst="rect">
            <a:avLst/>
          </a:prstGeom>
        </p:spPr>
      </p:pic>
      <p:pic>
        <p:nvPicPr>
          <p:cNvPr id="92" name="Picture 91">
            <a:extLst>
              <a:ext uri="{FF2B5EF4-FFF2-40B4-BE49-F238E27FC236}">
                <a16:creationId xmlns:a16="http://schemas.microsoft.com/office/drawing/2014/main" id="{FFCEA90B-D878-4564-95FC-C56B32F31D2A}"/>
              </a:ext>
            </a:extLst>
          </p:cNvPr>
          <p:cNvPicPr>
            <a:picLocks noChangeAspect="1"/>
          </p:cNvPicPr>
          <p:nvPr/>
        </p:nvPicPr>
        <p:blipFill>
          <a:blip r:embed="rId4"/>
          <a:stretch>
            <a:fillRect/>
          </a:stretch>
        </p:blipFill>
        <p:spPr>
          <a:xfrm>
            <a:off x="2641202" y="2621542"/>
            <a:ext cx="847179" cy="165127"/>
          </a:xfrm>
          <a:prstGeom prst="rect">
            <a:avLst/>
          </a:prstGeom>
        </p:spPr>
      </p:pic>
      <p:cxnSp>
        <p:nvCxnSpPr>
          <p:cNvPr id="34" name="Straight Arrow Connector 36">
            <a:extLst>
              <a:ext uri="{FF2B5EF4-FFF2-40B4-BE49-F238E27FC236}">
                <a16:creationId xmlns:a16="http://schemas.microsoft.com/office/drawing/2014/main" id="{195B7509-7EB4-413A-AD70-58F7B026CB59}"/>
              </a:ext>
            </a:extLst>
          </p:cNvPr>
          <p:cNvCxnSpPr>
            <a:cxnSpLocks/>
          </p:cNvCxnSpPr>
          <p:nvPr/>
        </p:nvCxnSpPr>
        <p:spPr>
          <a:xfrm>
            <a:off x="5233491" y="5157192"/>
            <a:ext cx="0" cy="287933"/>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6">
            <a:extLst>
              <a:ext uri="{FF2B5EF4-FFF2-40B4-BE49-F238E27FC236}">
                <a16:creationId xmlns:a16="http://schemas.microsoft.com/office/drawing/2014/main" id="{6C26E6F3-7D94-4F13-8A3E-05474F18714B}"/>
              </a:ext>
            </a:extLst>
          </p:cNvPr>
          <p:cNvCxnSpPr>
            <a:cxnSpLocks/>
          </p:cNvCxnSpPr>
          <p:nvPr/>
        </p:nvCxnSpPr>
        <p:spPr>
          <a:xfrm>
            <a:off x="6578104" y="3328866"/>
            <a:ext cx="0" cy="1483801"/>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6">
            <a:extLst>
              <a:ext uri="{FF2B5EF4-FFF2-40B4-BE49-F238E27FC236}">
                <a16:creationId xmlns:a16="http://schemas.microsoft.com/office/drawing/2014/main" id="{DE0E08D4-C652-4341-911B-B077C39CC506}"/>
              </a:ext>
            </a:extLst>
          </p:cNvPr>
          <p:cNvCxnSpPr>
            <a:cxnSpLocks/>
          </p:cNvCxnSpPr>
          <p:nvPr/>
        </p:nvCxnSpPr>
        <p:spPr>
          <a:xfrm>
            <a:off x="6578104" y="5157192"/>
            <a:ext cx="0" cy="287933"/>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6">
            <a:extLst>
              <a:ext uri="{FF2B5EF4-FFF2-40B4-BE49-F238E27FC236}">
                <a16:creationId xmlns:a16="http://schemas.microsoft.com/office/drawing/2014/main" id="{976F47AE-E828-436E-930A-A35970324EE3}"/>
              </a:ext>
            </a:extLst>
          </p:cNvPr>
          <p:cNvCxnSpPr>
            <a:cxnSpLocks/>
          </p:cNvCxnSpPr>
          <p:nvPr/>
        </p:nvCxnSpPr>
        <p:spPr>
          <a:xfrm flipV="1">
            <a:off x="4585419" y="3328866"/>
            <a:ext cx="0" cy="2116259"/>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36">
            <a:extLst>
              <a:ext uri="{FF2B5EF4-FFF2-40B4-BE49-F238E27FC236}">
                <a16:creationId xmlns:a16="http://schemas.microsoft.com/office/drawing/2014/main" id="{352482DE-987E-463F-80DA-55A3802B0891}"/>
              </a:ext>
            </a:extLst>
          </p:cNvPr>
          <p:cNvCxnSpPr>
            <a:cxnSpLocks/>
          </p:cNvCxnSpPr>
          <p:nvPr/>
        </p:nvCxnSpPr>
        <p:spPr>
          <a:xfrm flipV="1">
            <a:off x="7177707" y="3318586"/>
            <a:ext cx="0" cy="2126539"/>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62B80D7-3DD4-40C5-9F86-814ED673129A}"/>
              </a:ext>
            </a:extLst>
          </p:cNvPr>
          <p:cNvSpPr txBox="1"/>
          <p:nvPr/>
        </p:nvSpPr>
        <p:spPr>
          <a:xfrm>
            <a:off x="4657768" y="4335477"/>
            <a:ext cx="610697" cy="15388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HTTP(S)</a:t>
            </a:r>
          </a:p>
        </p:txBody>
      </p:sp>
      <p:sp>
        <p:nvSpPr>
          <p:cNvPr id="42" name="TextBox 41">
            <a:extLst>
              <a:ext uri="{FF2B5EF4-FFF2-40B4-BE49-F238E27FC236}">
                <a16:creationId xmlns:a16="http://schemas.microsoft.com/office/drawing/2014/main" id="{50490959-6403-47F8-BAEF-F63FBB71E712}"/>
              </a:ext>
            </a:extLst>
          </p:cNvPr>
          <p:cNvSpPr txBox="1"/>
          <p:nvPr/>
        </p:nvSpPr>
        <p:spPr>
          <a:xfrm>
            <a:off x="6615088" y="4331415"/>
            <a:ext cx="610697" cy="15388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HTTP(S)</a:t>
            </a:r>
          </a:p>
        </p:txBody>
      </p:sp>
      <p:sp>
        <p:nvSpPr>
          <p:cNvPr id="28" name="TextBox 27">
            <a:extLst>
              <a:ext uri="{FF2B5EF4-FFF2-40B4-BE49-F238E27FC236}">
                <a16:creationId xmlns:a16="http://schemas.microsoft.com/office/drawing/2014/main" id="{21947371-4DEE-4F15-B1FF-B48C50A4D6AC}"/>
              </a:ext>
            </a:extLst>
          </p:cNvPr>
          <p:cNvSpPr txBox="1"/>
          <p:nvPr/>
        </p:nvSpPr>
        <p:spPr>
          <a:xfrm>
            <a:off x="4537963" y="5468414"/>
            <a:ext cx="850305" cy="15388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IDOC / SOAP</a:t>
            </a:r>
          </a:p>
        </p:txBody>
      </p:sp>
      <p:sp>
        <p:nvSpPr>
          <p:cNvPr id="29" name="TextBox 28">
            <a:extLst>
              <a:ext uri="{FF2B5EF4-FFF2-40B4-BE49-F238E27FC236}">
                <a16:creationId xmlns:a16="http://schemas.microsoft.com/office/drawing/2014/main" id="{A1F7CE56-E537-4900-9E14-3AFC56E63A84}"/>
              </a:ext>
            </a:extLst>
          </p:cNvPr>
          <p:cNvSpPr txBox="1"/>
          <p:nvPr/>
        </p:nvSpPr>
        <p:spPr>
          <a:xfrm>
            <a:off x="6476257" y="5450676"/>
            <a:ext cx="850305" cy="15388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IDOC / SOAP</a:t>
            </a:r>
          </a:p>
        </p:txBody>
      </p:sp>
      <p:sp>
        <p:nvSpPr>
          <p:cNvPr id="31" name="TextBox 30">
            <a:extLst>
              <a:ext uri="{FF2B5EF4-FFF2-40B4-BE49-F238E27FC236}">
                <a16:creationId xmlns:a16="http://schemas.microsoft.com/office/drawing/2014/main" id="{2B23C987-77FD-4A22-B9D3-E136CFCB7F1C}"/>
              </a:ext>
            </a:extLst>
          </p:cNvPr>
          <p:cNvSpPr txBox="1"/>
          <p:nvPr/>
        </p:nvSpPr>
        <p:spPr>
          <a:xfrm>
            <a:off x="4504308" y="3162043"/>
            <a:ext cx="850305" cy="15388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IDOC / SOAP</a:t>
            </a:r>
          </a:p>
        </p:txBody>
      </p:sp>
      <p:sp>
        <p:nvSpPr>
          <p:cNvPr id="32" name="TextBox 31">
            <a:extLst>
              <a:ext uri="{FF2B5EF4-FFF2-40B4-BE49-F238E27FC236}">
                <a16:creationId xmlns:a16="http://schemas.microsoft.com/office/drawing/2014/main" id="{F7F7CF5E-81E2-4B81-8D0E-5CF7E7536321}"/>
              </a:ext>
            </a:extLst>
          </p:cNvPr>
          <p:cNvSpPr txBox="1"/>
          <p:nvPr/>
        </p:nvSpPr>
        <p:spPr>
          <a:xfrm>
            <a:off x="5354613" y="2297750"/>
            <a:ext cx="48542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Native</a:t>
            </a:r>
          </a:p>
        </p:txBody>
      </p:sp>
      <p:sp>
        <p:nvSpPr>
          <p:cNvPr id="33" name="TextBox 32">
            <a:extLst>
              <a:ext uri="{FF2B5EF4-FFF2-40B4-BE49-F238E27FC236}">
                <a16:creationId xmlns:a16="http://schemas.microsoft.com/office/drawing/2014/main" id="{3609B34B-12A7-424A-9811-BA73152CE3F6}"/>
              </a:ext>
            </a:extLst>
          </p:cNvPr>
          <p:cNvSpPr txBox="1"/>
          <p:nvPr/>
        </p:nvSpPr>
        <p:spPr>
          <a:xfrm>
            <a:off x="6527524" y="3149682"/>
            <a:ext cx="850305" cy="15388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IDOC / SOAP</a:t>
            </a:r>
          </a:p>
        </p:txBody>
      </p:sp>
      <p:sp>
        <p:nvSpPr>
          <p:cNvPr id="37" name="Rectangle 36">
            <a:extLst>
              <a:ext uri="{FF2B5EF4-FFF2-40B4-BE49-F238E27FC236}">
                <a16:creationId xmlns:a16="http://schemas.microsoft.com/office/drawing/2014/main" id="{12343A29-1EF3-4364-84CB-06189D0FFB1F}"/>
              </a:ext>
            </a:extLst>
          </p:cNvPr>
          <p:cNvSpPr/>
          <p:nvPr/>
        </p:nvSpPr>
        <p:spPr bwMode="gray">
          <a:xfrm>
            <a:off x="4303248" y="6013411"/>
            <a:ext cx="980521" cy="152400"/>
          </a:xfrm>
          <a:prstGeom prst="rect">
            <a:avLst/>
          </a:prstGeom>
          <a:solidFill>
            <a:schemeClr val="accent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CIG Add-on</a:t>
            </a:r>
          </a:p>
        </p:txBody>
      </p:sp>
      <p:sp>
        <p:nvSpPr>
          <p:cNvPr id="38" name="Rectangle 37">
            <a:extLst>
              <a:ext uri="{FF2B5EF4-FFF2-40B4-BE49-F238E27FC236}">
                <a16:creationId xmlns:a16="http://schemas.microsoft.com/office/drawing/2014/main" id="{E16FD600-F6D6-4769-B2E2-642B36DF7AAA}"/>
              </a:ext>
            </a:extLst>
          </p:cNvPr>
          <p:cNvSpPr/>
          <p:nvPr/>
        </p:nvSpPr>
        <p:spPr bwMode="gray">
          <a:xfrm>
            <a:off x="6268606" y="6023871"/>
            <a:ext cx="980521" cy="152400"/>
          </a:xfrm>
          <a:prstGeom prst="rect">
            <a:avLst/>
          </a:prstGeom>
          <a:solidFill>
            <a:schemeClr val="accent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CIG Add-on</a:t>
            </a:r>
          </a:p>
        </p:txBody>
      </p:sp>
      <p:sp>
        <p:nvSpPr>
          <p:cNvPr id="43" name="TextBox 42">
            <a:extLst>
              <a:ext uri="{FF2B5EF4-FFF2-40B4-BE49-F238E27FC236}">
                <a16:creationId xmlns:a16="http://schemas.microsoft.com/office/drawing/2014/main" id="{78DBF89E-2716-41C8-9387-A3EC3055B654}"/>
              </a:ext>
            </a:extLst>
          </p:cNvPr>
          <p:cNvSpPr txBox="1"/>
          <p:nvPr/>
        </p:nvSpPr>
        <p:spPr>
          <a:xfrm>
            <a:off x="4918763" y="1125602"/>
            <a:ext cx="1742465"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SaaS Platform</a:t>
            </a:r>
          </a:p>
        </p:txBody>
      </p:sp>
      <p:sp>
        <p:nvSpPr>
          <p:cNvPr id="44" name="Rectangle 43">
            <a:hlinkClick r:id="rId5" action="ppaction://hlinksldjump"/>
            <a:extLst>
              <a:ext uri="{FF2B5EF4-FFF2-40B4-BE49-F238E27FC236}">
                <a16:creationId xmlns:a16="http://schemas.microsoft.com/office/drawing/2014/main" id="{23973677-D607-4772-B018-6AA578DCC407}"/>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301767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B8C131-203E-486A-8057-17670972866E}"/>
              </a:ext>
            </a:extLst>
          </p:cNvPr>
          <p:cNvSpPr>
            <a:spLocks noGrp="1"/>
          </p:cNvSpPr>
          <p:nvPr>
            <p:ph type="title"/>
          </p:nvPr>
        </p:nvSpPr>
        <p:spPr>
          <a:xfrm>
            <a:off x="504001" y="504000"/>
            <a:ext cx="11186476" cy="369332"/>
          </a:xfrm>
        </p:spPr>
        <p:txBody>
          <a:bodyPr/>
          <a:lstStyle/>
          <a:p>
            <a:r>
              <a:rPr lang="en-GB" b="0" dirty="0">
                <a:solidFill>
                  <a:schemeClr val="accent1"/>
                </a:solidFill>
              </a:rPr>
              <a:t>SAP Ariba </a:t>
            </a:r>
            <a:r>
              <a:rPr lang="en-GB" b="0" dirty="0"/>
              <a:t>Cloud Integration – Core Components</a:t>
            </a:r>
          </a:p>
        </p:txBody>
      </p:sp>
      <p:grpSp>
        <p:nvGrpSpPr>
          <p:cNvPr id="13" name="Group 12">
            <a:extLst>
              <a:ext uri="{FF2B5EF4-FFF2-40B4-BE49-F238E27FC236}">
                <a16:creationId xmlns:a16="http://schemas.microsoft.com/office/drawing/2014/main" id="{B47591CD-88AF-4CD6-92C1-DE7107CD251C}"/>
              </a:ext>
            </a:extLst>
          </p:cNvPr>
          <p:cNvGrpSpPr/>
          <p:nvPr/>
        </p:nvGrpSpPr>
        <p:grpSpPr>
          <a:xfrm>
            <a:off x="3007242" y="4019536"/>
            <a:ext cx="1284416" cy="996943"/>
            <a:chOff x="3064792" y="4465547"/>
            <a:chExt cx="1284416" cy="996943"/>
          </a:xfrm>
        </p:grpSpPr>
        <p:pic>
          <p:nvPicPr>
            <p:cNvPr id="14" name="Picture 13">
              <a:extLst>
                <a:ext uri="{FF2B5EF4-FFF2-40B4-BE49-F238E27FC236}">
                  <a16:creationId xmlns:a16="http://schemas.microsoft.com/office/drawing/2014/main" id="{F7B1096C-E168-4373-B531-EE48A7F388AA}"/>
                </a:ext>
              </a:extLst>
            </p:cNvPr>
            <p:cNvPicPr>
              <a:picLocks noChangeAspect="1"/>
            </p:cNvPicPr>
            <p:nvPr/>
          </p:nvPicPr>
          <p:blipFill>
            <a:blip r:embed="rId2"/>
            <a:stretch>
              <a:fillRect/>
            </a:stretch>
          </p:blipFill>
          <p:spPr>
            <a:xfrm>
              <a:off x="3196534" y="4465547"/>
              <a:ext cx="818363" cy="818363"/>
            </a:xfrm>
            <a:prstGeom prst="rect">
              <a:avLst/>
            </a:prstGeom>
          </p:spPr>
        </p:pic>
        <p:sp>
          <p:nvSpPr>
            <p:cNvPr id="36" name="TextBox 35">
              <a:extLst>
                <a:ext uri="{FF2B5EF4-FFF2-40B4-BE49-F238E27FC236}">
                  <a16:creationId xmlns:a16="http://schemas.microsoft.com/office/drawing/2014/main" id="{EB009881-9E13-4B2D-915C-5CFDD8F4829B}"/>
                </a:ext>
              </a:extLst>
            </p:cNvPr>
            <p:cNvSpPr txBox="1"/>
            <p:nvPr/>
          </p:nvSpPr>
          <p:spPr>
            <a:xfrm>
              <a:off x="3064792" y="5154713"/>
              <a:ext cx="128441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Wizard Driven Configuration</a:t>
              </a:r>
            </a:p>
          </p:txBody>
        </p:sp>
      </p:grpSp>
      <p:grpSp>
        <p:nvGrpSpPr>
          <p:cNvPr id="21" name="Group 20">
            <a:extLst>
              <a:ext uri="{FF2B5EF4-FFF2-40B4-BE49-F238E27FC236}">
                <a16:creationId xmlns:a16="http://schemas.microsoft.com/office/drawing/2014/main" id="{5DC82679-4C74-4D59-A51D-67D01F063DD4}"/>
              </a:ext>
            </a:extLst>
          </p:cNvPr>
          <p:cNvGrpSpPr/>
          <p:nvPr/>
        </p:nvGrpSpPr>
        <p:grpSpPr>
          <a:xfrm>
            <a:off x="3879072" y="4394304"/>
            <a:ext cx="1932489" cy="628796"/>
            <a:chOff x="3936622" y="4840315"/>
            <a:chExt cx="1932489" cy="628796"/>
          </a:xfrm>
        </p:grpSpPr>
        <p:sp>
          <p:nvSpPr>
            <p:cNvPr id="39" name="TextBox 38">
              <a:extLst>
                <a:ext uri="{FF2B5EF4-FFF2-40B4-BE49-F238E27FC236}">
                  <a16:creationId xmlns:a16="http://schemas.microsoft.com/office/drawing/2014/main" id="{93A9DD88-B9BB-46DC-BF30-6DC3CE35A9BF}"/>
                </a:ext>
              </a:extLst>
            </p:cNvPr>
            <p:cNvSpPr txBox="1"/>
            <p:nvPr/>
          </p:nvSpPr>
          <p:spPr>
            <a:xfrm>
              <a:off x="3936622" y="4840315"/>
              <a:ext cx="1932489"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2000" b="1" i="0" u="none" strike="noStrike" kern="0" cap="none" spc="-150" normalizeH="0" baseline="0" noProof="0" dirty="0">
                  <a:ln>
                    <a:noFill/>
                  </a:ln>
                  <a:solidFill>
                    <a:srgbClr val="F0AB00"/>
                  </a:solidFill>
                  <a:effectLst/>
                  <a:uLnTx/>
                  <a:uFillTx/>
                  <a:latin typeface="Arial"/>
                  <a:ea typeface="Arial Unicode MS" pitchFamily="34" charset="-128"/>
                  <a:cs typeface="Arial Unicode MS" pitchFamily="34" charset="-128"/>
                </a:rPr>
                <a:t>IDOC / SOAP</a:t>
              </a:r>
            </a:p>
          </p:txBody>
        </p:sp>
        <p:sp>
          <p:nvSpPr>
            <p:cNvPr id="40" name="TextBox 39">
              <a:extLst>
                <a:ext uri="{FF2B5EF4-FFF2-40B4-BE49-F238E27FC236}">
                  <a16:creationId xmlns:a16="http://schemas.microsoft.com/office/drawing/2014/main" id="{B05532F1-C037-4283-9BF0-E018A68F3B9D}"/>
                </a:ext>
              </a:extLst>
            </p:cNvPr>
            <p:cNvSpPr txBox="1"/>
            <p:nvPr/>
          </p:nvSpPr>
          <p:spPr>
            <a:xfrm>
              <a:off x="4248827" y="5161334"/>
              <a:ext cx="128441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Based on SAP standards</a:t>
              </a:r>
            </a:p>
          </p:txBody>
        </p:sp>
      </p:grpSp>
      <p:grpSp>
        <p:nvGrpSpPr>
          <p:cNvPr id="24" name="Group 23">
            <a:extLst>
              <a:ext uri="{FF2B5EF4-FFF2-40B4-BE49-F238E27FC236}">
                <a16:creationId xmlns:a16="http://schemas.microsoft.com/office/drawing/2014/main" id="{ACFD7FFA-3BBA-4412-B474-16CF4CB29D51}"/>
              </a:ext>
            </a:extLst>
          </p:cNvPr>
          <p:cNvGrpSpPr/>
          <p:nvPr/>
        </p:nvGrpSpPr>
        <p:grpSpPr>
          <a:xfrm>
            <a:off x="2190055" y="5054346"/>
            <a:ext cx="1603803" cy="977579"/>
            <a:chOff x="2247605" y="5500357"/>
            <a:chExt cx="1603803" cy="977579"/>
          </a:xfrm>
        </p:grpSpPr>
        <p:pic>
          <p:nvPicPr>
            <p:cNvPr id="11" name="Picture 10">
              <a:extLst>
                <a:ext uri="{FF2B5EF4-FFF2-40B4-BE49-F238E27FC236}">
                  <a16:creationId xmlns:a16="http://schemas.microsoft.com/office/drawing/2014/main" id="{3B561198-3719-4A34-9342-2D67AB2A1FEF}"/>
                </a:ext>
              </a:extLst>
            </p:cNvPr>
            <p:cNvPicPr>
              <a:picLocks noChangeAspect="1"/>
            </p:cNvPicPr>
            <p:nvPr/>
          </p:nvPicPr>
          <p:blipFill>
            <a:blip r:embed="rId3"/>
            <a:stretch>
              <a:fillRect/>
            </a:stretch>
          </p:blipFill>
          <p:spPr>
            <a:xfrm>
              <a:off x="2785653" y="5500357"/>
              <a:ext cx="539272" cy="539272"/>
            </a:xfrm>
            <a:prstGeom prst="rect">
              <a:avLst/>
            </a:prstGeom>
          </p:spPr>
        </p:pic>
        <p:sp>
          <p:nvSpPr>
            <p:cNvPr id="30" name="TextBox 29">
              <a:extLst>
                <a:ext uri="{FF2B5EF4-FFF2-40B4-BE49-F238E27FC236}">
                  <a16:creationId xmlns:a16="http://schemas.microsoft.com/office/drawing/2014/main" id="{87AA473C-D0E6-4541-A01D-23A9AE11A120}"/>
                </a:ext>
              </a:extLst>
            </p:cNvPr>
            <p:cNvSpPr txBox="1"/>
            <p:nvPr/>
          </p:nvSpPr>
          <p:spPr>
            <a:xfrm>
              <a:off x="2247605" y="6016271"/>
              <a:ext cx="1603803"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Certified and tested against every supported version of SAP ECC and S4 OP</a:t>
              </a:r>
            </a:p>
          </p:txBody>
        </p:sp>
      </p:grpSp>
      <p:grpSp>
        <p:nvGrpSpPr>
          <p:cNvPr id="33" name="Group 32">
            <a:extLst>
              <a:ext uri="{FF2B5EF4-FFF2-40B4-BE49-F238E27FC236}">
                <a16:creationId xmlns:a16="http://schemas.microsoft.com/office/drawing/2014/main" id="{F5B39BC9-5136-41F3-BA0E-D4F0453DF008}"/>
              </a:ext>
            </a:extLst>
          </p:cNvPr>
          <p:cNvGrpSpPr/>
          <p:nvPr/>
        </p:nvGrpSpPr>
        <p:grpSpPr>
          <a:xfrm>
            <a:off x="3879072" y="5029721"/>
            <a:ext cx="1603803" cy="1047470"/>
            <a:chOff x="3879072" y="5029721"/>
            <a:chExt cx="1603803" cy="1047470"/>
          </a:xfrm>
        </p:grpSpPr>
        <p:pic>
          <p:nvPicPr>
            <p:cNvPr id="28" name="Picture 27">
              <a:extLst>
                <a:ext uri="{FF2B5EF4-FFF2-40B4-BE49-F238E27FC236}">
                  <a16:creationId xmlns:a16="http://schemas.microsoft.com/office/drawing/2014/main" id="{8CA41EB8-EBCB-4327-9383-924DE68D6239}"/>
                </a:ext>
              </a:extLst>
            </p:cNvPr>
            <p:cNvPicPr>
              <a:picLocks noChangeAspect="1"/>
            </p:cNvPicPr>
            <p:nvPr/>
          </p:nvPicPr>
          <p:blipFill>
            <a:blip r:embed="rId4"/>
            <a:stretch>
              <a:fillRect/>
            </a:stretch>
          </p:blipFill>
          <p:spPr>
            <a:xfrm>
              <a:off x="4331906" y="5029721"/>
              <a:ext cx="876952" cy="876952"/>
            </a:xfrm>
            <a:prstGeom prst="rect">
              <a:avLst/>
            </a:prstGeom>
          </p:spPr>
        </p:pic>
        <p:sp>
          <p:nvSpPr>
            <p:cNvPr id="41" name="TextBox 40">
              <a:extLst>
                <a:ext uri="{FF2B5EF4-FFF2-40B4-BE49-F238E27FC236}">
                  <a16:creationId xmlns:a16="http://schemas.microsoft.com/office/drawing/2014/main" id="{8FF56DB2-7429-4B9B-891F-B9294A1A5C69}"/>
                </a:ext>
              </a:extLst>
            </p:cNvPr>
            <p:cNvSpPr txBox="1"/>
            <p:nvPr/>
          </p:nvSpPr>
          <p:spPr>
            <a:xfrm>
              <a:off x="3879072" y="5923303"/>
              <a:ext cx="1603803"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Built on SAP Technology</a:t>
              </a:r>
            </a:p>
          </p:txBody>
        </p:sp>
        <p:pic>
          <p:nvPicPr>
            <p:cNvPr id="32" name="Picture 31">
              <a:extLst>
                <a:ext uri="{FF2B5EF4-FFF2-40B4-BE49-F238E27FC236}">
                  <a16:creationId xmlns:a16="http://schemas.microsoft.com/office/drawing/2014/main" id="{EC8C3600-F091-4AC8-B8D7-60EFF47A5A60}"/>
                </a:ext>
              </a:extLst>
            </p:cNvPr>
            <p:cNvPicPr>
              <a:picLocks noChangeAspect="1"/>
            </p:cNvPicPr>
            <p:nvPr/>
          </p:nvPicPr>
          <p:blipFill>
            <a:blip r:embed="rId5"/>
            <a:stretch>
              <a:fillRect/>
            </a:stretch>
          </p:blipFill>
          <p:spPr>
            <a:xfrm>
              <a:off x="4858389" y="5560393"/>
              <a:ext cx="346280" cy="346280"/>
            </a:xfrm>
            <a:prstGeom prst="rect">
              <a:avLst/>
            </a:prstGeom>
          </p:spPr>
        </p:pic>
      </p:grpSp>
      <p:grpSp>
        <p:nvGrpSpPr>
          <p:cNvPr id="2" name="Group 1">
            <a:extLst>
              <a:ext uri="{FF2B5EF4-FFF2-40B4-BE49-F238E27FC236}">
                <a16:creationId xmlns:a16="http://schemas.microsoft.com/office/drawing/2014/main" id="{30DB9FD0-E425-4449-964E-ADF565D4C652}"/>
              </a:ext>
            </a:extLst>
          </p:cNvPr>
          <p:cNvGrpSpPr/>
          <p:nvPr/>
        </p:nvGrpSpPr>
        <p:grpSpPr>
          <a:xfrm>
            <a:off x="805395" y="4262877"/>
            <a:ext cx="2112082" cy="891650"/>
            <a:chOff x="805395" y="4262877"/>
            <a:chExt cx="2112082" cy="891650"/>
          </a:xfrm>
        </p:grpSpPr>
        <p:grpSp>
          <p:nvGrpSpPr>
            <p:cNvPr id="12" name="Group 11">
              <a:extLst>
                <a:ext uri="{FF2B5EF4-FFF2-40B4-BE49-F238E27FC236}">
                  <a16:creationId xmlns:a16="http://schemas.microsoft.com/office/drawing/2014/main" id="{2E18F83B-B5B0-49F7-B5EA-1F5970B9F22A}"/>
                </a:ext>
              </a:extLst>
            </p:cNvPr>
            <p:cNvGrpSpPr/>
            <p:nvPr/>
          </p:nvGrpSpPr>
          <p:grpSpPr>
            <a:xfrm>
              <a:off x="1693863" y="4285452"/>
              <a:ext cx="1223614" cy="731027"/>
              <a:chOff x="1751413" y="4731463"/>
              <a:chExt cx="1223614" cy="731027"/>
            </a:xfrm>
          </p:grpSpPr>
          <p:sp>
            <p:nvSpPr>
              <p:cNvPr id="9" name="TextBox 8">
                <a:extLst>
                  <a:ext uri="{FF2B5EF4-FFF2-40B4-BE49-F238E27FC236}">
                    <a16:creationId xmlns:a16="http://schemas.microsoft.com/office/drawing/2014/main" id="{06052722-128E-4CB3-AB1B-CE09A61B6B25}"/>
                  </a:ext>
                </a:extLst>
              </p:cNvPr>
              <p:cNvSpPr txBox="1"/>
              <p:nvPr/>
            </p:nvSpPr>
            <p:spPr>
              <a:xfrm>
                <a:off x="1751413" y="4731463"/>
                <a:ext cx="884858" cy="677108"/>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4400" b="1" i="0" u="none" strike="noStrike" kern="0" cap="none" spc="-150" normalizeH="0" baseline="0" noProof="0" dirty="0">
                    <a:ln>
                      <a:noFill/>
                    </a:ln>
                    <a:solidFill>
                      <a:srgbClr val="F0AB00"/>
                    </a:solidFill>
                    <a:effectLst/>
                    <a:uLnTx/>
                    <a:uFillTx/>
                    <a:latin typeface="Arial"/>
                    <a:ea typeface="Arial Unicode MS" pitchFamily="34" charset="-128"/>
                    <a:cs typeface="Arial Unicode MS" pitchFamily="34" charset="-128"/>
                  </a:rPr>
                  <a:t>100</a:t>
                </a:r>
              </a:p>
            </p:txBody>
          </p:sp>
          <p:sp>
            <p:nvSpPr>
              <p:cNvPr id="29" name="TextBox 28">
                <a:extLst>
                  <a:ext uri="{FF2B5EF4-FFF2-40B4-BE49-F238E27FC236}">
                    <a16:creationId xmlns:a16="http://schemas.microsoft.com/office/drawing/2014/main" id="{71376A39-A620-4C20-92BE-6F015499FC56}"/>
                  </a:ext>
                </a:extLst>
              </p:cNvPr>
              <p:cNvSpPr txBox="1"/>
              <p:nvPr/>
            </p:nvSpPr>
            <p:spPr>
              <a:xfrm>
                <a:off x="1832364" y="5308602"/>
                <a:ext cx="1110882" cy="153888"/>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Standard Interfaces</a:t>
                </a:r>
              </a:p>
            </p:txBody>
          </p:sp>
          <p:pic>
            <p:nvPicPr>
              <p:cNvPr id="23" name="Picture 22">
                <a:extLst>
                  <a:ext uri="{FF2B5EF4-FFF2-40B4-BE49-F238E27FC236}">
                    <a16:creationId xmlns:a16="http://schemas.microsoft.com/office/drawing/2014/main" id="{C11C07A5-1753-4ECC-90DE-4174B4B3CF26}"/>
                  </a:ext>
                </a:extLst>
              </p:cNvPr>
              <p:cNvPicPr>
                <a:picLocks noChangeAspect="1"/>
              </p:cNvPicPr>
              <p:nvPr/>
            </p:nvPicPr>
            <p:blipFill>
              <a:blip r:embed="rId6"/>
              <a:stretch>
                <a:fillRect/>
              </a:stretch>
            </p:blipFill>
            <p:spPr>
              <a:xfrm>
                <a:off x="2596280" y="4875936"/>
                <a:ext cx="378747" cy="378747"/>
              </a:xfrm>
              <a:prstGeom prst="rect">
                <a:avLst/>
              </a:prstGeom>
            </p:spPr>
          </p:pic>
        </p:grpSp>
        <p:pic>
          <p:nvPicPr>
            <p:cNvPr id="35" name="Picture 34">
              <a:extLst>
                <a:ext uri="{FF2B5EF4-FFF2-40B4-BE49-F238E27FC236}">
                  <a16:creationId xmlns:a16="http://schemas.microsoft.com/office/drawing/2014/main" id="{F0C7AB32-58B9-4F18-8241-4E885D2D1E75}"/>
                </a:ext>
              </a:extLst>
            </p:cNvPr>
            <p:cNvPicPr>
              <a:picLocks noChangeAspect="1"/>
            </p:cNvPicPr>
            <p:nvPr/>
          </p:nvPicPr>
          <p:blipFill>
            <a:blip r:embed="rId7"/>
            <a:stretch>
              <a:fillRect/>
            </a:stretch>
          </p:blipFill>
          <p:spPr>
            <a:xfrm>
              <a:off x="805395" y="4262877"/>
              <a:ext cx="891650" cy="891650"/>
            </a:xfrm>
            <a:prstGeom prst="rect">
              <a:avLst/>
            </a:prstGeom>
          </p:spPr>
        </p:pic>
      </p:grpSp>
      <p:sp>
        <p:nvSpPr>
          <p:cNvPr id="38" name="Rectangle 37">
            <a:extLst>
              <a:ext uri="{FF2B5EF4-FFF2-40B4-BE49-F238E27FC236}">
                <a16:creationId xmlns:a16="http://schemas.microsoft.com/office/drawing/2014/main" id="{0D5C72A5-0DF9-4D1B-B307-6FC2EDCFC779}"/>
              </a:ext>
            </a:extLst>
          </p:cNvPr>
          <p:cNvSpPr/>
          <p:nvPr/>
        </p:nvSpPr>
        <p:spPr bwMode="gray">
          <a:xfrm>
            <a:off x="2641203" y="1112173"/>
            <a:ext cx="6984777" cy="2981548"/>
          </a:xfrm>
          <a:prstGeom prst="rect">
            <a:avLst/>
          </a:prstGeom>
          <a:solidFill>
            <a:schemeClr val="bg2">
              <a:lumMod val="5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42" name="Rectangle 41">
            <a:extLst>
              <a:ext uri="{FF2B5EF4-FFF2-40B4-BE49-F238E27FC236}">
                <a16:creationId xmlns:a16="http://schemas.microsoft.com/office/drawing/2014/main" id="{227B3202-E254-4F72-96F1-D46A94A6BFAC}"/>
              </a:ext>
            </a:extLst>
          </p:cNvPr>
          <p:cNvSpPr/>
          <p:nvPr/>
        </p:nvSpPr>
        <p:spPr bwMode="gray">
          <a:xfrm>
            <a:off x="2776908" y="1391136"/>
            <a:ext cx="6691202" cy="863550"/>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43" name="Rectangle 42">
            <a:extLst>
              <a:ext uri="{FF2B5EF4-FFF2-40B4-BE49-F238E27FC236}">
                <a16:creationId xmlns:a16="http://schemas.microsoft.com/office/drawing/2014/main" id="{44CC6728-5B4E-4A77-8B8C-B7A1FCA3332B}"/>
              </a:ext>
            </a:extLst>
          </p:cNvPr>
          <p:cNvSpPr/>
          <p:nvPr/>
        </p:nvSpPr>
        <p:spPr bwMode="gray">
          <a:xfrm>
            <a:off x="2776908" y="2518456"/>
            <a:ext cx="6691202" cy="1454616"/>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44" name="Rectangle 43">
            <a:extLst>
              <a:ext uri="{FF2B5EF4-FFF2-40B4-BE49-F238E27FC236}">
                <a16:creationId xmlns:a16="http://schemas.microsoft.com/office/drawing/2014/main" id="{19800E28-3967-4B15-87AC-E35D71962A94}"/>
              </a:ext>
            </a:extLst>
          </p:cNvPr>
          <p:cNvSpPr/>
          <p:nvPr/>
        </p:nvSpPr>
        <p:spPr bwMode="gray">
          <a:xfrm>
            <a:off x="2850337" y="1461422"/>
            <a:ext cx="6544344" cy="728044"/>
          </a:xfrm>
          <a:prstGeom prst="rect">
            <a:avLst/>
          </a:prstGeom>
          <a:solidFill>
            <a:schemeClr val="tx1">
              <a:lumMod val="8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Applications &amp; Network</a:t>
            </a:r>
          </a:p>
        </p:txBody>
      </p:sp>
      <p:sp>
        <p:nvSpPr>
          <p:cNvPr id="45" name="Rectangle 44">
            <a:extLst>
              <a:ext uri="{FF2B5EF4-FFF2-40B4-BE49-F238E27FC236}">
                <a16:creationId xmlns:a16="http://schemas.microsoft.com/office/drawing/2014/main" id="{9581F8A1-287F-478E-BA04-E613935D80A1}"/>
              </a:ext>
            </a:extLst>
          </p:cNvPr>
          <p:cNvSpPr/>
          <p:nvPr/>
        </p:nvSpPr>
        <p:spPr bwMode="gray">
          <a:xfrm>
            <a:off x="2867664" y="2588521"/>
            <a:ext cx="6509690" cy="734636"/>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Cloud Integration Gateway</a:t>
            </a:r>
          </a:p>
        </p:txBody>
      </p:sp>
      <p:sp>
        <p:nvSpPr>
          <p:cNvPr id="46" name="Rectangle 45">
            <a:extLst>
              <a:ext uri="{FF2B5EF4-FFF2-40B4-BE49-F238E27FC236}">
                <a16:creationId xmlns:a16="http://schemas.microsoft.com/office/drawing/2014/main" id="{910F60F2-BF65-4C0D-8BC6-9137D0B6ABC5}"/>
              </a:ext>
            </a:extLst>
          </p:cNvPr>
          <p:cNvSpPr/>
          <p:nvPr/>
        </p:nvSpPr>
        <p:spPr bwMode="gray">
          <a:xfrm>
            <a:off x="2876787" y="3370493"/>
            <a:ext cx="1391508"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Prebuilt     Content</a:t>
            </a:r>
          </a:p>
        </p:txBody>
      </p:sp>
      <p:sp>
        <p:nvSpPr>
          <p:cNvPr id="47" name="Rectangle 46">
            <a:extLst>
              <a:ext uri="{FF2B5EF4-FFF2-40B4-BE49-F238E27FC236}">
                <a16:creationId xmlns:a16="http://schemas.microsoft.com/office/drawing/2014/main" id="{9E2A030F-9F30-4EBC-AFC7-2EEFE41CEADC}"/>
              </a:ext>
            </a:extLst>
          </p:cNvPr>
          <p:cNvSpPr/>
          <p:nvPr/>
        </p:nvSpPr>
        <p:spPr bwMode="gray">
          <a:xfrm>
            <a:off x="5557119" y="3370493"/>
            <a:ext cx="1211735"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Test Central</a:t>
            </a:r>
          </a:p>
        </p:txBody>
      </p:sp>
      <p:sp>
        <p:nvSpPr>
          <p:cNvPr id="48" name="Rectangle 47">
            <a:extLst>
              <a:ext uri="{FF2B5EF4-FFF2-40B4-BE49-F238E27FC236}">
                <a16:creationId xmlns:a16="http://schemas.microsoft.com/office/drawing/2014/main" id="{FF508A8D-BEB6-4382-98F3-8E2544B20E06}"/>
              </a:ext>
            </a:extLst>
          </p:cNvPr>
          <p:cNvSpPr/>
          <p:nvPr/>
        </p:nvSpPr>
        <p:spPr bwMode="gray">
          <a:xfrm>
            <a:off x="6850487" y="3370493"/>
            <a:ext cx="1249474"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Monitoring</a:t>
            </a:r>
          </a:p>
        </p:txBody>
      </p:sp>
      <p:sp>
        <p:nvSpPr>
          <p:cNvPr id="49" name="Rectangle 48">
            <a:extLst>
              <a:ext uri="{FF2B5EF4-FFF2-40B4-BE49-F238E27FC236}">
                <a16:creationId xmlns:a16="http://schemas.microsoft.com/office/drawing/2014/main" id="{469BEDF1-BB80-4018-8F07-BBF5A02FD5F5}"/>
              </a:ext>
            </a:extLst>
          </p:cNvPr>
          <p:cNvSpPr/>
          <p:nvPr/>
        </p:nvSpPr>
        <p:spPr bwMode="gray">
          <a:xfrm>
            <a:off x="4342538" y="3370493"/>
            <a:ext cx="1140337"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Extensibility</a:t>
            </a:r>
          </a:p>
        </p:txBody>
      </p:sp>
      <p:sp>
        <p:nvSpPr>
          <p:cNvPr id="50" name="Rectangle 49">
            <a:extLst>
              <a:ext uri="{FF2B5EF4-FFF2-40B4-BE49-F238E27FC236}">
                <a16:creationId xmlns:a16="http://schemas.microsoft.com/office/drawing/2014/main" id="{B72F85EE-AE71-4AFF-970A-C8CB1F756CA9}"/>
              </a:ext>
            </a:extLst>
          </p:cNvPr>
          <p:cNvSpPr/>
          <p:nvPr/>
        </p:nvSpPr>
        <p:spPr bwMode="gray">
          <a:xfrm>
            <a:off x="8174204" y="3370493"/>
            <a:ext cx="1212273"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Automated Upgrades</a:t>
            </a:r>
          </a:p>
        </p:txBody>
      </p:sp>
      <p:cxnSp>
        <p:nvCxnSpPr>
          <p:cNvPr id="51" name="Straight Arrow Connector 50">
            <a:extLst>
              <a:ext uri="{FF2B5EF4-FFF2-40B4-BE49-F238E27FC236}">
                <a16:creationId xmlns:a16="http://schemas.microsoft.com/office/drawing/2014/main" id="{8AE99446-AE24-4F48-B4FE-E8C520BEEF98}"/>
              </a:ext>
            </a:extLst>
          </p:cNvPr>
          <p:cNvCxnSpPr>
            <a:cxnSpLocks/>
          </p:cNvCxnSpPr>
          <p:nvPr/>
        </p:nvCxnSpPr>
        <p:spPr>
          <a:xfrm>
            <a:off x="6109809" y="2254686"/>
            <a:ext cx="0" cy="26377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F00B0122-4902-48ED-B72A-541D91D6E830}"/>
              </a:ext>
            </a:extLst>
          </p:cNvPr>
          <p:cNvPicPr>
            <a:picLocks noChangeAspect="1"/>
          </p:cNvPicPr>
          <p:nvPr/>
        </p:nvPicPr>
        <p:blipFill>
          <a:blip r:embed="rId8"/>
          <a:stretch>
            <a:fillRect/>
          </a:stretch>
        </p:blipFill>
        <p:spPr>
          <a:xfrm>
            <a:off x="2894601" y="1493994"/>
            <a:ext cx="847179" cy="165128"/>
          </a:xfrm>
          <a:prstGeom prst="rect">
            <a:avLst/>
          </a:prstGeom>
        </p:spPr>
      </p:pic>
      <p:pic>
        <p:nvPicPr>
          <p:cNvPr id="53" name="Picture 52">
            <a:extLst>
              <a:ext uri="{FF2B5EF4-FFF2-40B4-BE49-F238E27FC236}">
                <a16:creationId xmlns:a16="http://schemas.microsoft.com/office/drawing/2014/main" id="{0E203921-D8E0-473C-A18A-86BCAD7B5D66}"/>
              </a:ext>
            </a:extLst>
          </p:cNvPr>
          <p:cNvPicPr>
            <a:picLocks noChangeAspect="1"/>
          </p:cNvPicPr>
          <p:nvPr/>
        </p:nvPicPr>
        <p:blipFill>
          <a:blip r:embed="rId9"/>
          <a:stretch>
            <a:fillRect/>
          </a:stretch>
        </p:blipFill>
        <p:spPr>
          <a:xfrm>
            <a:off x="2886940" y="2630753"/>
            <a:ext cx="847179" cy="165127"/>
          </a:xfrm>
          <a:prstGeom prst="rect">
            <a:avLst/>
          </a:prstGeom>
        </p:spPr>
      </p:pic>
      <p:sp>
        <p:nvSpPr>
          <p:cNvPr id="54" name="TextBox 53">
            <a:extLst>
              <a:ext uri="{FF2B5EF4-FFF2-40B4-BE49-F238E27FC236}">
                <a16:creationId xmlns:a16="http://schemas.microsoft.com/office/drawing/2014/main" id="{6520860C-97CA-4AD9-BD82-FEF2CF80CE32}"/>
              </a:ext>
            </a:extLst>
          </p:cNvPr>
          <p:cNvSpPr txBox="1"/>
          <p:nvPr/>
        </p:nvSpPr>
        <p:spPr>
          <a:xfrm>
            <a:off x="5226006" y="1156107"/>
            <a:ext cx="1742465"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200" kern="0" dirty="0">
                <a:ea typeface="Arial Unicode MS" pitchFamily="34" charset="-128"/>
                <a:cs typeface="Arial Unicode MS" pitchFamily="34" charset="-128"/>
              </a:rPr>
              <a:t>SAP Ariba SaaS Platform</a:t>
            </a:r>
          </a:p>
        </p:txBody>
      </p:sp>
      <p:sp>
        <p:nvSpPr>
          <p:cNvPr id="37" name="Rectangle 36">
            <a:hlinkClick r:id="rId10" action="ppaction://hlinksldjump"/>
            <a:extLst>
              <a:ext uri="{FF2B5EF4-FFF2-40B4-BE49-F238E27FC236}">
                <a16:creationId xmlns:a16="http://schemas.microsoft.com/office/drawing/2014/main" id="{42B2011F-39F8-4FD9-B5E9-54F640FD4D66}"/>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161951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46"/>
                                        </p:tgtEl>
                                        <p:attrNameLst>
                                          <p:attrName>style.color</p:attrName>
                                        </p:attrNameLst>
                                      </p:cBhvr>
                                      <p:by>
                                        <p:hsl h="0" s="-12549" l="-25098"/>
                                      </p:by>
                                    </p:animClr>
                                    <p:animClr clrSpc="hsl" dir="cw">
                                      <p:cBhvr>
                                        <p:cTn id="7" dur="500" fill="hold"/>
                                        <p:tgtEl>
                                          <p:spTgt spid="46"/>
                                        </p:tgtEl>
                                        <p:attrNameLst>
                                          <p:attrName>fillcolor</p:attrName>
                                        </p:attrNameLst>
                                      </p:cBhvr>
                                      <p:by>
                                        <p:hsl h="0" s="-12549" l="-25098"/>
                                      </p:by>
                                    </p:animClr>
                                    <p:animClr clrSpc="hsl" dir="cw">
                                      <p:cBhvr>
                                        <p:cTn id="8" dur="500" fill="hold"/>
                                        <p:tgtEl>
                                          <p:spTgt spid="46"/>
                                        </p:tgtEl>
                                        <p:attrNameLst>
                                          <p:attrName>stroke.color</p:attrName>
                                        </p:attrNameLst>
                                      </p:cBhvr>
                                      <p:by>
                                        <p:hsl h="0" s="-12549" l="-25098"/>
                                      </p:by>
                                    </p:animClr>
                                    <p:set>
                                      <p:cBhvr>
                                        <p:cTn id="9" dur="500" fill="hold"/>
                                        <p:tgtEl>
                                          <p:spTgt spid="4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B8C131-203E-486A-8057-17670972866E}"/>
              </a:ext>
            </a:extLst>
          </p:cNvPr>
          <p:cNvSpPr>
            <a:spLocks noGrp="1"/>
          </p:cNvSpPr>
          <p:nvPr>
            <p:ph type="title"/>
          </p:nvPr>
        </p:nvSpPr>
        <p:spPr/>
        <p:txBody>
          <a:bodyPr/>
          <a:lstStyle/>
          <a:p>
            <a:r>
              <a:rPr lang="en-GB" b="0" dirty="0">
                <a:solidFill>
                  <a:schemeClr val="accent1"/>
                </a:solidFill>
              </a:rPr>
              <a:t>SAP Ariba </a:t>
            </a:r>
            <a:r>
              <a:rPr lang="en-GB" b="0" dirty="0"/>
              <a:t>Cloud Integration – Core Components</a:t>
            </a:r>
          </a:p>
        </p:txBody>
      </p:sp>
      <p:grpSp>
        <p:nvGrpSpPr>
          <p:cNvPr id="31" name="Group 30">
            <a:extLst>
              <a:ext uri="{FF2B5EF4-FFF2-40B4-BE49-F238E27FC236}">
                <a16:creationId xmlns:a16="http://schemas.microsoft.com/office/drawing/2014/main" id="{6C4371AE-E842-4602-AED4-F8EC0EB0DCA1}"/>
              </a:ext>
            </a:extLst>
          </p:cNvPr>
          <p:cNvGrpSpPr/>
          <p:nvPr/>
        </p:nvGrpSpPr>
        <p:grpSpPr>
          <a:xfrm>
            <a:off x="2981763" y="4060154"/>
            <a:ext cx="1162858" cy="1585451"/>
            <a:chOff x="2981763" y="4060154"/>
            <a:chExt cx="1162858" cy="1585451"/>
          </a:xfrm>
        </p:grpSpPr>
        <p:pic>
          <p:nvPicPr>
            <p:cNvPr id="3" name="Picture 2">
              <a:extLst>
                <a:ext uri="{FF2B5EF4-FFF2-40B4-BE49-F238E27FC236}">
                  <a16:creationId xmlns:a16="http://schemas.microsoft.com/office/drawing/2014/main" id="{66273B96-B8F2-4647-B060-5A42F69CA50C}"/>
                </a:ext>
              </a:extLst>
            </p:cNvPr>
            <p:cNvPicPr>
              <a:picLocks noChangeAspect="1"/>
            </p:cNvPicPr>
            <p:nvPr/>
          </p:nvPicPr>
          <p:blipFill>
            <a:blip r:embed="rId2"/>
            <a:stretch>
              <a:fillRect/>
            </a:stretch>
          </p:blipFill>
          <p:spPr>
            <a:xfrm>
              <a:off x="3025125" y="4060154"/>
              <a:ext cx="1076134" cy="1076134"/>
            </a:xfrm>
            <a:prstGeom prst="rect">
              <a:avLst/>
            </a:prstGeom>
          </p:spPr>
        </p:pic>
        <p:sp>
          <p:nvSpPr>
            <p:cNvPr id="38" name="TextBox 37">
              <a:extLst>
                <a:ext uri="{FF2B5EF4-FFF2-40B4-BE49-F238E27FC236}">
                  <a16:creationId xmlns:a16="http://schemas.microsoft.com/office/drawing/2014/main" id="{A7357A24-6C80-4F00-9FF9-AB6260F71A04}"/>
                </a:ext>
              </a:extLst>
            </p:cNvPr>
            <p:cNvSpPr txBox="1"/>
            <p:nvPr/>
          </p:nvSpPr>
          <p:spPr>
            <a:xfrm>
              <a:off x="2981763" y="5030052"/>
              <a:ext cx="1162858"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Standard mappings can be extended using XSLT mappings</a:t>
              </a:r>
            </a:p>
          </p:txBody>
        </p:sp>
      </p:grpSp>
      <p:grpSp>
        <p:nvGrpSpPr>
          <p:cNvPr id="34" name="Group 33">
            <a:extLst>
              <a:ext uri="{FF2B5EF4-FFF2-40B4-BE49-F238E27FC236}">
                <a16:creationId xmlns:a16="http://schemas.microsoft.com/office/drawing/2014/main" id="{A03A646E-1078-452D-9513-5BD44A656A17}"/>
              </a:ext>
            </a:extLst>
          </p:cNvPr>
          <p:cNvGrpSpPr/>
          <p:nvPr/>
        </p:nvGrpSpPr>
        <p:grpSpPr>
          <a:xfrm>
            <a:off x="4265545" y="4180802"/>
            <a:ext cx="1162858" cy="1654227"/>
            <a:chOff x="4175212" y="4180802"/>
            <a:chExt cx="1162858" cy="1654227"/>
          </a:xfrm>
        </p:grpSpPr>
        <p:pic>
          <p:nvPicPr>
            <p:cNvPr id="25" name="Picture 24">
              <a:extLst>
                <a:ext uri="{FF2B5EF4-FFF2-40B4-BE49-F238E27FC236}">
                  <a16:creationId xmlns:a16="http://schemas.microsoft.com/office/drawing/2014/main" id="{803A4FC7-301C-4980-8049-BDC993E10033}"/>
                </a:ext>
              </a:extLst>
            </p:cNvPr>
            <p:cNvPicPr>
              <a:picLocks noChangeAspect="1"/>
            </p:cNvPicPr>
            <p:nvPr/>
          </p:nvPicPr>
          <p:blipFill>
            <a:blip r:embed="rId3"/>
            <a:stretch>
              <a:fillRect/>
            </a:stretch>
          </p:blipFill>
          <p:spPr>
            <a:xfrm>
              <a:off x="4296480" y="4180802"/>
              <a:ext cx="920322" cy="920322"/>
            </a:xfrm>
            <a:prstGeom prst="rect">
              <a:avLst/>
            </a:prstGeom>
          </p:spPr>
        </p:pic>
        <p:sp>
          <p:nvSpPr>
            <p:cNvPr id="43" name="TextBox 42">
              <a:extLst>
                <a:ext uri="{FF2B5EF4-FFF2-40B4-BE49-F238E27FC236}">
                  <a16:creationId xmlns:a16="http://schemas.microsoft.com/office/drawing/2014/main" id="{731A6FF3-80F8-4169-93EB-BBEA8C7281EE}"/>
                </a:ext>
              </a:extLst>
            </p:cNvPr>
            <p:cNvSpPr txBox="1"/>
            <p:nvPr/>
          </p:nvSpPr>
          <p:spPr>
            <a:xfrm>
              <a:off x="4175212" y="5065588"/>
              <a:ext cx="1162858" cy="76944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BADI’s are provided to extend the integration functionality in ECC or S4 HANA</a:t>
              </a:r>
            </a:p>
          </p:txBody>
        </p:sp>
      </p:grpSp>
      <p:grpSp>
        <p:nvGrpSpPr>
          <p:cNvPr id="45" name="Group 44">
            <a:extLst>
              <a:ext uri="{FF2B5EF4-FFF2-40B4-BE49-F238E27FC236}">
                <a16:creationId xmlns:a16="http://schemas.microsoft.com/office/drawing/2014/main" id="{ABAD9C56-9A57-4F77-A05A-099822D2B338}"/>
              </a:ext>
            </a:extLst>
          </p:cNvPr>
          <p:cNvGrpSpPr/>
          <p:nvPr/>
        </p:nvGrpSpPr>
        <p:grpSpPr>
          <a:xfrm>
            <a:off x="5592689" y="4201468"/>
            <a:ext cx="1162858" cy="1310915"/>
            <a:chOff x="5489929" y="4180802"/>
            <a:chExt cx="1162858" cy="1310915"/>
          </a:xfrm>
        </p:grpSpPr>
        <p:pic>
          <p:nvPicPr>
            <p:cNvPr id="27" name="Picture 26">
              <a:extLst>
                <a:ext uri="{FF2B5EF4-FFF2-40B4-BE49-F238E27FC236}">
                  <a16:creationId xmlns:a16="http://schemas.microsoft.com/office/drawing/2014/main" id="{4C56F945-2B84-4DF2-B015-2AC88D4C54A9}"/>
                </a:ext>
              </a:extLst>
            </p:cNvPr>
            <p:cNvPicPr>
              <a:picLocks noChangeAspect="1"/>
            </p:cNvPicPr>
            <p:nvPr/>
          </p:nvPicPr>
          <p:blipFill>
            <a:blip r:embed="rId4"/>
            <a:stretch>
              <a:fillRect/>
            </a:stretch>
          </p:blipFill>
          <p:spPr>
            <a:xfrm>
              <a:off x="5611197" y="4180802"/>
              <a:ext cx="861993" cy="861993"/>
            </a:xfrm>
            <a:prstGeom prst="rect">
              <a:avLst/>
            </a:prstGeom>
          </p:spPr>
        </p:pic>
        <p:sp>
          <p:nvSpPr>
            <p:cNvPr id="44" name="TextBox 43">
              <a:extLst>
                <a:ext uri="{FF2B5EF4-FFF2-40B4-BE49-F238E27FC236}">
                  <a16:creationId xmlns:a16="http://schemas.microsoft.com/office/drawing/2014/main" id="{4F71C3FB-D884-4AE5-A5EE-5B356A870864}"/>
                </a:ext>
              </a:extLst>
            </p:cNvPr>
            <p:cNvSpPr txBox="1"/>
            <p:nvPr/>
          </p:nvSpPr>
          <p:spPr>
            <a:xfrm>
              <a:off x="5489929" y="5030052"/>
              <a:ext cx="1162858"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Value mappings can be added for lookup table functionality</a:t>
              </a:r>
            </a:p>
          </p:txBody>
        </p:sp>
      </p:grpSp>
      <p:sp>
        <p:nvSpPr>
          <p:cNvPr id="28" name="Rectangle 27">
            <a:extLst>
              <a:ext uri="{FF2B5EF4-FFF2-40B4-BE49-F238E27FC236}">
                <a16:creationId xmlns:a16="http://schemas.microsoft.com/office/drawing/2014/main" id="{96CAA948-F7C6-4B11-AF7D-72CC4E81EDD5}"/>
              </a:ext>
            </a:extLst>
          </p:cNvPr>
          <p:cNvSpPr/>
          <p:nvPr/>
        </p:nvSpPr>
        <p:spPr bwMode="gray">
          <a:xfrm>
            <a:off x="2641203" y="1112173"/>
            <a:ext cx="6984777" cy="2981548"/>
          </a:xfrm>
          <a:prstGeom prst="rect">
            <a:avLst/>
          </a:prstGeom>
          <a:solidFill>
            <a:schemeClr val="bg2">
              <a:lumMod val="5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62AB547E-85AF-4E1D-99C9-A80D1AC7B768}"/>
              </a:ext>
            </a:extLst>
          </p:cNvPr>
          <p:cNvSpPr/>
          <p:nvPr/>
        </p:nvSpPr>
        <p:spPr bwMode="gray">
          <a:xfrm>
            <a:off x="2776908" y="1391136"/>
            <a:ext cx="6691202" cy="863550"/>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0" name="Rectangle 29">
            <a:extLst>
              <a:ext uri="{FF2B5EF4-FFF2-40B4-BE49-F238E27FC236}">
                <a16:creationId xmlns:a16="http://schemas.microsoft.com/office/drawing/2014/main" id="{93FF8523-EB8D-4B99-A5D1-139E2A15A6FE}"/>
              </a:ext>
            </a:extLst>
          </p:cNvPr>
          <p:cNvSpPr/>
          <p:nvPr/>
        </p:nvSpPr>
        <p:spPr bwMode="gray">
          <a:xfrm>
            <a:off x="2776908" y="2518456"/>
            <a:ext cx="6691202" cy="1454616"/>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3FDF28E5-98ED-46A9-AC84-DA50234BEDAB}"/>
              </a:ext>
            </a:extLst>
          </p:cNvPr>
          <p:cNvSpPr/>
          <p:nvPr/>
        </p:nvSpPr>
        <p:spPr bwMode="gray">
          <a:xfrm>
            <a:off x="2850337" y="1461422"/>
            <a:ext cx="6544344" cy="728044"/>
          </a:xfrm>
          <a:prstGeom prst="rect">
            <a:avLst/>
          </a:prstGeom>
          <a:solidFill>
            <a:schemeClr val="tx1">
              <a:lumMod val="8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Applications &amp; Network</a:t>
            </a:r>
          </a:p>
        </p:txBody>
      </p:sp>
      <p:sp>
        <p:nvSpPr>
          <p:cNvPr id="33" name="Rectangle 32">
            <a:extLst>
              <a:ext uri="{FF2B5EF4-FFF2-40B4-BE49-F238E27FC236}">
                <a16:creationId xmlns:a16="http://schemas.microsoft.com/office/drawing/2014/main" id="{B9B12313-54F8-4625-B898-7088B74E7B33}"/>
              </a:ext>
            </a:extLst>
          </p:cNvPr>
          <p:cNvSpPr/>
          <p:nvPr/>
        </p:nvSpPr>
        <p:spPr bwMode="gray">
          <a:xfrm>
            <a:off x="2867664" y="2588521"/>
            <a:ext cx="6509690" cy="734636"/>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Cloud Integration Gateway</a:t>
            </a:r>
          </a:p>
        </p:txBody>
      </p:sp>
      <p:sp>
        <p:nvSpPr>
          <p:cNvPr id="35" name="Rectangle 34">
            <a:extLst>
              <a:ext uri="{FF2B5EF4-FFF2-40B4-BE49-F238E27FC236}">
                <a16:creationId xmlns:a16="http://schemas.microsoft.com/office/drawing/2014/main" id="{B9FD13A3-D298-4A04-9D41-B535C69EFB21}"/>
              </a:ext>
            </a:extLst>
          </p:cNvPr>
          <p:cNvSpPr/>
          <p:nvPr/>
        </p:nvSpPr>
        <p:spPr bwMode="gray">
          <a:xfrm>
            <a:off x="2876787" y="3370493"/>
            <a:ext cx="1391508"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Prebuilt     Content</a:t>
            </a:r>
          </a:p>
        </p:txBody>
      </p:sp>
      <p:sp>
        <p:nvSpPr>
          <p:cNvPr id="36" name="Rectangle 35">
            <a:extLst>
              <a:ext uri="{FF2B5EF4-FFF2-40B4-BE49-F238E27FC236}">
                <a16:creationId xmlns:a16="http://schemas.microsoft.com/office/drawing/2014/main" id="{B3C43FF2-45EE-4EE5-9169-A7B7B71BFB5A}"/>
              </a:ext>
            </a:extLst>
          </p:cNvPr>
          <p:cNvSpPr/>
          <p:nvPr/>
        </p:nvSpPr>
        <p:spPr bwMode="gray">
          <a:xfrm>
            <a:off x="5557119" y="3370493"/>
            <a:ext cx="1211735"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Test Central</a:t>
            </a:r>
          </a:p>
        </p:txBody>
      </p:sp>
      <p:sp>
        <p:nvSpPr>
          <p:cNvPr id="37" name="Rectangle 36">
            <a:extLst>
              <a:ext uri="{FF2B5EF4-FFF2-40B4-BE49-F238E27FC236}">
                <a16:creationId xmlns:a16="http://schemas.microsoft.com/office/drawing/2014/main" id="{17B58F2D-6051-4ABB-9122-7CEC9AC7CDE4}"/>
              </a:ext>
            </a:extLst>
          </p:cNvPr>
          <p:cNvSpPr/>
          <p:nvPr/>
        </p:nvSpPr>
        <p:spPr bwMode="gray">
          <a:xfrm>
            <a:off x="6850487" y="3370493"/>
            <a:ext cx="1249474"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Monitoring</a:t>
            </a:r>
          </a:p>
        </p:txBody>
      </p:sp>
      <p:sp>
        <p:nvSpPr>
          <p:cNvPr id="39" name="Rectangle 38">
            <a:extLst>
              <a:ext uri="{FF2B5EF4-FFF2-40B4-BE49-F238E27FC236}">
                <a16:creationId xmlns:a16="http://schemas.microsoft.com/office/drawing/2014/main" id="{4744317E-566C-4010-AEB9-BBD7C43AAF08}"/>
              </a:ext>
            </a:extLst>
          </p:cNvPr>
          <p:cNvSpPr/>
          <p:nvPr/>
        </p:nvSpPr>
        <p:spPr bwMode="gray">
          <a:xfrm>
            <a:off x="4342538" y="3370493"/>
            <a:ext cx="1140337"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Extensibility</a:t>
            </a:r>
          </a:p>
        </p:txBody>
      </p:sp>
      <p:sp>
        <p:nvSpPr>
          <p:cNvPr id="40" name="Rectangle 39">
            <a:extLst>
              <a:ext uri="{FF2B5EF4-FFF2-40B4-BE49-F238E27FC236}">
                <a16:creationId xmlns:a16="http://schemas.microsoft.com/office/drawing/2014/main" id="{04F3A06F-908F-4D1C-A52B-9952AC76154A}"/>
              </a:ext>
            </a:extLst>
          </p:cNvPr>
          <p:cNvSpPr/>
          <p:nvPr/>
        </p:nvSpPr>
        <p:spPr bwMode="gray">
          <a:xfrm>
            <a:off x="8174204" y="3370493"/>
            <a:ext cx="1212273"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Automated Upgrades</a:t>
            </a:r>
          </a:p>
        </p:txBody>
      </p:sp>
      <p:cxnSp>
        <p:nvCxnSpPr>
          <p:cNvPr id="41" name="Straight Arrow Connector 40">
            <a:extLst>
              <a:ext uri="{FF2B5EF4-FFF2-40B4-BE49-F238E27FC236}">
                <a16:creationId xmlns:a16="http://schemas.microsoft.com/office/drawing/2014/main" id="{97DBA71E-1507-4267-9825-1E220E9C880C}"/>
              </a:ext>
            </a:extLst>
          </p:cNvPr>
          <p:cNvCxnSpPr>
            <a:cxnSpLocks/>
          </p:cNvCxnSpPr>
          <p:nvPr/>
        </p:nvCxnSpPr>
        <p:spPr>
          <a:xfrm>
            <a:off x="6109809" y="2254686"/>
            <a:ext cx="0" cy="26377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DF3575A-09A3-4BA9-B1F7-9D6CEAFDEC7E}"/>
              </a:ext>
            </a:extLst>
          </p:cNvPr>
          <p:cNvPicPr>
            <a:picLocks noChangeAspect="1"/>
          </p:cNvPicPr>
          <p:nvPr/>
        </p:nvPicPr>
        <p:blipFill>
          <a:blip r:embed="rId5"/>
          <a:stretch>
            <a:fillRect/>
          </a:stretch>
        </p:blipFill>
        <p:spPr>
          <a:xfrm>
            <a:off x="2894601" y="1493994"/>
            <a:ext cx="847179" cy="165128"/>
          </a:xfrm>
          <a:prstGeom prst="rect">
            <a:avLst/>
          </a:prstGeom>
        </p:spPr>
      </p:pic>
      <p:pic>
        <p:nvPicPr>
          <p:cNvPr id="46" name="Picture 45">
            <a:extLst>
              <a:ext uri="{FF2B5EF4-FFF2-40B4-BE49-F238E27FC236}">
                <a16:creationId xmlns:a16="http://schemas.microsoft.com/office/drawing/2014/main" id="{E9EE6A5C-3C17-4557-9D6A-85302ABD854A}"/>
              </a:ext>
            </a:extLst>
          </p:cNvPr>
          <p:cNvPicPr>
            <a:picLocks noChangeAspect="1"/>
          </p:cNvPicPr>
          <p:nvPr/>
        </p:nvPicPr>
        <p:blipFill>
          <a:blip r:embed="rId6"/>
          <a:stretch>
            <a:fillRect/>
          </a:stretch>
        </p:blipFill>
        <p:spPr>
          <a:xfrm>
            <a:off x="2886940" y="2630753"/>
            <a:ext cx="847179" cy="165127"/>
          </a:xfrm>
          <a:prstGeom prst="rect">
            <a:avLst/>
          </a:prstGeom>
        </p:spPr>
      </p:pic>
      <p:sp>
        <p:nvSpPr>
          <p:cNvPr id="47" name="TextBox 46">
            <a:extLst>
              <a:ext uri="{FF2B5EF4-FFF2-40B4-BE49-F238E27FC236}">
                <a16:creationId xmlns:a16="http://schemas.microsoft.com/office/drawing/2014/main" id="{45E7DED1-9ED6-4E0F-A6BC-E364C6B2043D}"/>
              </a:ext>
            </a:extLst>
          </p:cNvPr>
          <p:cNvSpPr txBox="1"/>
          <p:nvPr/>
        </p:nvSpPr>
        <p:spPr>
          <a:xfrm>
            <a:off x="5226006" y="1156107"/>
            <a:ext cx="1742465"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200" kern="0" dirty="0">
                <a:ea typeface="Arial Unicode MS" pitchFamily="34" charset="-128"/>
                <a:cs typeface="Arial Unicode MS" pitchFamily="34" charset="-128"/>
              </a:rPr>
              <a:t>SAP Ariba SaaS Platform</a:t>
            </a:r>
          </a:p>
        </p:txBody>
      </p:sp>
      <p:sp>
        <p:nvSpPr>
          <p:cNvPr id="26" name="Rectangle 25">
            <a:hlinkClick r:id="rId7" action="ppaction://hlinksldjump"/>
            <a:extLst>
              <a:ext uri="{FF2B5EF4-FFF2-40B4-BE49-F238E27FC236}">
                <a16:creationId xmlns:a16="http://schemas.microsoft.com/office/drawing/2014/main" id="{6B1F40AE-9049-49F4-B5C4-66E8E5DAD2D2}"/>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196411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9"/>
                                        </p:tgtEl>
                                        <p:attrNameLst>
                                          <p:attrName>style.color</p:attrName>
                                        </p:attrNameLst>
                                      </p:cBhvr>
                                      <p:by>
                                        <p:hsl h="0" s="-12549" l="-25098"/>
                                      </p:by>
                                    </p:animClr>
                                    <p:animClr clrSpc="hsl" dir="cw">
                                      <p:cBhvr>
                                        <p:cTn id="7" dur="500" fill="hold"/>
                                        <p:tgtEl>
                                          <p:spTgt spid="39"/>
                                        </p:tgtEl>
                                        <p:attrNameLst>
                                          <p:attrName>fillcolor</p:attrName>
                                        </p:attrNameLst>
                                      </p:cBhvr>
                                      <p:by>
                                        <p:hsl h="0" s="-12549" l="-25098"/>
                                      </p:by>
                                    </p:animClr>
                                    <p:animClr clrSpc="hsl" dir="cw">
                                      <p:cBhvr>
                                        <p:cTn id="8" dur="500" fill="hold"/>
                                        <p:tgtEl>
                                          <p:spTgt spid="39"/>
                                        </p:tgtEl>
                                        <p:attrNameLst>
                                          <p:attrName>stroke.color</p:attrName>
                                        </p:attrNameLst>
                                      </p:cBhvr>
                                      <p:by>
                                        <p:hsl h="0" s="-12549" l="-25098"/>
                                      </p:by>
                                    </p:animClr>
                                    <p:set>
                                      <p:cBhvr>
                                        <p:cTn id="9" dur="500" fill="hold"/>
                                        <p:tgtEl>
                                          <p:spTgt spid="3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500" fill="hold"/>
                                        <p:tgtEl>
                                          <p:spTgt spid="31"/>
                                        </p:tgtEl>
                                        <p:attrNameLst>
                                          <p:attrName>ppt_x</p:attrName>
                                        </p:attrNameLst>
                                      </p:cBhvr>
                                      <p:tavLst>
                                        <p:tav tm="0">
                                          <p:val>
                                            <p:strVal val="#ppt_x"/>
                                          </p:val>
                                        </p:tav>
                                        <p:tav tm="100000">
                                          <p:val>
                                            <p:strVal val="#ppt_x"/>
                                          </p:val>
                                        </p:tav>
                                      </p:tavLst>
                                    </p:anim>
                                    <p:anim calcmode="lin" valueType="num">
                                      <p:cBhvr additive="base">
                                        <p:cTn id="1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ppt_x"/>
                                          </p:val>
                                        </p:tav>
                                        <p:tav tm="100000">
                                          <p:val>
                                            <p:strVal val="#ppt_x"/>
                                          </p:val>
                                        </p:tav>
                                      </p:tavLst>
                                    </p:anim>
                                    <p:anim calcmode="lin" valueType="num">
                                      <p:cBhvr additive="base">
                                        <p:cTn id="2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ppt_x"/>
                                          </p:val>
                                        </p:tav>
                                        <p:tav tm="100000">
                                          <p:val>
                                            <p:strVal val="#ppt_x"/>
                                          </p:val>
                                        </p:tav>
                                      </p:tavLst>
                                    </p:anim>
                                    <p:anim calcmode="lin" valueType="num">
                                      <p:cBhvr additive="base">
                                        <p:cTn id="2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B8C131-203E-486A-8057-17670972866E}"/>
              </a:ext>
            </a:extLst>
          </p:cNvPr>
          <p:cNvSpPr>
            <a:spLocks noGrp="1"/>
          </p:cNvSpPr>
          <p:nvPr>
            <p:ph type="title"/>
          </p:nvPr>
        </p:nvSpPr>
        <p:spPr/>
        <p:txBody>
          <a:bodyPr/>
          <a:lstStyle/>
          <a:p>
            <a:r>
              <a:rPr lang="en-GB" b="0" dirty="0">
                <a:solidFill>
                  <a:schemeClr val="accent1"/>
                </a:solidFill>
              </a:rPr>
              <a:t>SAP Ariba </a:t>
            </a:r>
            <a:r>
              <a:rPr lang="en-GB" b="0" dirty="0"/>
              <a:t>Cloud Integration – Core Components</a:t>
            </a:r>
          </a:p>
        </p:txBody>
      </p:sp>
      <p:grpSp>
        <p:nvGrpSpPr>
          <p:cNvPr id="12" name="Group 11">
            <a:extLst>
              <a:ext uri="{FF2B5EF4-FFF2-40B4-BE49-F238E27FC236}">
                <a16:creationId xmlns:a16="http://schemas.microsoft.com/office/drawing/2014/main" id="{575D4155-34B8-4704-AF02-F2BFB472C1D6}"/>
              </a:ext>
            </a:extLst>
          </p:cNvPr>
          <p:cNvGrpSpPr/>
          <p:nvPr/>
        </p:nvGrpSpPr>
        <p:grpSpPr>
          <a:xfrm>
            <a:off x="5507580" y="4137655"/>
            <a:ext cx="1315624" cy="1711364"/>
            <a:chOff x="2680865" y="4108795"/>
            <a:chExt cx="1315624" cy="1711364"/>
          </a:xfrm>
        </p:grpSpPr>
        <p:sp>
          <p:nvSpPr>
            <p:cNvPr id="38" name="TextBox 37">
              <a:extLst>
                <a:ext uri="{FF2B5EF4-FFF2-40B4-BE49-F238E27FC236}">
                  <a16:creationId xmlns:a16="http://schemas.microsoft.com/office/drawing/2014/main" id="{A7357A24-6C80-4F00-9FF9-AB6260F71A04}"/>
                </a:ext>
              </a:extLst>
            </p:cNvPr>
            <p:cNvSpPr txBox="1"/>
            <p:nvPr/>
          </p:nvSpPr>
          <p:spPr>
            <a:xfrm>
              <a:off x="2680865" y="5050718"/>
              <a:ext cx="1315624" cy="76944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Automated end-to-end testing via predefined test routines. Custom test cases can also be added</a:t>
              </a:r>
            </a:p>
          </p:txBody>
        </p:sp>
        <p:pic>
          <p:nvPicPr>
            <p:cNvPr id="5" name="Picture 4">
              <a:extLst>
                <a:ext uri="{FF2B5EF4-FFF2-40B4-BE49-F238E27FC236}">
                  <a16:creationId xmlns:a16="http://schemas.microsoft.com/office/drawing/2014/main" id="{FEAB4F8C-2C11-41D5-94F1-3B9A01AE3416}"/>
                </a:ext>
              </a:extLst>
            </p:cNvPr>
            <p:cNvPicPr>
              <a:picLocks noChangeAspect="1"/>
            </p:cNvPicPr>
            <p:nvPr/>
          </p:nvPicPr>
          <p:blipFill>
            <a:blip r:embed="rId2"/>
            <a:stretch>
              <a:fillRect/>
            </a:stretch>
          </p:blipFill>
          <p:spPr>
            <a:xfrm>
              <a:off x="2879618" y="4108795"/>
              <a:ext cx="918117" cy="918117"/>
            </a:xfrm>
            <a:prstGeom prst="rect">
              <a:avLst/>
            </a:prstGeom>
          </p:spPr>
        </p:pic>
      </p:grpSp>
      <p:sp>
        <p:nvSpPr>
          <p:cNvPr id="21" name="Rectangle 20">
            <a:extLst>
              <a:ext uri="{FF2B5EF4-FFF2-40B4-BE49-F238E27FC236}">
                <a16:creationId xmlns:a16="http://schemas.microsoft.com/office/drawing/2014/main" id="{53F9776D-710C-4156-9351-C1E63BABC647}"/>
              </a:ext>
            </a:extLst>
          </p:cNvPr>
          <p:cNvSpPr/>
          <p:nvPr/>
        </p:nvSpPr>
        <p:spPr bwMode="gray">
          <a:xfrm>
            <a:off x="2641203" y="1112173"/>
            <a:ext cx="6984777" cy="2981548"/>
          </a:xfrm>
          <a:prstGeom prst="rect">
            <a:avLst/>
          </a:prstGeom>
          <a:solidFill>
            <a:schemeClr val="bg2">
              <a:lumMod val="5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8B047963-5BD1-4677-A979-796C24BAEFC7}"/>
              </a:ext>
            </a:extLst>
          </p:cNvPr>
          <p:cNvSpPr/>
          <p:nvPr/>
        </p:nvSpPr>
        <p:spPr bwMode="gray">
          <a:xfrm>
            <a:off x="2776908" y="1391136"/>
            <a:ext cx="6691202" cy="863550"/>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ACBF1FAE-607B-4689-87BB-AA3863038D14}"/>
              </a:ext>
            </a:extLst>
          </p:cNvPr>
          <p:cNvSpPr/>
          <p:nvPr/>
        </p:nvSpPr>
        <p:spPr bwMode="gray">
          <a:xfrm>
            <a:off x="2776908" y="2518456"/>
            <a:ext cx="6691202" cy="1454616"/>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5" name="Rectangle 24">
            <a:extLst>
              <a:ext uri="{FF2B5EF4-FFF2-40B4-BE49-F238E27FC236}">
                <a16:creationId xmlns:a16="http://schemas.microsoft.com/office/drawing/2014/main" id="{505D9353-BD96-4DDF-A6EE-9589E89EDAF1}"/>
              </a:ext>
            </a:extLst>
          </p:cNvPr>
          <p:cNvSpPr/>
          <p:nvPr/>
        </p:nvSpPr>
        <p:spPr bwMode="gray">
          <a:xfrm>
            <a:off x="2850337" y="1461422"/>
            <a:ext cx="6544344" cy="728044"/>
          </a:xfrm>
          <a:prstGeom prst="rect">
            <a:avLst/>
          </a:prstGeom>
          <a:solidFill>
            <a:schemeClr val="tx1">
              <a:lumMod val="8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Applications &amp; Network</a:t>
            </a:r>
          </a:p>
        </p:txBody>
      </p:sp>
      <p:sp>
        <p:nvSpPr>
          <p:cNvPr id="27" name="Rectangle 26">
            <a:extLst>
              <a:ext uri="{FF2B5EF4-FFF2-40B4-BE49-F238E27FC236}">
                <a16:creationId xmlns:a16="http://schemas.microsoft.com/office/drawing/2014/main" id="{14A1A63A-239E-42F8-B4CD-0BF70CE48612}"/>
              </a:ext>
            </a:extLst>
          </p:cNvPr>
          <p:cNvSpPr/>
          <p:nvPr/>
        </p:nvSpPr>
        <p:spPr bwMode="gray">
          <a:xfrm>
            <a:off x="2867664" y="2588521"/>
            <a:ext cx="6509690" cy="734636"/>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Cloud Integration Gateway</a:t>
            </a:r>
          </a:p>
        </p:txBody>
      </p:sp>
      <p:sp>
        <p:nvSpPr>
          <p:cNvPr id="28" name="Rectangle 27">
            <a:extLst>
              <a:ext uri="{FF2B5EF4-FFF2-40B4-BE49-F238E27FC236}">
                <a16:creationId xmlns:a16="http://schemas.microsoft.com/office/drawing/2014/main" id="{88F1F3B8-F3B4-4DEB-B972-5E6E8573206D}"/>
              </a:ext>
            </a:extLst>
          </p:cNvPr>
          <p:cNvSpPr/>
          <p:nvPr/>
        </p:nvSpPr>
        <p:spPr bwMode="gray">
          <a:xfrm>
            <a:off x="2876787" y="3370493"/>
            <a:ext cx="1391508"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Prebuilt     Content</a:t>
            </a:r>
          </a:p>
        </p:txBody>
      </p:sp>
      <p:sp>
        <p:nvSpPr>
          <p:cNvPr id="29" name="Rectangle 28">
            <a:extLst>
              <a:ext uri="{FF2B5EF4-FFF2-40B4-BE49-F238E27FC236}">
                <a16:creationId xmlns:a16="http://schemas.microsoft.com/office/drawing/2014/main" id="{BDDE7F10-05E2-426C-8CA7-FEE9FDE86C16}"/>
              </a:ext>
            </a:extLst>
          </p:cNvPr>
          <p:cNvSpPr/>
          <p:nvPr/>
        </p:nvSpPr>
        <p:spPr bwMode="gray">
          <a:xfrm>
            <a:off x="5557119" y="3370493"/>
            <a:ext cx="1211735"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Test Central</a:t>
            </a:r>
          </a:p>
        </p:txBody>
      </p:sp>
      <p:sp>
        <p:nvSpPr>
          <p:cNvPr id="30" name="Rectangle 29">
            <a:extLst>
              <a:ext uri="{FF2B5EF4-FFF2-40B4-BE49-F238E27FC236}">
                <a16:creationId xmlns:a16="http://schemas.microsoft.com/office/drawing/2014/main" id="{188B69DE-6233-4259-8E4C-D0F5C11B1F45}"/>
              </a:ext>
            </a:extLst>
          </p:cNvPr>
          <p:cNvSpPr/>
          <p:nvPr/>
        </p:nvSpPr>
        <p:spPr bwMode="gray">
          <a:xfrm>
            <a:off x="6850487" y="3370493"/>
            <a:ext cx="1249474"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Monitoring</a:t>
            </a:r>
          </a:p>
        </p:txBody>
      </p:sp>
      <p:sp>
        <p:nvSpPr>
          <p:cNvPr id="31" name="Rectangle 30">
            <a:extLst>
              <a:ext uri="{FF2B5EF4-FFF2-40B4-BE49-F238E27FC236}">
                <a16:creationId xmlns:a16="http://schemas.microsoft.com/office/drawing/2014/main" id="{D8A8572A-9680-4CB8-8356-48E33B0013B9}"/>
              </a:ext>
            </a:extLst>
          </p:cNvPr>
          <p:cNvSpPr/>
          <p:nvPr/>
        </p:nvSpPr>
        <p:spPr bwMode="gray">
          <a:xfrm>
            <a:off x="4342538" y="3370493"/>
            <a:ext cx="1140337"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Extensibility</a:t>
            </a:r>
          </a:p>
        </p:txBody>
      </p:sp>
      <p:sp>
        <p:nvSpPr>
          <p:cNvPr id="32" name="Rectangle 31">
            <a:extLst>
              <a:ext uri="{FF2B5EF4-FFF2-40B4-BE49-F238E27FC236}">
                <a16:creationId xmlns:a16="http://schemas.microsoft.com/office/drawing/2014/main" id="{4A136814-E38E-4BC9-ADDB-C451657B4712}"/>
              </a:ext>
            </a:extLst>
          </p:cNvPr>
          <p:cNvSpPr/>
          <p:nvPr/>
        </p:nvSpPr>
        <p:spPr bwMode="gray">
          <a:xfrm>
            <a:off x="8174204" y="3370493"/>
            <a:ext cx="1212273"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Automated Upgrades</a:t>
            </a:r>
          </a:p>
        </p:txBody>
      </p:sp>
      <p:cxnSp>
        <p:nvCxnSpPr>
          <p:cNvPr id="33" name="Straight Arrow Connector 32">
            <a:extLst>
              <a:ext uri="{FF2B5EF4-FFF2-40B4-BE49-F238E27FC236}">
                <a16:creationId xmlns:a16="http://schemas.microsoft.com/office/drawing/2014/main" id="{56B75743-DB4E-44FA-A90A-18F790033395}"/>
              </a:ext>
            </a:extLst>
          </p:cNvPr>
          <p:cNvCxnSpPr>
            <a:cxnSpLocks/>
          </p:cNvCxnSpPr>
          <p:nvPr/>
        </p:nvCxnSpPr>
        <p:spPr>
          <a:xfrm>
            <a:off x="6109809" y="2254686"/>
            <a:ext cx="0" cy="26377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0E99C90-C20E-4B11-BCB8-0C0AE4D59797}"/>
              </a:ext>
            </a:extLst>
          </p:cNvPr>
          <p:cNvPicPr>
            <a:picLocks noChangeAspect="1"/>
          </p:cNvPicPr>
          <p:nvPr/>
        </p:nvPicPr>
        <p:blipFill>
          <a:blip r:embed="rId3"/>
          <a:stretch>
            <a:fillRect/>
          </a:stretch>
        </p:blipFill>
        <p:spPr>
          <a:xfrm>
            <a:off x="2894601" y="1493994"/>
            <a:ext cx="847179" cy="165128"/>
          </a:xfrm>
          <a:prstGeom prst="rect">
            <a:avLst/>
          </a:prstGeom>
        </p:spPr>
      </p:pic>
      <p:pic>
        <p:nvPicPr>
          <p:cNvPr id="35" name="Picture 34">
            <a:extLst>
              <a:ext uri="{FF2B5EF4-FFF2-40B4-BE49-F238E27FC236}">
                <a16:creationId xmlns:a16="http://schemas.microsoft.com/office/drawing/2014/main" id="{909E6EC0-A868-45C0-9AE5-62FFABB271E2}"/>
              </a:ext>
            </a:extLst>
          </p:cNvPr>
          <p:cNvPicPr>
            <a:picLocks noChangeAspect="1"/>
          </p:cNvPicPr>
          <p:nvPr/>
        </p:nvPicPr>
        <p:blipFill>
          <a:blip r:embed="rId4"/>
          <a:stretch>
            <a:fillRect/>
          </a:stretch>
        </p:blipFill>
        <p:spPr>
          <a:xfrm>
            <a:off x="2886940" y="2630753"/>
            <a:ext cx="847179" cy="165127"/>
          </a:xfrm>
          <a:prstGeom prst="rect">
            <a:avLst/>
          </a:prstGeom>
        </p:spPr>
      </p:pic>
      <p:sp>
        <p:nvSpPr>
          <p:cNvPr id="36" name="TextBox 35">
            <a:extLst>
              <a:ext uri="{FF2B5EF4-FFF2-40B4-BE49-F238E27FC236}">
                <a16:creationId xmlns:a16="http://schemas.microsoft.com/office/drawing/2014/main" id="{852F99A8-BDB9-4902-B4A8-95955E74D4B1}"/>
              </a:ext>
            </a:extLst>
          </p:cNvPr>
          <p:cNvSpPr txBox="1"/>
          <p:nvPr/>
        </p:nvSpPr>
        <p:spPr>
          <a:xfrm>
            <a:off x="5226006" y="1156107"/>
            <a:ext cx="1742465"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200" kern="0" dirty="0">
                <a:ea typeface="Arial Unicode MS" pitchFamily="34" charset="-128"/>
                <a:cs typeface="Arial Unicode MS" pitchFamily="34" charset="-128"/>
              </a:rPr>
              <a:t>SAP Ariba SaaS Platform</a:t>
            </a:r>
          </a:p>
        </p:txBody>
      </p:sp>
      <p:sp>
        <p:nvSpPr>
          <p:cNvPr id="20" name="Rectangle 19">
            <a:hlinkClick r:id="rId5" action="ppaction://hlinksldjump"/>
            <a:extLst>
              <a:ext uri="{FF2B5EF4-FFF2-40B4-BE49-F238E27FC236}">
                <a16:creationId xmlns:a16="http://schemas.microsoft.com/office/drawing/2014/main" id="{4A61899C-4B19-4F32-B9A9-881F67F827ED}"/>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370419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9"/>
                                        </p:tgtEl>
                                        <p:attrNameLst>
                                          <p:attrName>style.color</p:attrName>
                                        </p:attrNameLst>
                                      </p:cBhvr>
                                      <p:by>
                                        <p:hsl h="0" s="-12549" l="-25098"/>
                                      </p:by>
                                    </p:animClr>
                                    <p:animClr clrSpc="hsl" dir="cw">
                                      <p:cBhvr>
                                        <p:cTn id="7" dur="500" fill="hold"/>
                                        <p:tgtEl>
                                          <p:spTgt spid="29"/>
                                        </p:tgtEl>
                                        <p:attrNameLst>
                                          <p:attrName>fillcolor</p:attrName>
                                        </p:attrNameLst>
                                      </p:cBhvr>
                                      <p:by>
                                        <p:hsl h="0" s="-12549" l="-25098"/>
                                      </p:by>
                                    </p:animClr>
                                    <p:animClr clrSpc="hsl" dir="cw">
                                      <p:cBhvr>
                                        <p:cTn id="8" dur="500" fill="hold"/>
                                        <p:tgtEl>
                                          <p:spTgt spid="29"/>
                                        </p:tgtEl>
                                        <p:attrNameLst>
                                          <p:attrName>stroke.color</p:attrName>
                                        </p:attrNameLst>
                                      </p:cBhvr>
                                      <p:by>
                                        <p:hsl h="0" s="-12549" l="-25098"/>
                                      </p:by>
                                    </p:animClr>
                                    <p:set>
                                      <p:cBhvr>
                                        <p:cTn id="9" dur="500" fill="hold"/>
                                        <p:tgtEl>
                                          <p:spTgt spid="2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B8C131-203E-486A-8057-17670972866E}"/>
              </a:ext>
            </a:extLst>
          </p:cNvPr>
          <p:cNvSpPr>
            <a:spLocks noGrp="1"/>
          </p:cNvSpPr>
          <p:nvPr>
            <p:ph type="title"/>
          </p:nvPr>
        </p:nvSpPr>
        <p:spPr/>
        <p:txBody>
          <a:bodyPr/>
          <a:lstStyle/>
          <a:p>
            <a:r>
              <a:rPr lang="en-GB" b="0" dirty="0">
                <a:solidFill>
                  <a:schemeClr val="accent1"/>
                </a:solidFill>
              </a:rPr>
              <a:t>SAP Ariba </a:t>
            </a:r>
            <a:r>
              <a:rPr lang="en-GB" b="0" dirty="0"/>
              <a:t>Cloud Integration – Core Components</a:t>
            </a:r>
          </a:p>
        </p:txBody>
      </p:sp>
      <p:grpSp>
        <p:nvGrpSpPr>
          <p:cNvPr id="42" name="Group 41">
            <a:extLst>
              <a:ext uri="{FF2B5EF4-FFF2-40B4-BE49-F238E27FC236}">
                <a16:creationId xmlns:a16="http://schemas.microsoft.com/office/drawing/2014/main" id="{18950FA9-D1EA-4B1A-9793-DEB4E96BA8A0}"/>
              </a:ext>
            </a:extLst>
          </p:cNvPr>
          <p:cNvGrpSpPr/>
          <p:nvPr/>
        </p:nvGrpSpPr>
        <p:grpSpPr>
          <a:xfrm>
            <a:off x="6584202" y="3908234"/>
            <a:ext cx="1867846" cy="2949766"/>
            <a:chOff x="6385619" y="3886698"/>
            <a:chExt cx="1867846" cy="2949766"/>
          </a:xfrm>
        </p:grpSpPr>
        <p:pic>
          <p:nvPicPr>
            <p:cNvPr id="3" name="Picture 2">
              <a:extLst>
                <a:ext uri="{FF2B5EF4-FFF2-40B4-BE49-F238E27FC236}">
                  <a16:creationId xmlns:a16="http://schemas.microsoft.com/office/drawing/2014/main" id="{E07069AF-F379-40BC-97B0-2039E7616728}"/>
                </a:ext>
              </a:extLst>
            </p:cNvPr>
            <p:cNvPicPr>
              <a:picLocks noChangeAspect="1"/>
            </p:cNvPicPr>
            <p:nvPr/>
          </p:nvPicPr>
          <p:blipFill>
            <a:blip r:embed="rId2"/>
            <a:stretch>
              <a:fillRect/>
            </a:stretch>
          </p:blipFill>
          <p:spPr>
            <a:xfrm>
              <a:off x="6602413" y="5331424"/>
              <a:ext cx="1505040" cy="1505040"/>
            </a:xfrm>
            <a:prstGeom prst="rect">
              <a:avLst/>
            </a:prstGeom>
          </p:spPr>
        </p:pic>
        <p:pic>
          <p:nvPicPr>
            <p:cNvPr id="11" name="Picture 10">
              <a:extLst>
                <a:ext uri="{FF2B5EF4-FFF2-40B4-BE49-F238E27FC236}">
                  <a16:creationId xmlns:a16="http://schemas.microsoft.com/office/drawing/2014/main" id="{6C4F9E6B-527E-4B41-BE48-7E63F081A34B}"/>
                </a:ext>
              </a:extLst>
            </p:cNvPr>
            <p:cNvPicPr>
              <a:picLocks noChangeAspect="1"/>
            </p:cNvPicPr>
            <p:nvPr/>
          </p:nvPicPr>
          <p:blipFill>
            <a:blip r:embed="rId3"/>
            <a:stretch>
              <a:fillRect/>
            </a:stretch>
          </p:blipFill>
          <p:spPr>
            <a:xfrm>
              <a:off x="6385619" y="3886698"/>
              <a:ext cx="1867846" cy="1867846"/>
            </a:xfrm>
            <a:prstGeom prst="rect">
              <a:avLst/>
            </a:prstGeom>
          </p:spPr>
        </p:pic>
        <p:sp>
          <p:nvSpPr>
            <p:cNvPr id="25" name="TextBox 24">
              <a:extLst>
                <a:ext uri="{FF2B5EF4-FFF2-40B4-BE49-F238E27FC236}">
                  <a16:creationId xmlns:a16="http://schemas.microsoft.com/office/drawing/2014/main" id="{B12B609D-EE5F-4159-BA63-889A5DDF0111}"/>
                </a:ext>
              </a:extLst>
            </p:cNvPr>
            <p:cNvSpPr txBox="1"/>
            <p:nvPr/>
          </p:nvSpPr>
          <p:spPr>
            <a:xfrm>
              <a:off x="6661730" y="5517232"/>
              <a:ext cx="131562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End-to-end monitoring of SAP integration </a:t>
              </a:r>
            </a:p>
          </p:txBody>
        </p:sp>
      </p:grpSp>
      <p:grpSp>
        <p:nvGrpSpPr>
          <p:cNvPr id="44" name="Group 43">
            <a:extLst>
              <a:ext uri="{FF2B5EF4-FFF2-40B4-BE49-F238E27FC236}">
                <a16:creationId xmlns:a16="http://schemas.microsoft.com/office/drawing/2014/main" id="{7545D7D5-5307-46BE-AD62-B396FFC75BA9}"/>
              </a:ext>
            </a:extLst>
          </p:cNvPr>
          <p:cNvGrpSpPr/>
          <p:nvPr/>
        </p:nvGrpSpPr>
        <p:grpSpPr>
          <a:xfrm>
            <a:off x="8333966" y="5001178"/>
            <a:ext cx="1422779" cy="774902"/>
            <a:chOff x="8229948" y="5203995"/>
            <a:chExt cx="1422779" cy="774902"/>
          </a:xfrm>
        </p:grpSpPr>
        <p:pic>
          <p:nvPicPr>
            <p:cNvPr id="23" name="Picture 22">
              <a:extLst>
                <a:ext uri="{FF2B5EF4-FFF2-40B4-BE49-F238E27FC236}">
                  <a16:creationId xmlns:a16="http://schemas.microsoft.com/office/drawing/2014/main" id="{E1002A70-D9A4-466C-8A6B-36349FB3F271}"/>
                </a:ext>
              </a:extLst>
            </p:cNvPr>
            <p:cNvPicPr>
              <a:picLocks noChangeAspect="1"/>
            </p:cNvPicPr>
            <p:nvPr/>
          </p:nvPicPr>
          <p:blipFill>
            <a:blip r:embed="rId4"/>
            <a:stretch>
              <a:fillRect/>
            </a:stretch>
          </p:blipFill>
          <p:spPr>
            <a:xfrm>
              <a:off x="9216317" y="5263230"/>
              <a:ext cx="436410" cy="436410"/>
            </a:xfrm>
            <a:prstGeom prst="rect">
              <a:avLst/>
            </a:prstGeom>
          </p:spPr>
        </p:pic>
        <p:sp>
          <p:nvSpPr>
            <p:cNvPr id="31" name="TextBox 30">
              <a:extLst>
                <a:ext uri="{FF2B5EF4-FFF2-40B4-BE49-F238E27FC236}">
                  <a16:creationId xmlns:a16="http://schemas.microsoft.com/office/drawing/2014/main" id="{858D7D2B-CB09-4E84-8919-74E3F2A8A60B}"/>
                </a:ext>
              </a:extLst>
            </p:cNvPr>
            <p:cNvSpPr txBox="1"/>
            <p:nvPr/>
          </p:nvSpPr>
          <p:spPr>
            <a:xfrm>
              <a:off x="8312782" y="5671120"/>
              <a:ext cx="131562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Coming soon: External Monitoring API</a:t>
              </a:r>
            </a:p>
          </p:txBody>
        </p:sp>
        <p:sp>
          <p:nvSpPr>
            <p:cNvPr id="32" name="TextBox 31">
              <a:extLst>
                <a:ext uri="{FF2B5EF4-FFF2-40B4-BE49-F238E27FC236}">
                  <a16:creationId xmlns:a16="http://schemas.microsoft.com/office/drawing/2014/main" id="{92D2AC70-FD17-454A-BAB1-56001DFB8EF9}"/>
                </a:ext>
              </a:extLst>
            </p:cNvPr>
            <p:cNvSpPr txBox="1"/>
            <p:nvPr/>
          </p:nvSpPr>
          <p:spPr>
            <a:xfrm>
              <a:off x="8229948" y="5203995"/>
              <a:ext cx="1315624" cy="49244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32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API</a:t>
              </a:r>
            </a:p>
          </p:txBody>
        </p:sp>
      </p:grpSp>
      <p:grpSp>
        <p:nvGrpSpPr>
          <p:cNvPr id="41" name="Group 40">
            <a:extLst>
              <a:ext uri="{FF2B5EF4-FFF2-40B4-BE49-F238E27FC236}">
                <a16:creationId xmlns:a16="http://schemas.microsoft.com/office/drawing/2014/main" id="{8693C61E-8DEE-4167-AD63-48D53827CF1A}"/>
              </a:ext>
            </a:extLst>
          </p:cNvPr>
          <p:cNvGrpSpPr/>
          <p:nvPr/>
        </p:nvGrpSpPr>
        <p:grpSpPr>
          <a:xfrm>
            <a:off x="5205219" y="4914433"/>
            <a:ext cx="1378983" cy="1402607"/>
            <a:chOff x="4876537" y="4944996"/>
            <a:chExt cx="1378983" cy="1402607"/>
          </a:xfrm>
        </p:grpSpPr>
        <p:grpSp>
          <p:nvGrpSpPr>
            <p:cNvPr id="40" name="Group 39">
              <a:extLst>
                <a:ext uri="{FF2B5EF4-FFF2-40B4-BE49-F238E27FC236}">
                  <a16:creationId xmlns:a16="http://schemas.microsoft.com/office/drawing/2014/main" id="{62E788A8-5C43-4FB3-AA86-48A7AF751ECE}"/>
                </a:ext>
              </a:extLst>
            </p:cNvPr>
            <p:cNvGrpSpPr/>
            <p:nvPr/>
          </p:nvGrpSpPr>
          <p:grpSpPr>
            <a:xfrm>
              <a:off x="5001257" y="4944996"/>
              <a:ext cx="1254263" cy="754644"/>
              <a:chOff x="1993131" y="4576780"/>
              <a:chExt cx="1254263" cy="754644"/>
            </a:xfrm>
          </p:grpSpPr>
          <p:sp>
            <p:nvSpPr>
              <p:cNvPr id="37" name="Rectangle 36">
                <a:extLst>
                  <a:ext uri="{FF2B5EF4-FFF2-40B4-BE49-F238E27FC236}">
                    <a16:creationId xmlns:a16="http://schemas.microsoft.com/office/drawing/2014/main" id="{3883A9F8-B8BF-4E13-9C38-2085FD76F3B5}"/>
                  </a:ext>
                </a:extLst>
              </p:cNvPr>
              <p:cNvSpPr/>
              <p:nvPr/>
            </p:nvSpPr>
            <p:spPr bwMode="gray">
              <a:xfrm>
                <a:off x="1993131" y="4653136"/>
                <a:ext cx="1064000" cy="678288"/>
              </a:xfrm>
              <a:prstGeom prst="rect">
                <a:avLst/>
              </a:prstGeom>
              <a:solidFill>
                <a:schemeClr val="accent1"/>
              </a:solid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6" name="Picture 35">
                <a:extLst>
                  <a:ext uri="{FF2B5EF4-FFF2-40B4-BE49-F238E27FC236}">
                    <a16:creationId xmlns:a16="http://schemas.microsoft.com/office/drawing/2014/main" id="{A649FE42-C24A-472C-BBBC-8F8D5F458EA9}"/>
                  </a:ext>
                </a:extLst>
              </p:cNvPr>
              <p:cNvPicPr>
                <a:picLocks noChangeAspect="1"/>
              </p:cNvPicPr>
              <p:nvPr/>
            </p:nvPicPr>
            <p:blipFill>
              <a:blip r:embed="rId5"/>
              <a:stretch>
                <a:fillRect/>
              </a:stretch>
            </p:blipFill>
            <p:spPr>
              <a:xfrm>
                <a:off x="2030626" y="4576780"/>
                <a:ext cx="487681" cy="487681"/>
              </a:xfrm>
              <a:prstGeom prst="rect">
                <a:avLst/>
              </a:prstGeom>
            </p:spPr>
          </p:pic>
          <p:sp>
            <p:nvSpPr>
              <p:cNvPr id="39" name="TextBox 38">
                <a:extLst>
                  <a:ext uri="{FF2B5EF4-FFF2-40B4-BE49-F238E27FC236}">
                    <a16:creationId xmlns:a16="http://schemas.microsoft.com/office/drawing/2014/main" id="{6D6FD6A6-07A2-4EF3-B694-6EE57C36B98B}"/>
                  </a:ext>
                </a:extLst>
              </p:cNvPr>
              <p:cNvSpPr txBox="1"/>
              <p:nvPr/>
            </p:nvSpPr>
            <p:spPr>
              <a:xfrm>
                <a:off x="2298661" y="4950610"/>
                <a:ext cx="948733" cy="3231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050" b="1" kern="0" dirty="0">
                    <a:ea typeface="Arial Unicode MS" pitchFamily="34" charset="-128"/>
                    <a:cs typeface="Arial Unicode MS" pitchFamily="34" charset="-128"/>
                  </a:rPr>
                  <a:t>SOLUTION MANAGER</a:t>
                </a:r>
              </a:p>
            </p:txBody>
          </p:sp>
        </p:grpSp>
        <p:sp>
          <p:nvSpPr>
            <p:cNvPr id="43" name="TextBox 42">
              <a:extLst>
                <a:ext uri="{FF2B5EF4-FFF2-40B4-BE49-F238E27FC236}">
                  <a16:creationId xmlns:a16="http://schemas.microsoft.com/office/drawing/2014/main" id="{E5EC74AC-24E1-45D5-8540-E4C20AA16F0E}"/>
                </a:ext>
              </a:extLst>
            </p:cNvPr>
            <p:cNvSpPr txBox="1"/>
            <p:nvPr/>
          </p:nvSpPr>
          <p:spPr>
            <a:xfrm>
              <a:off x="4876537" y="5732050"/>
              <a:ext cx="1315624"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Coming soon</a:t>
              </a: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 SAP Solution Manager Integration for Monitoring</a:t>
              </a:r>
            </a:p>
          </p:txBody>
        </p:sp>
      </p:grpSp>
      <p:sp>
        <p:nvSpPr>
          <p:cNvPr id="33" name="Rectangle 32">
            <a:extLst>
              <a:ext uri="{FF2B5EF4-FFF2-40B4-BE49-F238E27FC236}">
                <a16:creationId xmlns:a16="http://schemas.microsoft.com/office/drawing/2014/main" id="{8F1299D5-DAFE-4380-A8C4-3BE31EAF48F0}"/>
              </a:ext>
            </a:extLst>
          </p:cNvPr>
          <p:cNvSpPr/>
          <p:nvPr/>
        </p:nvSpPr>
        <p:spPr bwMode="gray">
          <a:xfrm>
            <a:off x="2641203" y="1112173"/>
            <a:ext cx="6984777" cy="2981548"/>
          </a:xfrm>
          <a:prstGeom prst="rect">
            <a:avLst/>
          </a:prstGeom>
          <a:solidFill>
            <a:schemeClr val="bg2">
              <a:lumMod val="5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4" name="Rectangle 33">
            <a:extLst>
              <a:ext uri="{FF2B5EF4-FFF2-40B4-BE49-F238E27FC236}">
                <a16:creationId xmlns:a16="http://schemas.microsoft.com/office/drawing/2014/main" id="{390668F2-4964-458F-B44F-A5A3899B07A4}"/>
              </a:ext>
            </a:extLst>
          </p:cNvPr>
          <p:cNvSpPr/>
          <p:nvPr/>
        </p:nvSpPr>
        <p:spPr bwMode="gray">
          <a:xfrm>
            <a:off x="2776908" y="1391136"/>
            <a:ext cx="6691202" cy="863550"/>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5" name="Rectangle 34">
            <a:extLst>
              <a:ext uri="{FF2B5EF4-FFF2-40B4-BE49-F238E27FC236}">
                <a16:creationId xmlns:a16="http://schemas.microsoft.com/office/drawing/2014/main" id="{2A4E6F0D-7B08-4F7A-A1B8-AFCFD7BCC5C0}"/>
              </a:ext>
            </a:extLst>
          </p:cNvPr>
          <p:cNvSpPr/>
          <p:nvPr/>
        </p:nvSpPr>
        <p:spPr bwMode="gray">
          <a:xfrm>
            <a:off x="2776908" y="2518456"/>
            <a:ext cx="6691202" cy="1454616"/>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8" name="Rectangle 37">
            <a:extLst>
              <a:ext uri="{FF2B5EF4-FFF2-40B4-BE49-F238E27FC236}">
                <a16:creationId xmlns:a16="http://schemas.microsoft.com/office/drawing/2014/main" id="{C9ABEFE5-8518-4DAE-B5D8-C50465C9508E}"/>
              </a:ext>
            </a:extLst>
          </p:cNvPr>
          <p:cNvSpPr/>
          <p:nvPr/>
        </p:nvSpPr>
        <p:spPr bwMode="gray">
          <a:xfrm>
            <a:off x="2850337" y="1461422"/>
            <a:ext cx="6544344" cy="728044"/>
          </a:xfrm>
          <a:prstGeom prst="rect">
            <a:avLst/>
          </a:prstGeom>
          <a:solidFill>
            <a:schemeClr val="tx1">
              <a:lumMod val="8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Applications &amp; Network</a:t>
            </a:r>
          </a:p>
        </p:txBody>
      </p:sp>
      <p:sp>
        <p:nvSpPr>
          <p:cNvPr id="45" name="Rectangle 44">
            <a:extLst>
              <a:ext uri="{FF2B5EF4-FFF2-40B4-BE49-F238E27FC236}">
                <a16:creationId xmlns:a16="http://schemas.microsoft.com/office/drawing/2014/main" id="{5229D44F-A2CC-4A24-80F2-754A33D82F1B}"/>
              </a:ext>
            </a:extLst>
          </p:cNvPr>
          <p:cNvSpPr/>
          <p:nvPr/>
        </p:nvSpPr>
        <p:spPr bwMode="gray">
          <a:xfrm>
            <a:off x="2867664" y="2588521"/>
            <a:ext cx="6509690" cy="734636"/>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Cloud Integration Gateway</a:t>
            </a:r>
          </a:p>
        </p:txBody>
      </p:sp>
      <p:sp>
        <p:nvSpPr>
          <p:cNvPr id="46" name="Rectangle 45">
            <a:extLst>
              <a:ext uri="{FF2B5EF4-FFF2-40B4-BE49-F238E27FC236}">
                <a16:creationId xmlns:a16="http://schemas.microsoft.com/office/drawing/2014/main" id="{F528BA2B-AD5B-44DD-8B11-A704CDFF196F}"/>
              </a:ext>
            </a:extLst>
          </p:cNvPr>
          <p:cNvSpPr/>
          <p:nvPr/>
        </p:nvSpPr>
        <p:spPr bwMode="gray">
          <a:xfrm>
            <a:off x="2876787" y="3370493"/>
            <a:ext cx="1391508"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Prebuilt     Content</a:t>
            </a:r>
          </a:p>
        </p:txBody>
      </p:sp>
      <p:sp>
        <p:nvSpPr>
          <p:cNvPr id="47" name="Rectangle 46">
            <a:extLst>
              <a:ext uri="{FF2B5EF4-FFF2-40B4-BE49-F238E27FC236}">
                <a16:creationId xmlns:a16="http://schemas.microsoft.com/office/drawing/2014/main" id="{51A69FD9-69D0-4FDB-9228-D448041BE18D}"/>
              </a:ext>
            </a:extLst>
          </p:cNvPr>
          <p:cNvSpPr/>
          <p:nvPr/>
        </p:nvSpPr>
        <p:spPr bwMode="gray">
          <a:xfrm>
            <a:off x="5557119" y="3370493"/>
            <a:ext cx="1211735"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Test Central</a:t>
            </a:r>
          </a:p>
        </p:txBody>
      </p:sp>
      <p:sp>
        <p:nvSpPr>
          <p:cNvPr id="48" name="Rectangle 47">
            <a:extLst>
              <a:ext uri="{FF2B5EF4-FFF2-40B4-BE49-F238E27FC236}">
                <a16:creationId xmlns:a16="http://schemas.microsoft.com/office/drawing/2014/main" id="{8E9D3A46-AF94-4313-ADB9-95C5C0A6B8BC}"/>
              </a:ext>
            </a:extLst>
          </p:cNvPr>
          <p:cNvSpPr/>
          <p:nvPr/>
        </p:nvSpPr>
        <p:spPr bwMode="gray">
          <a:xfrm>
            <a:off x="6850487" y="3370493"/>
            <a:ext cx="1249474"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Monitoring</a:t>
            </a:r>
          </a:p>
        </p:txBody>
      </p:sp>
      <p:sp>
        <p:nvSpPr>
          <p:cNvPr id="49" name="Rectangle 48">
            <a:extLst>
              <a:ext uri="{FF2B5EF4-FFF2-40B4-BE49-F238E27FC236}">
                <a16:creationId xmlns:a16="http://schemas.microsoft.com/office/drawing/2014/main" id="{EE45370C-257D-4363-9949-22C0C77865CF}"/>
              </a:ext>
            </a:extLst>
          </p:cNvPr>
          <p:cNvSpPr/>
          <p:nvPr/>
        </p:nvSpPr>
        <p:spPr bwMode="gray">
          <a:xfrm>
            <a:off x="4342538" y="3370493"/>
            <a:ext cx="1140337"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Extensibility</a:t>
            </a:r>
          </a:p>
        </p:txBody>
      </p:sp>
      <p:sp>
        <p:nvSpPr>
          <p:cNvPr id="50" name="Rectangle 49">
            <a:extLst>
              <a:ext uri="{FF2B5EF4-FFF2-40B4-BE49-F238E27FC236}">
                <a16:creationId xmlns:a16="http://schemas.microsoft.com/office/drawing/2014/main" id="{EE0B0A0E-8C74-43ED-8E5B-022B0A189D7C}"/>
              </a:ext>
            </a:extLst>
          </p:cNvPr>
          <p:cNvSpPr/>
          <p:nvPr/>
        </p:nvSpPr>
        <p:spPr bwMode="gray">
          <a:xfrm>
            <a:off x="8174204" y="3370493"/>
            <a:ext cx="1212273"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Automated Upgrades</a:t>
            </a:r>
          </a:p>
        </p:txBody>
      </p:sp>
      <p:cxnSp>
        <p:nvCxnSpPr>
          <p:cNvPr id="51" name="Straight Arrow Connector 50">
            <a:extLst>
              <a:ext uri="{FF2B5EF4-FFF2-40B4-BE49-F238E27FC236}">
                <a16:creationId xmlns:a16="http://schemas.microsoft.com/office/drawing/2014/main" id="{E15FE6F0-862D-472D-85DE-C4A708120293}"/>
              </a:ext>
            </a:extLst>
          </p:cNvPr>
          <p:cNvCxnSpPr>
            <a:cxnSpLocks/>
          </p:cNvCxnSpPr>
          <p:nvPr/>
        </p:nvCxnSpPr>
        <p:spPr>
          <a:xfrm>
            <a:off x="6109809" y="2254686"/>
            <a:ext cx="0" cy="26377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F9D04617-802D-45A1-A25B-7765E027B101}"/>
              </a:ext>
            </a:extLst>
          </p:cNvPr>
          <p:cNvPicPr>
            <a:picLocks noChangeAspect="1"/>
          </p:cNvPicPr>
          <p:nvPr/>
        </p:nvPicPr>
        <p:blipFill>
          <a:blip r:embed="rId6"/>
          <a:stretch>
            <a:fillRect/>
          </a:stretch>
        </p:blipFill>
        <p:spPr>
          <a:xfrm>
            <a:off x="2894601" y="1493994"/>
            <a:ext cx="847179" cy="165128"/>
          </a:xfrm>
          <a:prstGeom prst="rect">
            <a:avLst/>
          </a:prstGeom>
        </p:spPr>
      </p:pic>
      <p:pic>
        <p:nvPicPr>
          <p:cNvPr id="53" name="Picture 52">
            <a:extLst>
              <a:ext uri="{FF2B5EF4-FFF2-40B4-BE49-F238E27FC236}">
                <a16:creationId xmlns:a16="http://schemas.microsoft.com/office/drawing/2014/main" id="{9FF992D8-4A94-4BBB-BC31-DC41DDB29F1A}"/>
              </a:ext>
            </a:extLst>
          </p:cNvPr>
          <p:cNvPicPr>
            <a:picLocks noChangeAspect="1"/>
          </p:cNvPicPr>
          <p:nvPr/>
        </p:nvPicPr>
        <p:blipFill>
          <a:blip r:embed="rId7"/>
          <a:stretch>
            <a:fillRect/>
          </a:stretch>
        </p:blipFill>
        <p:spPr>
          <a:xfrm>
            <a:off x="2886940" y="2630753"/>
            <a:ext cx="847179" cy="165127"/>
          </a:xfrm>
          <a:prstGeom prst="rect">
            <a:avLst/>
          </a:prstGeom>
        </p:spPr>
      </p:pic>
      <p:sp>
        <p:nvSpPr>
          <p:cNvPr id="54" name="TextBox 53">
            <a:extLst>
              <a:ext uri="{FF2B5EF4-FFF2-40B4-BE49-F238E27FC236}">
                <a16:creationId xmlns:a16="http://schemas.microsoft.com/office/drawing/2014/main" id="{1B5D820B-5B16-437D-91A0-F658A6F6A6A4}"/>
              </a:ext>
            </a:extLst>
          </p:cNvPr>
          <p:cNvSpPr txBox="1"/>
          <p:nvPr/>
        </p:nvSpPr>
        <p:spPr>
          <a:xfrm>
            <a:off x="5226006" y="1156107"/>
            <a:ext cx="1742465"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200" kern="0" dirty="0">
                <a:ea typeface="Arial Unicode MS" pitchFamily="34" charset="-128"/>
                <a:cs typeface="Arial Unicode MS" pitchFamily="34" charset="-128"/>
              </a:rPr>
              <a:t>SAP Ariba SaaS Platform</a:t>
            </a:r>
          </a:p>
        </p:txBody>
      </p:sp>
      <p:sp>
        <p:nvSpPr>
          <p:cNvPr id="55" name="Rectangle 54">
            <a:hlinkClick r:id="rId8" action="ppaction://hlinksldjump"/>
            <a:extLst>
              <a:ext uri="{FF2B5EF4-FFF2-40B4-BE49-F238E27FC236}">
                <a16:creationId xmlns:a16="http://schemas.microsoft.com/office/drawing/2014/main" id="{037060D4-29FB-4EB4-A2BD-E753ECC743A4}"/>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325198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48"/>
                                        </p:tgtEl>
                                        <p:attrNameLst>
                                          <p:attrName>style.color</p:attrName>
                                        </p:attrNameLst>
                                      </p:cBhvr>
                                      <p:by>
                                        <p:hsl h="0" s="-12549" l="-25098"/>
                                      </p:by>
                                    </p:animClr>
                                    <p:animClr clrSpc="hsl" dir="cw">
                                      <p:cBhvr>
                                        <p:cTn id="7" dur="500" fill="hold"/>
                                        <p:tgtEl>
                                          <p:spTgt spid="48"/>
                                        </p:tgtEl>
                                        <p:attrNameLst>
                                          <p:attrName>fillcolor</p:attrName>
                                        </p:attrNameLst>
                                      </p:cBhvr>
                                      <p:by>
                                        <p:hsl h="0" s="-12549" l="-25098"/>
                                      </p:by>
                                    </p:animClr>
                                    <p:animClr clrSpc="hsl" dir="cw">
                                      <p:cBhvr>
                                        <p:cTn id="8" dur="500" fill="hold"/>
                                        <p:tgtEl>
                                          <p:spTgt spid="48"/>
                                        </p:tgtEl>
                                        <p:attrNameLst>
                                          <p:attrName>stroke.color</p:attrName>
                                        </p:attrNameLst>
                                      </p:cBhvr>
                                      <p:by>
                                        <p:hsl h="0" s="-12549" l="-25098"/>
                                      </p:by>
                                    </p:animClr>
                                    <p:set>
                                      <p:cBhvr>
                                        <p:cTn id="9" dur="500" fill="hold"/>
                                        <p:tgtEl>
                                          <p:spTgt spid="4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ppt_x"/>
                                          </p:val>
                                        </p:tav>
                                        <p:tav tm="100000">
                                          <p:val>
                                            <p:strVal val="#ppt_x"/>
                                          </p:val>
                                        </p:tav>
                                      </p:tavLst>
                                    </p:anim>
                                    <p:anim calcmode="lin" valueType="num">
                                      <p:cBhvr additive="base">
                                        <p:cTn id="1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500" fill="hold"/>
                                        <p:tgtEl>
                                          <p:spTgt spid="41"/>
                                        </p:tgtEl>
                                        <p:attrNameLst>
                                          <p:attrName>ppt_x</p:attrName>
                                        </p:attrNameLst>
                                      </p:cBhvr>
                                      <p:tavLst>
                                        <p:tav tm="0">
                                          <p:val>
                                            <p:strVal val="#ppt_x"/>
                                          </p:val>
                                        </p:tav>
                                        <p:tav tm="100000">
                                          <p:val>
                                            <p:strVal val="#ppt_x"/>
                                          </p:val>
                                        </p:tav>
                                      </p:tavLst>
                                    </p:anim>
                                    <p:anim calcmode="lin" valueType="num">
                                      <p:cBhvr additive="base">
                                        <p:cTn id="2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p:cNvSpPr/>
          <p:nvPr/>
        </p:nvSpPr>
        <p:spPr bwMode="gray">
          <a:xfrm>
            <a:off x="234893" y="1104868"/>
            <a:ext cx="11660258" cy="4294063"/>
          </a:xfrm>
          <a:prstGeom prst="roundRect">
            <a:avLst>
              <a:gd name="adj" fmla="val 14992"/>
            </a:avLst>
          </a:prstGeom>
          <a:noFill/>
          <a:ln w="635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GB" b="0" dirty="0">
                <a:solidFill>
                  <a:schemeClr val="accent1"/>
                </a:solidFill>
              </a:rPr>
              <a:t>SAP Ariba </a:t>
            </a:r>
            <a:r>
              <a:rPr lang="en-GB" b="0" dirty="0"/>
              <a:t>Source-to-Settle Integration Capabilities for SAP ERP and Beyond</a:t>
            </a:r>
          </a:p>
        </p:txBody>
      </p:sp>
      <p:grpSp>
        <p:nvGrpSpPr>
          <p:cNvPr id="28" name="Group 27"/>
          <p:cNvGrpSpPr/>
          <p:nvPr/>
        </p:nvGrpSpPr>
        <p:grpSpPr>
          <a:xfrm>
            <a:off x="3929070" y="5528995"/>
            <a:ext cx="911590" cy="1089819"/>
            <a:chOff x="3879890" y="5528995"/>
            <a:chExt cx="911590" cy="1089819"/>
          </a:xfrm>
        </p:grpSpPr>
        <p:pic>
          <p:nvPicPr>
            <p:cNvPr id="3" name="Picture 2"/>
            <p:cNvPicPr>
              <a:picLocks noChangeAspect="1"/>
            </p:cNvPicPr>
            <p:nvPr/>
          </p:nvPicPr>
          <p:blipFill>
            <a:blip r:embed="rId2"/>
            <a:stretch>
              <a:fillRect/>
            </a:stretch>
          </p:blipFill>
          <p:spPr>
            <a:xfrm>
              <a:off x="3928425" y="5528995"/>
              <a:ext cx="819849" cy="819849"/>
            </a:xfrm>
            <a:prstGeom prst="rect">
              <a:avLst/>
            </a:prstGeom>
          </p:spPr>
        </p:pic>
        <p:sp>
          <p:nvSpPr>
            <p:cNvPr id="6" name="TextBox 5"/>
            <p:cNvSpPr txBox="1"/>
            <p:nvPr/>
          </p:nvSpPr>
          <p:spPr>
            <a:xfrm>
              <a:off x="3879890" y="6311037"/>
              <a:ext cx="911590"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 / S4HANA</a:t>
              </a:r>
            </a:p>
          </p:txBody>
        </p:sp>
      </p:grpSp>
      <p:sp>
        <p:nvSpPr>
          <p:cNvPr id="7" name="TextBox 6"/>
          <p:cNvSpPr txBox="1"/>
          <p:nvPr/>
        </p:nvSpPr>
        <p:spPr>
          <a:xfrm>
            <a:off x="3194712" y="2761640"/>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Sourcing</a:t>
            </a:r>
          </a:p>
        </p:txBody>
      </p:sp>
      <p:sp>
        <p:nvSpPr>
          <p:cNvPr id="8" name="TextBox 7"/>
          <p:cNvSpPr txBox="1"/>
          <p:nvPr/>
        </p:nvSpPr>
        <p:spPr>
          <a:xfrm>
            <a:off x="5202236" y="2761640"/>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Contract Management</a:t>
            </a:r>
          </a:p>
        </p:txBody>
      </p:sp>
      <p:sp>
        <p:nvSpPr>
          <p:cNvPr id="9" name="TextBox 8"/>
          <p:cNvSpPr txBox="1"/>
          <p:nvPr/>
        </p:nvSpPr>
        <p:spPr>
          <a:xfrm>
            <a:off x="390835" y="2788032"/>
            <a:ext cx="1389200"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SLP &amp; Risk</a:t>
            </a:r>
          </a:p>
        </p:txBody>
      </p:sp>
      <p:pic>
        <p:nvPicPr>
          <p:cNvPr id="10" name="Picture 9"/>
          <p:cNvPicPr>
            <a:picLocks noChangeAspect="1"/>
          </p:cNvPicPr>
          <p:nvPr/>
        </p:nvPicPr>
        <p:blipFill>
          <a:blip r:embed="rId3"/>
          <a:stretch>
            <a:fillRect/>
          </a:stretch>
        </p:blipFill>
        <p:spPr>
          <a:xfrm>
            <a:off x="5182473" y="1357607"/>
            <a:ext cx="1324465" cy="1324465"/>
          </a:xfrm>
          <a:prstGeom prst="rect">
            <a:avLst/>
          </a:prstGeom>
        </p:spPr>
      </p:pic>
      <p:sp>
        <p:nvSpPr>
          <p:cNvPr id="11" name="TextBox 10"/>
          <p:cNvSpPr txBox="1"/>
          <p:nvPr/>
        </p:nvSpPr>
        <p:spPr>
          <a:xfrm>
            <a:off x="7399957" y="2737555"/>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Buying &amp; Invoice Management</a:t>
            </a:r>
          </a:p>
        </p:txBody>
      </p:sp>
      <p:sp>
        <p:nvSpPr>
          <p:cNvPr id="12" name="TextBox 11"/>
          <p:cNvSpPr txBox="1"/>
          <p:nvPr/>
        </p:nvSpPr>
        <p:spPr>
          <a:xfrm>
            <a:off x="9714626" y="2284624"/>
            <a:ext cx="1500855" cy="923330"/>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Commerce Automation &amp; Supply Chain Collaboration</a:t>
            </a:r>
          </a:p>
        </p:txBody>
      </p:sp>
      <p:pic>
        <p:nvPicPr>
          <p:cNvPr id="14" name="Picture 13"/>
          <p:cNvPicPr>
            <a:picLocks noChangeAspect="1"/>
          </p:cNvPicPr>
          <p:nvPr/>
        </p:nvPicPr>
        <p:blipFill>
          <a:blip r:embed="rId4"/>
          <a:stretch>
            <a:fillRect/>
          </a:stretch>
        </p:blipFill>
        <p:spPr>
          <a:xfrm>
            <a:off x="663556" y="3030321"/>
            <a:ext cx="668064" cy="668064"/>
          </a:xfrm>
          <a:prstGeom prst="rect">
            <a:avLst/>
          </a:prstGeom>
        </p:spPr>
      </p:pic>
      <p:pic>
        <p:nvPicPr>
          <p:cNvPr id="15" name="Picture 14"/>
          <p:cNvPicPr>
            <a:picLocks noChangeAspect="1"/>
          </p:cNvPicPr>
          <p:nvPr/>
        </p:nvPicPr>
        <p:blipFill>
          <a:blip r:embed="rId5"/>
          <a:stretch>
            <a:fillRect/>
          </a:stretch>
        </p:blipFill>
        <p:spPr>
          <a:xfrm>
            <a:off x="436888" y="3180661"/>
            <a:ext cx="309176" cy="309176"/>
          </a:xfrm>
          <a:prstGeom prst="rect">
            <a:avLst/>
          </a:prstGeom>
        </p:spPr>
      </p:pic>
      <p:pic>
        <p:nvPicPr>
          <p:cNvPr id="16" name="Picture 15"/>
          <p:cNvPicPr>
            <a:picLocks noChangeAspect="1"/>
          </p:cNvPicPr>
          <p:nvPr/>
        </p:nvPicPr>
        <p:blipFill>
          <a:blip r:embed="rId6"/>
          <a:stretch>
            <a:fillRect/>
          </a:stretch>
        </p:blipFill>
        <p:spPr>
          <a:xfrm>
            <a:off x="3554410" y="3040766"/>
            <a:ext cx="452076" cy="452076"/>
          </a:xfrm>
          <a:prstGeom prst="rect">
            <a:avLst/>
          </a:prstGeom>
        </p:spPr>
      </p:pic>
      <p:pic>
        <p:nvPicPr>
          <p:cNvPr id="17" name="Picture 16"/>
          <p:cNvPicPr>
            <a:picLocks noChangeAspect="1"/>
          </p:cNvPicPr>
          <p:nvPr/>
        </p:nvPicPr>
        <p:blipFill>
          <a:blip r:embed="rId7"/>
          <a:stretch>
            <a:fillRect/>
          </a:stretch>
        </p:blipFill>
        <p:spPr>
          <a:xfrm>
            <a:off x="3954637" y="2921984"/>
            <a:ext cx="675286" cy="675286"/>
          </a:xfrm>
          <a:prstGeom prst="rect">
            <a:avLst/>
          </a:prstGeom>
        </p:spPr>
      </p:pic>
      <p:pic>
        <p:nvPicPr>
          <p:cNvPr id="18" name="Picture 17"/>
          <p:cNvPicPr>
            <a:picLocks noChangeAspect="1"/>
          </p:cNvPicPr>
          <p:nvPr/>
        </p:nvPicPr>
        <p:blipFill>
          <a:blip r:embed="rId8"/>
          <a:stretch>
            <a:fillRect/>
          </a:stretch>
        </p:blipFill>
        <p:spPr>
          <a:xfrm>
            <a:off x="5692183" y="3195287"/>
            <a:ext cx="739875" cy="739875"/>
          </a:xfrm>
          <a:prstGeom prst="rect">
            <a:avLst/>
          </a:prstGeom>
        </p:spPr>
      </p:pic>
      <p:pic>
        <p:nvPicPr>
          <p:cNvPr id="19" name="Picture 18"/>
          <p:cNvPicPr>
            <a:picLocks noChangeAspect="1"/>
          </p:cNvPicPr>
          <p:nvPr/>
        </p:nvPicPr>
        <p:blipFill>
          <a:blip r:embed="rId9"/>
          <a:stretch>
            <a:fillRect/>
          </a:stretch>
        </p:blipFill>
        <p:spPr>
          <a:xfrm>
            <a:off x="7701360" y="2946306"/>
            <a:ext cx="966054" cy="966054"/>
          </a:xfrm>
          <a:prstGeom prst="rect">
            <a:avLst/>
          </a:prstGeom>
        </p:spPr>
      </p:pic>
      <p:pic>
        <p:nvPicPr>
          <p:cNvPr id="21" name="Picture 20"/>
          <p:cNvPicPr>
            <a:picLocks noChangeAspect="1"/>
          </p:cNvPicPr>
          <p:nvPr/>
        </p:nvPicPr>
        <p:blipFill>
          <a:blip r:embed="rId10"/>
          <a:stretch>
            <a:fillRect/>
          </a:stretch>
        </p:blipFill>
        <p:spPr>
          <a:xfrm>
            <a:off x="10774307" y="3147144"/>
            <a:ext cx="605425" cy="605425"/>
          </a:xfrm>
          <a:prstGeom prst="rect">
            <a:avLst/>
          </a:prstGeom>
        </p:spPr>
      </p:pic>
      <p:pic>
        <p:nvPicPr>
          <p:cNvPr id="22" name="Picture 21"/>
          <p:cNvPicPr>
            <a:picLocks noChangeAspect="1"/>
          </p:cNvPicPr>
          <p:nvPr/>
        </p:nvPicPr>
        <p:blipFill>
          <a:blip r:embed="rId11"/>
          <a:stretch>
            <a:fillRect/>
          </a:stretch>
        </p:blipFill>
        <p:spPr>
          <a:xfrm>
            <a:off x="10239164" y="3173717"/>
            <a:ext cx="556299" cy="556299"/>
          </a:xfrm>
          <a:prstGeom prst="rect">
            <a:avLst/>
          </a:prstGeom>
        </p:spPr>
      </p:pic>
      <p:pic>
        <p:nvPicPr>
          <p:cNvPr id="23" name="Picture 22"/>
          <p:cNvPicPr>
            <a:picLocks noChangeAspect="1"/>
          </p:cNvPicPr>
          <p:nvPr/>
        </p:nvPicPr>
        <p:blipFill>
          <a:blip r:embed="rId12"/>
          <a:stretch>
            <a:fillRect/>
          </a:stretch>
        </p:blipFill>
        <p:spPr>
          <a:xfrm>
            <a:off x="9765889" y="3196498"/>
            <a:ext cx="445244" cy="445244"/>
          </a:xfrm>
          <a:prstGeom prst="rect">
            <a:avLst/>
          </a:prstGeom>
        </p:spPr>
      </p:pic>
      <p:cxnSp>
        <p:nvCxnSpPr>
          <p:cNvPr id="25" name="Connector: Elbow 24"/>
          <p:cNvCxnSpPr/>
          <p:nvPr/>
        </p:nvCxnSpPr>
        <p:spPr>
          <a:xfrm flipV="1">
            <a:off x="1032635" y="2017884"/>
            <a:ext cx="2988000" cy="756000"/>
          </a:xfrm>
          <a:prstGeom prst="bentConnector3">
            <a:avLst>
              <a:gd name="adj1" fmla="val 43"/>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7" idx="0"/>
            <a:endCxn id="10" idx="1"/>
          </p:cNvCxnSpPr>
          <p:nvPr/>
        </p:nvCxnSpPr>
        <p:spPr>
          <a:xfrm rot="5400000" flipH="1" flipV="1">
            <a:off x="4229855" y="1809023"/>
            <a:ext cx="741800" cy="116343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11" idx="0"/>
          </p:cNvCxnSpPr>
          <p:nvPr/>
        </p:nvCxnSpPr>
        <p:spPr>
          <a:xfrm rot="16200000" flipV="1">
            <a:off x="7342314" y="1855585"/>
            <a:ext cx="717715" cy="104622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or: Elbow 32"/>
          <p:cNvCxnSpPr>
            <a:stCxn id="12" idx="0"/>
            <a:endCxn id="10" idx="3"/>
          </p:cNvCxnSpPr>
          <p:nvPr/>
        </p:nvCxnSpPr>
        <p:spPr>
          <a:xfrm rot="16200000" flipV="1">
            <a:off x="8353604" y="173174"/>
            <a:ext cx="264784" cy="3958116"/>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8" idx="0"/>
          </p:cNvCxnSpPr>
          <p:nvPr/>
        </p:nvCxnSpPr>
        <p:spPr>
          <a:xfrm rot="16200000" flipV="1">
            <a:off x="5794424" y="2529501"/>
            <a:ext cx="291312" cy="172965"/>
          </a:xfrm>
          <a:prstGeom prst="bentConnector3">
            <a:avLst>
              <a:gd name="adj1"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nector: Elbow 44"/>
          <p:cNvCxnSpPr/>
          <p:nvPr/>
        </p:nvCxnSpPr>
        <p:spPr>
          <a:xfrm rot="16200000" flipH="1">
            <a:off x="3957110" y="3773108"/>
            <a:ext cx="1692000" cy="1224000"/>
          </a:xfrm>
          <a:prstGeom prst="bentConnector3">
            <a:avLst>
              <a:gd name="adj1" fmla="val 4551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Connector: Elbow 45"/>
          <p:cNvCxnSpPr/>
          <p:nvPr/>
        </p:nvCxnSpPr>
        <p:spPr>
          <a:xfrm rot="5400000">
            <a:off x="5238795" y="4388181"/>
            <a:ext cx="1296000" cy="396000"/>
          </a:xfrm>
          <a:prstGeom prst="bentConnector3">
            <a:avLst>
              <a:gd name="adj1" fmla="val 16887"/>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Connector: Elbow 50"/>
          <p:cNvCxnSpPr/>
          <p:nvPr/>
        </p:nvCxnSpPr>
        <p:spPr>
          <a:xfrm rot="5400000">
            <a:off x="6679350" y="3755108"/>
            <a:ext cx="1404000" cy="1548000"/>
          </a:xfrm>
          <a:prstGeom prst="bentConnector3">
            <a:avLst>
              <a:gd name="adj1" fmla="val 5650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Connector: Elbow 54"/>
          <p:cNvCxnSpPr/>
          <p:nvPr/>
        </p:nvCxnSpPr>
        <p:spPr>
          <a:xfrm rot="5400000">
            <a:off x="8002190" y="3035108"/>
            <a:ext cx="1476000" cy="2916000"/>
          </a:xfrm>
          <a:prstGeom prst="bentConnector3">
            <a:avLst>
              <a:gd name="adj1" fmla="val 9189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nector: Elbow 57"/>
          <p:cNvCxnSpPr/>
          <p:nvPr/>
        </p:nvCxnSpPr>
        <p:spPr>
          <a:xfrm rot="16200000" flipH="1">
            <a:off x="2875395" y="3161108"/>
            <a:ext cx="1512000" cy="2628000"/>
          </a:xfrm>
          <a:prstGeom prst="bentConnector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958898" y="1287953"/>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Ariba Network</a:t>
            </a:r>
          </a:p>
        </p:txBody>
      </p:sp>
      <p:pic>
        <p:nvPicPr>
          <p:cNvPr id="62" name="Picture 61"/>
          <p:cNvPicPr>
            <a:picLocks noChangeAspect="1"/>
          </p:cNvPicPr>
          <p:nvPr/>
        </p:nvPicPr>
        <p:blipFill>
          <a:blip r:embed="rId4"/>
          <a:stretch>
            <a:fillRect/>
          </a:stretch>
        </p:blipFill>
        <p:spPr>
          <a:xfrm>
            <a:off x="4472035" y="1043450"/>
            <a:ext cx="673672" cy="673672"/>
          </a:xfrm>
          <a:prstGeom prst="rect">
            <a:avLst/>
          </a:prstGeom>
        </p:spPr>
      </p:pic>
      <p:pic>
        <p:nvPicPr>
          <p:cNvPr id="63" name="Picture 62"/>
          <p:cNvPicPr>
            <a:picLocks noChangeAspect="1"/>
          </p:cNvPicPr>
          <p:nvPr/>
        </p:nvPicPr>
        <p:blipFill>
          <a:blip r:embed="rId4"/>
          <a:stretch>
            <a:fillRect/>
          </a:stretch>
        </p:blipFill>
        <p:spPr>
          <a:xfrm>
            <a:off x="6457563" y="1019107"/>
            <a:ext cx="673672" cy="673672"/>
          </a:xfrm>
          <a:prstGeom prst="rect">
            <a:avLst/>
          </a:prstGeom>
        </p:spPr>
      </p:pic>
      <p:sp>
        <p:nvSpPr>
          <p:cNvPr id="64" name="Isosceles Triangle 63"/>
          <p:cNvSpPr/>
          <p:nvPr/>
        </p:nvSpPr>
        <p:spPr bwMode="gray">
          <a:xfrm>
            <a:off x="8024543" y="3838946"/>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65" name="Isosceles Triangle 64"/>
          <p:cNvSpPr/>
          <p:nvPr/>
        </p:nvSpPr>
        <p:spPr bwMode="gray">
          <a:xfrm rot="10800000">
            <a:off x="8201560" y="458124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66" name="TextBox 65"/>
          <p:cNvSpPr txBox="1"/>
          <p:nvPr/>
        </p:nvSpPr>
        <p:spPr>
          <a:xfrm>
            <a:off x="7282191" y="3938204"/>
            <a:ext cx="849148" cy="5539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Master Data Inventory     SES Response Remittance Adv.</a:t>
            </a:r>
          </a:p>
        </p:txBody>
      </p:sp>
      <p:sp>
        <p:nvSpPr>
          <p:cNvPr id="67" name="TextBox 66"/>
          <p:cNvSpPr txBox="1"/>
          <p:nvPr/>
        </p:nvSpPr>
        <p:spPr>
          <a:xfrm>
            <a:off x="8215999" y="4023197"/>
            <a:ext cx="63415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PO (Copy)</a:t>
            </a:r>
          </a:p>
        </p:txBody>
      </p:sp>
      <p:sp>
        <p:nvSpPr>
          <p:cNvPr id="68" name="Isosceles Triangle 67"/>
          <p:cNvSpPr/>
          <p:nvPr/>
        </p:nvSpPr>
        <p:spPr bwMode="gray">
          <a:xfrm>
            <a:off x="8073640" y="212932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69" name="Isosceles Triangle 68"/>
          <p:cNvSpPr/>
          <p:nvPr/>
        </p:nvSpPr>
        <p:spPr bwMode="gray">
          <a:xfrm rot="10800000">
            <a:off x="8283138" y="236822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70" name="TextBox 69"/>
          <p:cNvSpPr txBox="1"/>
          <p:nvPr/>
        </p:nvSpPr>
        <p:spPr>
          <a:xfrm>
            <a:off x="8275277" y="2071744"/>
            <a:ext cx="1697863"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Catalogues, Order Confirmation, Ship Note, Invoice, SES</a:t>
            </a:r>
          </a:p>
        </p:txBody>
      </p:sp>
      <p:sp>
        <p:nvSpPr>
          <p:cNvPr id="71" name="TextBox 70"/>
          <p:cNvSpPr txBox="1"/>
          <p:nvPr/>
        </p:nvSpPr>
        <p:spPr>
          <a:xfrm>
            <a:off x="6975685" y="2241020"/>
            <a:ext cx="1206016" cy="4154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PO, Service PO, Receipt, Invoice Status, Rem. Advice, </a:t>
            </a:r>
          </a:p>
        </p:txBody>
      </p:sp>
      <p:sp>
        <p:nvSpPr>
          <p:cNvPr id="72" name="Isosceles Triangle 71"/>
          <p:cNvSpPr/>
          <p:nvPr/>
        </p:nvSpPr>
        <p:spPr bwMode="gray">
          <a:xfrm rot="10800000">
            <a:off x="6134874" y="395789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74" name="TextBox 73"/>
          <p:cNvSpPr txBox="1"/>
          <p:nvPr/>
        </p:nvSpPr>
        <p:spPr>
          <a:xfrm>
            <a:off x="6275275" y="3922068"/>
            <a:ext cx="759541"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Outline Agreement</a:t>
            </a:r>
          </a:p>
        </p:txBody>
      </p:sp>
      <p:sp>
        <p:nvSpPr>
          <p:cNvPr id="75" name="TextBox 74"/>
          <p:cNvSpPr txBox="1"/>
          <p:nvPr/>
        </p:nvSpPr>
        <p:spPr>
          <a:xfrm>
            <a:off x="3340978" y="3700264"/>
            <a:ext cx="815489" cy="276999"/>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Material Master &amp; BOM</a:t>
            </a:r>
          </a:p>
        </p:txBody>
      </p:sp>
      <p:sp>
        <p:nvSpPr>
          <p:cNvPr id="76" name="Isosceles Triangle 75"/>
          <p:cNvSpPr/>
          <p:nvPr/>
        </p:nvSpPr>
        <p:spPr bwMode="gray">
          <a:xfrm>
            <a:off x="4058112" y="3617917"/>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77" name="TextBox 76"/>
          <p:cNvSpPr txBox="1"/>
          <p:nvPr/>
        </p:nvSpPr>
        <p:spPr>
          <a:xfrm>
            <a:off x="4251549" y="3759927"/>
            <a:ext cx="734592"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PO, PIR &amp; Outline Agreement</a:t>
            </a:r>
          </a:p>
        </p:txBody>
      </p:sp>
      <p:sp>
        <p:nvSpPr>
          <p:cNvPr id="78" name="Isosceles Triangle 77"/>
          <p:cNvSpPr/>
          <p:nvPr/>
        </p:nvSpPr>
        <p:spPr bwMode="gray">
          <a:xfrm rot="10800000">
            <a:off x="4249989" y="421296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79" name="TextBox 78"/>
          <p:cNvSpPr txBox="1"/>
          <p:nvPr/>
        </p:nvSpPr>
        <p:spPr>
          <a:xfrm>
            <a:off x="4953575" y="3328984"/>
            <a:ext cx="709976" cy="276999"/>
          </a:xfrm>
          <a:prstGeom prst="rect">
            <a:avLst/>
          </a:prstGeom>
          <a:noFill/>
          <a:ln>
            <a:noFill/>
          </a:ln>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Contract</a:t>
            </a:r>
          </a:p>
        </p:txBody>
      </p:sp>
      <p:sp>
        <p:nvSpPr>
          <p:cNvPr id="80" name="TextBox 79"/>
          <p:cNvSpPr txBox="1"/>
          <p:nvPr/>
        </p:nvSpPr>
        <p:spPr>
          <a:xfrm>
            <a:off x="6787003" y="3349104"/>
            <a:ext cx="737363"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Catalogue from Contract</a:t>
            </a:r>
          </a:p>
        </p:txBody>
      </p:sp>
      <p:sp>
        <p:nvSpPr>
          <p:cNvPr id="84" name="Isosceles Triangle 83"/>
          <p:cNvSpPr/>
          <p:nvPr/>
        </p:nvSpPr>
        <p:spPr bwMode="gray">
          <a:xfrm rot="5400000">
            <a:off x="4829628" y="337214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85" name="Isosceles Triangle 84"/>
          <p:cNvSpPr/>
          <p:nvPr/>
        </p:nvSpPr>
        <p:spPr bwMode="gray">
          <a:xfrm rot="5400000">
            <a:off x="6663935" y="338122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86" name="TextBox 85"/>
          <p:cNvSpPr txBox="1"/>
          <p:nvPr/>
        </p:nvSpPr>
        <p:spPr>
          <a:xfrm>
            <a:off x="1143926" y="4033277"/>
            <a:ext cx="902751"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Bi-directional Supplier data</a:t>
            </a:r>
          </a:p>
        </p:txBody>
      </p:sp>
      <p:sp>
        <p:nvSpPr>
          <p:cNvPr id="87" name="Isosceles Triangle 86"/>
          <p:cNvSpPr/>
          <p:nvPr/>
        </p:nvSpPr>
        <p:spPr bwMode="gray">
          <a:xfrm rot="10800000">
            <a:off x="1213138" y="3938181"/>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88" name="Isosceles Triangle 87"/>
          <p:cNvSpPr/>
          <p:nvPr/>
        </p:nvSpPr>
        <p:spPr bwMode="gray">
          <a:xfrm>
            <a:off x="1112925" y="384672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89" name="TextBox 88"/>
          <p:cNvSpPr txBox="1"/>
          <p:nvPr/>
        </p:nvSpPr>
        <p:spPr>
          <a:xfrm>
            <a:off x="3108769" y="2159960"/>
            <a:ext cx="826127" cy="5539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Invite supplier to Sourcing Event / e-auction</a:t>
            </a:r>
          </a:p>
        </p:txBody>
      </p:sp>
      <p:sp>
        <p:nvSpPr>
          <p:cNvPr id="90" name="Isosceles Triangle 89"/>
          <p:cNvSpPr/>
          <p:nvPr/>
        </p:nvSpPr>
        <p:spPr bwMode="gray">
          <a:xfrm>
            <a:off x="3851868" y="207761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91" name="TextBox 90"/>
          <p:cNvSpPr txBox="1"/>
          <p:nvPr/>
        </p:nvSpPr>
        <p:spPr>
          <a:xfrm>
            <a:off x="3954287" y="2169817"/>
            <a:ext cx="107929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Award Business</a:t>
            </a:r>
          </a:p>
        </p:txBody>
      </p:sp>
      <p:sp>
        <p:nvSpPr>
          <p:cNvPr id="92" name="Isosceles Triangle 91"/>
          <p:cNvSpPr/>
          <p:nvPr/>
        </p:nvSpPr>
        <p:spPr bwMode="gray">
          <a:xfrm>
            <a:off x="4083154" y="206223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93" name="TextBox 92"/>
          <p:cNvSpPr txBox="1"/>
          <p:nvPr/>
        </p:nvSpPr>
        <p:spPr>
          <a:xfrm>
            <a:off x="10299799" y="3820653"/>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PO to Invoice</a:t>
            </a:r>
          </a:p>
        </p:txBody>
      </p:sp>
      <p:sp>
        <p:nvSpPr>
          <p:cNvPr id="94" name="TextBox 93"/>
          <p:cNvSpPr txBox="1"/>
          <p:nvPr/>
        </p:nvSpPr>
        <p:spPr>
          <a:xfrm>
            <a:off x="10299799" y="4187014"/>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Schedules / Call-offs</a:t>
            </a:r>
          </a:p>
        </p:txBody>
      </p:sp>
      <p:sp>
        <p:nvSpPr>
          <p:cNvPr id="95" name="TextBox 94"/>
          <p:cNvSpPr txBox="1"/>
          <p:nvPr/>
        </p:nvSpPr>
        <p:spPr>
          <a:xfrm>
            <a:off x="10299799" y="4448600"/>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Consignments</a:t>
            </a:r>
          </a:p>
        </p:txBody>
      </p:sp>
      <p:sp>
        <p:nvSpPr>
          <p:cNvPr id="96" name="TextBox 95"/>
          <p:cNvSpPr txBox="1"/>
          <p:nvPr/>
        </p:nvSpPr>
        <p:spPr>
          <a:xfrm>
            <a:off x="203608" y="2432774"/>
            <a:ext cx="786348" cy="138499"/>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Invite supplier</a:t>
            </a:r>
          </a:p>
        </p:txBody>
      </p:sp>
      <p:sp>
        <p:nvSpPr>
          <p:cNvPr id="97" name="Isosceles Triangle 96"/>
          <p:cNvSpPr/>
          <p:nvPr/>
        </p:nvSpPr>
        <p:spPr bwMode="gray">
          <a:xfrm>
            <a:off x="636262" y="2357318"/>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98" name="TextBox 97"/>
          <p:cNvSpPr txBox="1"/>
          <p:nvPr/>
        </p:nvSpPr>
        <p:spPr>
          <a:xfrm>
            <a:off x="1087928" y="2063926"/>
            <a:ext cx="772833"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Supplier Qualification and data sync</a:t>
            </a:r>
          </a:p>
        </p:txBody>
      </p:sp>
      <p:sp>
        <p:nvSpPr>
          <p:cNvPr id="99" name="Isosceles Triangle 98"/>
          <p:cNvSpPr/>
          <p:nvPr/>
        </p:nvSpPr>
        <p:spPr bwMode="gray">
          <a:xfrm>
            <a:off x="1078025" y="2516247"/>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00" name="Isosceles Triangle 99"/>
          <p:cNvSpPr/>
          <p:nvPr/>
        </p:nvSpPr>
        <p:spPr bwMode="gray">
          <a:xfrm rot="10800000">
            <a:off x="1078025" y="2605521"/>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01" name="TextBox 100"/>
          <p:cNvSpPr txBox="1"/>
          <p:nvPr/>
        </p:nvSpPr>
        <p:spPr>
          <a:xfrm>
            <a:off x="10299799" y="4579393"/>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Sub-Contracting</a:t>
            </a:r>
          </a:p>
        </p:txBody>
      </p:sp>
      <p:sp>
        <p:nvSpPr>
          <p:cNvPr id="102" name="TextBox 101"/>
          <p:cNvSpPr txBox="1"/>
          <p:nvPr/>
        </p:nvSpPr>
        <p:spPr>
          <a:xfrm>
            <a:off x="10299799" y="4710186"/>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Quality Assurance</a:t>
            </a:r>
          </a:p>
        </p:txBody>
      </p:sp>
      <p:sp>
        <p:nvSpPr>
          <p:cNvPr id="103" name="TextBox 102"/>
          <p:cNvSpPr txBox="1"/>
          <p:nvPr/>
        </p:nvSpPr>
        <p:spPr>
          <a:xfrm>
            <a:off x="10299799" y="4840979"/>
            <a:ext cx="1660577"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Supplier Managed Inventory</a:t>
            </a:r>
          </a:p>
        </p:txBody>
      </p:sp>
      <p:sp>
        <p:nvSpPr>
          <p:cNvPr id="104" name="Isosceles Triangle 103"/>
          <p:cNvSpPr/>
          <p:nvPr/>
        </p:nvSpPr>
        <p:spPr bwMode="gray">
          <a:xfrm>
            <a:off x="10239049" y="3699828"/>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05" name="Isosceles Triangle 104"/>
          <p:cNvSpPr/>
          <p:nvPr/>
        </p:nvSpPr>
        <p:spPr bwMode="gray">
          <a:xfrm rot="10800000">
            <a:off x="10366473" y="371879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09" name="Isosceles Triangle 108"/>
          <p:cNvSpPr/>
          <p:nvPr/>
        </p:nvSpPr>
        <p:spPr bwMode="gray">
          <a:xfrm rot="5400000">
            <a:off x="5321006" y="335711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0" name="Isosceles Triangle 109"/>
          <p:cNvSpPr/>
          <p:nvPr/>
        </p:nvSpPr>
        <p:spPr bwMode="gray">
          <a:xfrm rot="5400000">
            <a:off x="5448010" y="335885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1" name="Isosceles Triangle 110"/>
          <p:cNvSpPr/>
          <p:nvPr/>
        </p:nvSpPr>
        <p:spPr bwMode="gray">
          <a:xfrm rot="5400000">
            <a:off x="5575013" y="336063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7" name="Isosceles Triangle 116"/>
          <p:cNvSpPr/>
          <p:nvPr/>
        </p:nvSpPr>
        <p:spPr bwMode="gray">
          <a:xfrm rot="5400000">
            <a:off x="7330848" y="338000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8" name="Isosceles Triangle 117"/>
          <p:cNvSpPr/>
          <p:nvPr/>
        </p:nvSpPr>
        <p:spPr bwMode="gray">
          <a:xfrm rot="5400000">
            <a:off x="7457852" y="338173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9" name="Isosceles Triangle 118"/>
          <p:cNvSpPr/>
          <p:nvPr/>
        </p:nvSpPr>
        <p:spPr bwMode="gray">
          <a:xfrm rot="5400000">
            <a:off x="7584855" y="338351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23" name="TextBox 122"/>
          <p:cNvSpPr txBox="1"/>
          <p:nvPr/>
        </p:nvSpPr>
        <p:spPr>
          <a:xfrm>
            <a:off x="6072938" y="2549269"/>
            <a:ext cx="64032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Negotiate </a:t>
            </a:r>
          </a:p>
        </p:txBody>
      </p:sp>
      <p:sp>
        <p:nvSpPr>
          <p:cNvPr id="124" name="TextBox 123"/>
          <p:cNvSpPr txBox="1"/>
          <p:nvPr/>
        </p:nvSpPr>
        <p:spPr>
          <a:xfrm>
            <a:off x="4259117" y="1550460"/>
            <a:ext cx="107929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Trading Partners</a:t>
            </a:r>
          </a:p>
        </p:txBody>
      </p:sp>
      <p:sp>
        <p:nvSpPr>
          <p:cNvPr id="125" name="TextBox 124"/>
          <p:cNvSpPr txBox="1"/>
          <p:nvPr/>
        </p:nvSpPr>
        <p:spPr>
          <a:xfrm>
            <a:off x="6148119" y="1527623"/>
            <a:ext cx="1290388"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Trading Partners</a:t>
            </a:r>
          </a:p>
        </p:txBody>
      </p:sp>
      <p:pic>
        <p:nvPicPr>
          <p:cNvPr id="126" name="Picture 125"/>
          <p:cNvPicPr>
            <a:picLocks noChangeAspect="1"/>
          </p:cNvPicPr>
          <p:nvPr/>
        </p:nvPicPr>
        <p:blipFill>
          <a:blip r:embed="rId13"/>
          <a:stretch>
            <a:fillRect/>
          </a:stretch>
        </p:blipFill>
        <p:spPr>
          <a:xfrm>
            <a:off x="11106413" y="1376917"/>
            <a:ext cx="643386" cy="643386"/>
          </a:xfrm>
          <a:prstGeom prst="rect">
            <a:avLst/>
          </a:prstGeom>
        </p:spPr>
      </p:pic>
      <p:cxnSp>
        <p:nvCxnSpPr>
          <p:cNvPr id="128" name="Connector: Elbow 127"/>
          <p:cNvCxnSpPr/>
          <p:nvPr/>
        </p:nvCxnSpPr>
        <p:spPr>
          <a:xfrm flipV="1">
            <a:off x="11106423" y="2013344"/>
            <a:ext cx="432000" cy="612000"/>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Isosceles Triangle 128"/>
          <p:cNvSpPr/>
          <p:nvPr/>
        </p:nvSpPr>
        <p:spPr bwMode="gray">
          <a:xfrm>
            <a:off x="11298583" y="205732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30" name="TextBox 129"/>
          <p:cNvSpPr txBox="1"/>
          <p:nvPr/>
        </p:nvSpPr>
        <p:spPr>
          <a:xfrm>
            <a:off x="10933801" y="2156112"/>
            <a:ext cx="642257"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Payments</a:t>
            </a:r>
          </a:p>
        </p:txBody>
      </p:sp>
      <p:sp>
        <p:nvSpPr>
          <p:cNvPr id="131" name="TextBox 130"/>
          <p:cNvSpPr txBox="1"/>
          <p:nvPr/>
        </p:nvSpPr>
        <p:spPr>
          <a:xfrm>
            <a:off x="11250368" y="1243675"/>
            <a:ext cx="35547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Bank</a:t>
            </a:r>
          </a:p>
        </p:txBody>
      </p:sp>
      <p:sp>
        <p:nvSpPr>
          <p:cNvPr id="132" name="TextBox 131"/>
          <p:cNvSpPr txBox="1"/>
          <p:nvPr/>
        </p:nvSpPr>
        <p:spPr>
          <a:xfrm>
            <a:off x="10299799" y="4971769"/>
            <a:ext cx="1321428"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Supply Chain Finance</a:t>
            </a:r>
          </a:p>
        </p:txBody>
      </p:sp>
      <p:sp>
        <p:nvSpPr>
          <p:cNvPr id="133" name="TextBox 132"/>
          <p:cNvSpPr txBox="1"/>
          <p:nvPr/>
        </p:nvSpPr>
        <p:spPr>
          <a:xfrm>
            <a:off x="8215999" y="4280035"/>
            <a:ext cx="86602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Receipt (Copy)</a:t>
            </a:r>
          </a:p>
        </p:txBody>
      </p:sp>
      <p:sp>
        <p:nvSpPr>
          <p:cNvPr id="134" name="TextBox 133"/>
          <p:cNvSpPr txBox="1"/>
          <p:nvPr/>
        </p:nvSpPr>
        <p:spPr>
          <a:xfrm>
            <a:off x="8215999" y="4408455"/>
            <a:ext cx="539933"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OK-to-Pay</a:t>
            </a:r>
          </a:p>
        </p:txBody>
      </p:sp>
      <p:cxnSp>
        <p:nvCxnSpPr>
          <p:cNvPr id="113" name="Connector: Elbow 112"/>
          <p:cNvCxnSpPr/>
          <p:nvPr/>
        </p:nvCxnSpPr>
        <p:spPr>
          <a:xfrm rot="16200000" flipH="1">
            <a:off x="1936095" y="2718802"/>
            <a:ext cx="1656000" cy="3348000"/>
          </a:xfrm>
          <a:prstGeom prst="bentConnector3">
            <a:avLst>
              <a:gd name="adj1" fmla="val 64888"/>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732704" y="2778926"/>
            <a:ext cx="1172136"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Spend Analysis</a:t>
            </a:r>
          </a:p>
        </p:txBody>
      </p:sp>
      <p:pic>
        <p:nvPicPr>
          <p:cNvPr id="149" name="Picture 148"/>
          <p:cNvPicPr>
            <a:picLocks noChangeAspect="1"/>
          </p:cNvPicPr>
          <p:nvPr/>
        </p:nvPicPr>
        <p:blipFill>
          <a:blip r:embed="rId14"/>
          <a:stretch>
            <a:fillRect/>
          </a:stretch>
        </p:blipFill>
        <p:spPr>
          <a:xfrm>
            <a:off x="1995721" y="3167102"/>
            <a:ext cx="411911" cy="411911"/>
          </a:xfrm>
          <a:prstGeom prst="rect">
            <a:avLst/>
          </a:prstGeom>
        </p:spPr>
      </p:pic>
      <p:pic>
        <p:nvPicPr>
          <p:cNvPr id="150" name="Picture 149"/>
          <p:cNvPicPr>
            <a:picLocks noChangeAspect="1"/>
          </p:cNvPicPr>
          <p:nvPr/>
        </p:nvPicPr>
        <p:blipFill>
          <a:blip r:embed="rId6"/>
          <a:stretch>
            <a:fillRect/>
          </a:stretch>
        </p:blipFill>
        <p:spPr>
          <a:xfrm>
            <a:off x="2334642" y="3200963"/>
            <a:ext cx="294030" cy="294030"/>
          </a:xfrm>
          <a:prstGeom prst="rect">
            <a:avLst/>
          </a:prstGeom>
        </p:spPr>
      </p:pic>
      <p:sp>
        <p:nvSpPr>
          <p:cNvPr id="151" name="TextBox 150"/>
          <p:cNvSpPr txBox="1"/>
          <p:nvPr/>
        </p:nvSpPr>
        <p:spPr>
          <a:xfrm>
            <a:off x="2357200" y="4310707"/>
            <a:ext cx="786348"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Spend Data</a:t>
            </a:r>
          </a:p>
        </p:txBody>
      </p:sp>
      <p:sp>
        <p:nvSpPr>
          <p:cNvPr id="152" name="Isosceles Triangle 151"/>
          <p:cNvSpPr/>
          <p:nvPr/>
        </p:nvSpPr>
        <p:spPr bwMode="gray">
          <a:xfrm>
            <a:off x="2351323" y="422055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53" name="TextBox 152"/>
          <p:cNvSpPr txBox="1"/>
          <p:nvPr/>
        </p:nvSpPr>
        <p:spPr>
          <a:xfrm>
            <a:off x="2921824" y="3281096"/>
            <a:ext cx="628778"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Initiate Sourcing Event</a:t>
            </a:r>
          </a:p>
        </p:txBody>
      </p:sp>
      <p:sp>
        <p:nvSpPr>
          <p:cNvPr id="154" name="Isosceles Triangle 153"/>
          <p:cNvSpPr/>
          <p:nvPr/>
        </p:nvSpPr>
        <p:spPr bwMode="gray">
          <a:xfrm rot="5400000">
            <a:off x="2776746" y="3431802"/>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55" name="Isosceles Triangle 154"/>
          <p:cNvSpPr/>
          <p:nvPr/>
        </p:nvSpPr>
        <p:spPr bwMode="gray">
          <a:xfrm rot="5400000">
            <a:off x="3399659" y="343400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56" name="TextBox 155"/>
          <p:cNvSpPr txBox="1"/>
          <p:nvPr/>
        </p:nvSpPr>
        <p:spPr>
          <a:xfrm>
            <a:off x="10299799" y="4317807"/>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Dynamic Discounting</a:t>
            </a:r>
          </a:p>
        </p:txBody>
      </p:sp>
      <p:pic>
        <p:nvPicPr>
          <p:cNvPr id="44" name="Picture 43"/>
          <p:cNvPicPr>
            <a:picLocks noChangeAspect="1"/>
          </p:cNvPicPr>
          <p:nvPr/>
        </p:nvPicPr>
        <p:blipFill>
          <a:blip r:embed="rId15">
            <a:duotone>
              <a:schemeClr val="accent1">
                <a:shade val="45000"/>
                <a:satMod val="135000"/>
              </a:schemeClr>
              <a:prstClr val="white"/>
            </a:duotone>
          </a:blip>
          <a:stretch>
            <a:fillRect/>
          </a:stretch>
        </p:blipFill>
        <p:spPr>
          <a:xfrm>
            <a:off x="571728" y="2068870"/>
            <a:ext cx="254585" cy="254585"/>
          </a:xfrm>
          <a:prstGeom prst="rect">
            <a:avLst/>
          </a:prstGeom>
        </p:spPr>
      </p:pic>
      <p:pic>
        <p:nvPicPr>
          <p:cNvPr id="47" name="Picture 46"/>
          <p:cNvPicPr>
            <a:picLocks noChangeAspect="1"/>
          </p:cNvPicPr>
          <p:nvPr/>
        </p:nvPicPr>
        <p:blipFill>
          <a:blip r:embed="rId16"/>
          <a:stretch>
            <a:fillRect/>
          </a:stretch>
        </p:blipFill>
        <p:spPr>
          <a:xfrm>
            <a:off x="1104158" y="3106505"/>
            <a:ext cx="469493" cy="469493"/>
          </a:xfrm>
          <a:prstGeom prst="rect">
            <a:avLst/>
          </a:prstGeom>
        </p:spPr>
      </p:pic>
      <p:sp>
        <p:nvSpPr>
          <p:cNvPr id="157" name="TextBox 156"/>
          <p:cNvSpPr txBox="1"/>
          <p:nvPr/>
        </p:nvSpPr>
        <p:spPr>
          <a:xfrm>
            <a:off x="10299799" y="4056221"/>
            <a:ext cx="1450000"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Invoice &amp; Payment Status</a:t>
            </a:r>
          </a:p>
        </p:txBody>
      </p:sp>
      <p:pic>
        <p:nvPicPr>
          <p:cNvPr id="159" name="Picture 15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9020" y="1166593"/>
            <a:ext cx="874631" cy="170479"/>
          </a:xfrm>
          <a:prstGeom prst="rect">
            <a:avLst/>
          </a:prstGeom>
        </p:spPr>
      </p:pic>
      <p:sp>
        <p:nvSpPr>
          <p:cNvPr id="114" name="TextBox 113"/>
          <p:cNvSpPr txBox="1"/>
          <p:nvPr/>
        </p:nvSpPr>
        <p:spPr>
          <a:xfrm>
            <a:off x="8215999" y="4151616"/>
            <a:ext cx="37904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SES</a:t>
            </a:r>
          </a:p>
        </p:txBody>
      </p:sp>
      <p:sp>
        <p:nvSpPr>
          <p:cNvPr id="115" name="TextBox 114"/>
          <p:cNvSpPr txBox="1"/>
          <p:nvPr/>
        </p:nvSpPr>
        <p:spPr>
          <a:xfrm>
            <a:off x="10299799" y="3941052"/>
            <a:ext cx="1450000"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Service</a:t>
            </a:r>
            <a:r>
              <a:rPr kumimoji="0" lang="en-GB" sz="900" b="0" i="0" u="none" strike="noStrike" kern="0" cap="none" spc="0" normalizeH="0" noProof="0" dirty="0">
                <a:ln>
                  <a:noFill/>
                </a:ln>
                <a:solidFill>
                  <a:srgbClr val="F0AB00"/>
                </a:solidFill>
                <a:effectLst/>
                <a:uLnTx/>
                <a:uFillTx/>
                <a:latin typeface="Arial"/>
                <a:ea typeface="Arial Unicode MS" pitchFamily="34" charset="-128"/>
                <a:cs typeface="Arial Unicode MS" pitchFamily="34" charset="-128"/>
              </a:rPr>
              <a:t> Entry Sheets</a:t>
            </a:r>
            <a:endPar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endParaRPr>
          </a:p>
        </p:txBody>
      </p:sp>
      <p:sp>
        <p:nvSpPr>
          <p:cNvPr id="112" name="TextBox 111"/>
          <p:cNvSpPr txBox="1"/>
          <p:nvPr/>
        </p:nvSpPr>
        <p:spPr>
          <a:xfrm>
            <a:off x="8215999" y="3894778"/>
            <a:ext cx="81778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Budget Check </a:t>
            </a:r>
          </a:p>
        </p:txBody>
      </p:sp>
      <p:grpSp>
        <p:nvGrpSpPr>
          <p:cNvPr id="26" name="Group 25"/>
          <p:cNvGrpSpPr/>
          <p:nvPr/>
        </p:nvGrpSpPr>
        <p:grpSpPr>
          <a:xfrm>
            <a:off x="4917698" y="5511400"/>
            <a:ext cx="819849" cy="961096"/>
            <a:chOff x="5038272" y="5528995"/>
            <a:chExt cx="819849" cy="961096"/>
          </a:xfrm>
        </p:grpSpPr>
        <p:pic>
          <p:nvPicPr>
            <p:cNvPr id="4" name="Picture 3"/>
            <p:cNvPicPr>
              <a:picLocks noChangeAspect="1"/>
            </p:cNvPicPr>
            <p:nvPr/>
          </p:nvPicPr>
          <p:blipFill>
            <a:blip r:embed="rId2"/>
            <a:stretch>
              <a:fillRect/>
            </a:stretch>
          </p:blipFill>
          <p:spPr>
            <a:xfrm>
              <a:off x="5038272" y="5528995"/>
              <a:ext cx="819849" cy="819849"/>
            </a:xfrm>
            <a:prstGeom prst="rect">
              <a:avLst/>
            </a:prstGeom>
          </p:spPr>
        </p:pic>
        <p:sp>
          <p:nvSpPr>
            <p:cNvPr id="116" name="TextBox 115"/>
            <p:cNvSpPr txBox="1"/>
            <p:nvPr/>
          </p:nvSpPr>
          <p:spPr>
            <a:xfrm>
              <a:off x="5067811" y="6336203"/>
              <a:ext cx="726161"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MDG-S</a:t>
              </a:r>
            </a:p>
          </p:txBody>
        </p:sp>
      </p:grpSp>
      <p:sp>
        <p:nvSpPr>
          <p:cNvPr id="122" name="TextBox 121"/>
          <p:cNvSpPr txBox="1"/>
          <p:nvPr/>
        </p:nvSpPr>
        <p:spPr>
          <a:xfrm>
            <a:off x="7995615" y="6283634"/>
            <a:ext cx="519373"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t>
            </a:r>
            <a:r>
              <a:rPr kumimoji="0" lang="en-GB" sz="100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IdM</a:t>
            </a:r>
            <a:endPar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nvGrpSpPr>
          <p:cNvPr id="31" name="Group 30"/>
          <p:cNvGrpSpPr/>
          <p:nvPr/>
        </p:nvGrpSpPr>
        <p:grpSpPr>
          <a:xfrm>
            <a:off x="7934218" y="5459538"/>
            <a:ext cx="642165" cy="862329"/>
            <a:chOff x="7734193" y="5365600"/>
            <a:chExt cx="642165" cy="862329"/>
          </a:xfrm>
        </p:grpSpPr>
        <p:pic>
          <p:nvPicPr>
            <p:cNvPr id="29" name="Picture 28"/>
            <p:cNvPicPr>
              <a:picLocks noChangeAspect="1"/>
            </p:cNvPicPr>
            <p:nvPr/>
          </p:nvPicPr>
          <p:blipFill>
            <a:blip r:embed="rId18"/>
            <a:stretch>
              <a:fillRect/>
            </a:stretch>
          </p:blipFill>
          <p:spPr>
            <a:xfrm>
              <a:off x="7788462" y="5701420"/>
              <a:ext cx="526509" cy="526509"/>
            </a:xfrm>
            <a:prstGeom prst="rect">
              <a:avLst/>
            </a:prstGeom>
          </p:spPr>
        </p:pic>
        <p:pic>
          <p:nvPicPr>
            <p:cNvPr id="121" name="Picture 120"/>
            <p:cNvPicPr>
              <a:picLocks noChangeAspect="1"/>
            </p:cNvPicPr>
            <p:nvPr/>
          </p:nvPicPr>
          <p:blipFill>
            <a:blip r:embed="rId19"/>
            <a:stretch>
              <a:fillRect/>
            </a:stretch>
          </p:blipFill>
          <p:spPr>
            <a:xfrm>
              <a:off x="7734193" y="5365600"/>
              <a:ext cx="642165" cy="642165"/>
            </a:xfrm>
            <a:prstGeom prst="rect">
              <a:avLst/>
            </a:prstGeom>
          </p:spPr>
        </p:pic>
      </p:grpSp>
      <p:sp>
        <p:nvSpPr>
          <p:cNvPr id="32" name="Rectangle: Rounded Corners 31"/>
          <p:cNvSpPr/>
          <p:nvPr/>
        </p:nvSpPr>
        <p:spPr bwMode="gray">
          <a:xfrm>
            <a:off x="7974257" y="5311488"/>
            <a:ext cx="1864718" cy="177752"/>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effectLst/>
                <a:uLnTx/>
                <a:uFillTx/>
                <a:ea typeface="Arial Unicode MS" pitchFamily="34" charset="-128"/>
                <a:cs typeface="Arial Unicode MS" pitchFamily="34" charset="-128"/>
              </a:rPr>
              <a:t>SSO</a:t>
            </a:r>
          </a:p>
        </p:txBody>
      </p:sp>
      <p:pic>
        <p:nvPicPr>
          <p:cNvPr id="136" name="Picture 135"/>
          <p:cNvPicPr>
            <a:picLocks noChangeAspect="1"/>
          </p:cNvPicPr>
          <p:nvPr/>
        </p:nvPicPr>
        <p:blipFill>
          <a:blip r:embed="rId4"/>
          <a:stretch>
            <a:fillRect/>
          </a:stretch>
        </p:blipFill>
        <p:spPr>
          <a:xfrm>
            <a:off x="2651019" y="5370466"/>
            <a:ext cx="759424" cy="759424"/>
          </a:xfrm>
          <a:prstGeom prst="rect">
            <a:avLst/>
          </a:prstGeom>
        </p:spPr>
      </p:pic>
      <p:sp>
        <p:nvSpPr>
          <p:cNvPr id="137" name="TextBox 136"/>
          <p:cNvSpPr txBox="1"/>
          <p:nvPr/>
        </p:nvSpPr>
        <p:spPr>
          <a:xfrm>
            <a:off x="2709266" y="5976002"/>
            <a:ext cx="654025"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GRC </a:t>
            </a:r>
            <a:r>
              <a:rPr kumimoji="0" lang="en-GB" sz="1000" i="0" u="none" strike="noStrike" kern="0" cap="none" spc="0" normalizeH="0" noProof="0" dirty="0">
                <a:ln>
                  <a:noFill/>
                </a:ln>
                <a:solidFill>
                  <a:srgbClr val="FFFFFF"/>
                </a:solidFill>
                <a:effectLst/>
                <a:uLnTx/>
                <a:uFillTx/>
                <a:latin typeface="Arial"/>
                <a:ea typeface="Arial Unicode MS" pitchFamily="34" charset="-128"/>
                <a:cs typeface="Arial Unicode MS" pitchFamily="34" charset="-128"/>
              </a:rPr>
              <a:t> </a:t>
            </a:r>
            <a:endPar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39" name="Rectangle: Rounded Corners 138"/>
          <p:cNvSpPr/>
          <p:nvPr/>
        </p:nvSpPr>
        <p:spPr bwMode="gray">
          <a:xfrm>
            <a:off x="2323038" y="5321317"/>
            <a:ext cx="1350228" cy="176400"/>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effectLst/>
                <a:uLnTx/>
                <a:uFillTx/>
                <a:ea typeface="Arial Unicode MS" pitchFamily="34" charset="-128"/>
                <a:cs typeface="Arial Unicode MS" pitchFamily="34" charset="-128"/>
              </a:rPr>
              <a:t>User Provisioning</a:t>
            </a:r>
          </a:p>
        </p:txBody>
      </p:sp>
      <p:pic>
        <p:nvPicPr>
          <p:cNvPr id="35" name="Picture 34"/>
          <p:cNvPicPr>
            <a:picLocks noChangeAspect="1"/>
          </p:cNvPicPr>
          <p:nvPr/>
        </p:nvPicPr>
        <p:blipFill>
          <a:blip r:embed="rId20"/>
          <a:stretch>
            <a:fillRect/>
          </a:stretch>
        </p:blipFill>
        <p:spPr>
          <a:xfrm>
            <a:off x="2353244" y="5705186"/>
            <a:ext cx="406149" cy="406149"/>
          </a:xfrm>
          <a:prstGeom prst="rect">
            <a:avLst/>
          </a:prstGeom>
        </p:spPr>
      </p:pic>
      <p:pic>
        <p:nvPicPr>
          <p:cNvPr id="140" name="Picture 139"/>
          <p:cNvPicPr>
            <a:picLocks noChangeAspect="1"/>
          </p:cNvPicPr>
          <p:nvPr/>
        </p:nvPicPr>
        <p:blipFill>
          <a:blip r:embed="rId21">
            <a:duotone>
              <a:srgbClr val="F0AB00">
                <a:shade val="45000"/>
                <a:satMod val="135000"/>
              </a:srgbClr>
              <a:prstClr val="white"/>
            </a:duotone>
            <a:extLst>
              <a:ext uri="{28A0092B-C50C-407E-A947-70E740481C1C}">
                <a14:useLocalDpi xmlns:a14="http://schemas.microsoft.com/office/drawing/2010/main" val="0"/>
              </a:ext>
            </a:extLst>
          </a:blip>
          <a:stretch>
            <a:fillRect/>
          </a:stretch>
        </p:blipFill>
        <p:spPr>
          <a:xfrm>
            <a:off x="3244954" y="5709380"/>
            <a:ext cx="285750" cy="285750"/>
          </a:xfrm>
          <a:prstGeom prst="rect">
            <a:avLst/>
          </a:prstGeom>
        </p:spPr>
      </p:pic>
      <p:sp>
        <p:nvSpPr>
          <p:cNvPr id="141" name="TextBox 140"/>
          <p:cNvSpPr txBox="1"/>
          <p:nvPr/>
        </p:nvSpPr>
        <p:spPr>
          <a:xfrm>
            <a:off x="8522116" y="6283634"/>
            <a:ext cx="93418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MS Active Directory</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grpSp>
        <p:nvGrpSpPr>
          <p:cNvPr id="142" name="Group 141"/>
          <p:cNvGrpSpPr/>
          <p:nvPr/>
        </p:nvGrpSpPr>
        <p:grpSpPr>
          <a:xfrm>
            <a:off x="8658832" y="5459538"/>
            <a:ext cx="642165" cy="862329"/>
            <a:chOff x="7734193" y="5365600"/>
            <a:chExt cx="642165" cy="862329"/>
          </a:xfrm>
        </p:grpSpPr>
        <p:pic>
          <p:nvPicPr>
            <p:cNvPr id="143" name="Picture 142"/>
            <p:cNvPicPr>
              <a:picLocks noChangeAspect="1"/>
            </p:cNvPicPr>
            <p:nvPr/>
          </p:nvPicPr>
          <p:blipFill>
            <a:blip r:embed="rId18"/>
            <a:stretch>
              <a:fillRect/>
            </a:stretch>
          </p:blipFill>
          <p:spPr>
            <a:xfrm>
              <a:off x="7788462" y="5701420"/>
              <a:ext cx="526509" cy="526509"/>
            </a:xfrm>
            <a:prstGeom prst="rect">
              <a:avLst/>
            </a:prstGeom>
          </p:spPr>
        </p:pic>
        <p:pic>
          <p:nvPicPr>
            <p:cNvPr id="144" name="Picture 143"/>
            <p:cNvPicPr>
              <a:picLocks noChangeAspect="1"/>
            </p:cNvPicPr>
            <p:nvPr/>
          </p:nvPicPr>
          <p:blipFill>
            <a:blip r:embed="rId19"/>
            <a:stretch>
              <a:fillRect/>
            </a:stretch>
          </p:blipFill>
          <p:spPr>
            <a:xfrm>
              <a:off x="7734193" y="5365600"/>
              <a:ext cx="642165" cy="642165"/>
            </a:xfrm>
            <a:prstGeom prst="rect">
              <a:avLst/>
            </a:prstGeom>
          </p:spPr>
        </p:pic>
      </p:grpSp>
      <p:grpSp>
        <p:nvGrpSpPr>
          <p:cNvPr id="145" name="Group 144"/>
          <p:cNvGrpSpPr/>
          <p:nvPr/>
        </p:nvGrpSpPr>
        <p:grpSpPr>
          <a:xfrm>
            <a:off x="9306058" y="5459538"/>
            <a:ext cx="642165" cy="862329"/>
            <a:chOff x="7734193" y="5365600"/>
            <a:chExt cx="642165" cy="862329"/>
          </a:xfrm>
        </p:grpSpPr>
        <p:pic>
          <p:nvPicPr>
            <p:cNvPr id="146" name="Picture 145"/>
            <p:cNvPicPr>
              <a:picLocks noChangeAspect="1"/>
            </p:cNvPicPr>
            <p:nvPr/>
          </p:nvPicPr>
          <p:blipFill>
            <a:blip r:embed="rId18"/>
            <a:stretch>
              <a:fillRect/>
            </a:stretch>
          </p:blipFill>
          <p:spPr>
            <a:xfrm>
              <a:off x="7788462" y="5701420"/>
              <a:ext cx="526509" cy="526509"/>
            </a:xfrm>
            <a:prstGeom prst="rect">
              <a:avLst/>
            </a:prstGeom>
          </p:spPr>
        </p:pic>
        <p:pic>
          <p:nvPicPr>
            <p:cNvPr id="147" name="Picture 146"/>
            <p:cNvPicPr>
              <a:picLocks noChangeAspect="1"/>
            </p:cNvPicPr>
            <p:nvPr/>
          </p:nvPicPr>
          <p:blipFill>
            <a:blip r:embed="rId19"/>
            <a:stretch>
              <a:fillRect/>
            </a:stretch>
          </p:blipFill>
          <p:spPr>
            <a:xfrm>
              <a:off x="7734193" y="5365600"/>
              <a:ext cx="642165" cy="642165"/>
            </a:xfrm>
            <a:prstGeom prst="rect">
              <a:avLst/>
            </a:prstGeom>
          </p:spPr>
        </p:pic>
      </p:grpSp>
      <p:sp>
        <p:nvSpPr>
          <p:cNvPr id="158" name="TextBox 157"/>
          <p:cNvSpPr txBox="1"/>
          <p:nvPr/>
        </p:nvSpPr>
        <p:spPr>
          <a:xfrm>
            <a:off x="9379013" y="6283634"/>
            <a:ext cx="507823"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LDAP etc.</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sp>
        <p:nvSpPr>
          <p:cNvPr id="160" name="Rectangle: Rounded Corners 159"/>
          <p:cNvSpPr/>
          <p:nvPr/>
        </p:nvSpPr>
        <p:spPr bwMode="gray">
          <a:xfrm>
            <a:off x="3836659" y="5318724"/>
            <a:ext cx="3926215" cy="189763"/>
          </a:xfrm>
          <a:prstGeom prst="roundRect">
            <a:avLst>
              <a:gd name="adj"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Cloud Integration Gateway</a:t>
            </a:r>
          </a:p>
        </p:txBody>
      </p:sp>
      <p:sp>
        <p:nvSpPr>
          <p:cNvPr id="135" name="Rectangle: Rounded Corners 134"/>
          <p:cNvSpPr/>
          <p:nvPr/>
        </p:nvSpPr>
        <p:spPr bwMode="gray">
          <a:xfrm>
            <a:off x="818941" y="5316535"/>
            <a:ext cx="1350228" cy="176400"/>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GB" sz="1000" kern="0" dirty="0">
                <a:ea typeface="Arial Unicode MS" pitchFamily="34" charset="-128"/>
                <a:cs typeface="Arial Unicode MS" pitchFamily="34" charset="-128"/>
              </a:rPr>
              <a:t>Extension API’s</a:t>
            </a:r>
            <a:endParaRPr kumimoji="0" lang="en-GB" sz="100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4" name="Picture 23"/>
          <p:cNvPicPr>
            <a:picLocks noChangeAspect="1"/>
          </p:cNvPicPr>
          <p:nvPr/>
        </p:nvPicPr>
        <p:blipFill>
          <a:blip r:embed="rId22"/>
          <a:stretch>
            <a:fillRect/>
          </a:stretch>
        </p:blipFill>
        <p:spPr>
          <a:xfrm>
            <a:off x="1306343" y="5528995"/>
            <a:ext cx="511467" cy="511467"/>
          </a:xfrm>
          <a:prstGeom prst="rect">
            <a:avLst/>
          </a:prstGeom>
        </p:spPr>
      </p:pic>
      <p:pic>
        <p:nvPicPr>
          <p:cNvPr id="138" name="Picture 137"/>
          <p:cNvPicPr>
            <a:picLocks noChangeAspect="1"/>
          </p:cNvPicPr>
          <p:nvPr/>
        </p:nvPicPr>
        <p:blipFill>
          <a:blip r:embed="rId2"/>
          <a:stretch>
            <a:fillRect/>
          </a:stretch>
        </p:blipFill>
        <p:spPr>
          <a:xfrm>
            <a:off x="5853802" y="5502629"/>
            <a:ext cx="819849" cy="819849"/>
          </a:xfrm>
          <a:prstGeom prst="rect">
            <a:avLst/>
          </a:prstGeom>
        </p:spPr>
      </p:pic>
      <p:sp>
        <p:nvSpPr>
          <p:cNvPr id="161" name="TextBox 160"/>
          <p:cNvSpPr txBox="1"/>
          <p:nvPr/>
        </p:nvSpPr>
        <p:spPr>
          <a:xfrm>
            <a:off x="5981379" y="6311037"/>
            <a:ext cx="605323"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OpenText VIM</a:t>
            </a:r>
          </a:p>
        </p:txBody>
      </p:sp>
      <p:sp>
        <p:nvSpPr>
          <p:cNvPr id="162" name="Rectangle: Rounded Corners 161"/>
          <p:cNvSpPr/>
          <p:nvPr/>
        </p:nvSpPr>
        <p:spPr bwMode="gray">
          <a:xfrm>
            <a:off x="10051067" y="5301759"/>
            <a:ext cx="1232529" cy="185342"/>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effectLst/>
                <a:uLnTx/>
                <a:uFillTx/>
                <a:ea typeface="Arial Unicode MS" pitchFamily="34" charset="-128"/>
                <a:cs typeface="Arial Unicode MS" pitchFamily="34" charset="-128"/>
              </a:rPr>
              <a:t>Partner API’s</a:t>
            </a:r>
          </a:p>
        </p:txBody>
      </p:sp>
      <p:pic>
        <p:nvPicPr>
          <p:cNvPr id="38" name="Picture 37"/>
          <p:cNvPicPr>
            <a:picLocks noChangeAspect="1"/>
          </p:cNvPicPr>
          <p:nvPr/>
        </p:nvPicPr>
        <p:blipFill>
          <a:blip r:embed="rId23"/>
          <a:stretch>
            <a:fillRect/>
          </a:stretch>
        </p:blipFill>
        <p:spPr>
          <a:xfrm>
            <a:off x="10283229" y="5545813"/>
            <a:ext cx="401521" cy="401521"/>
          </a:xfrm>
          <a:prstGeom prst="rect">
            <a:avLst/>
          </a:prstGeom>
        </p:spPr>
      </p:pic>
      <p:sp>
        <p:nvSpPr>
          <p:cNvPr id="163" name="TextBox 162"/>
          <p:cNvSpPr txBox="1"/>
          <p:nvPr/>
        </p:nvSpPr>
        <p:spPr>
          <a:xfrm>
            <a:off x="10214485" y="5946283"/>
            <a:ext cx="529531"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Digital Sig.</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pic>
        <p:nvPicPr>
          <p:cNvPr id="40" name="Picture 39"/>
          <p:cNvPicPr>
            <a:picLocks noChangeAspect="1"/>
          </p:cNvPicPr>
          <p:nvPr/>
        </p:nvPicPr>
        <p:blipFill>
          <a:blip r:embed="rId24"/>
          <a:stretch>
            <a:fillRect/>
          </a:stretch>
        </p:blipFill>
        <p:spPr>
          <a:xfrm>
            <a:off x="11084339" y="5613242"/>
            <a:ext cx="196065" cy="196065"/>
          </a:xfrm>
          <a:prstGeom prst="rect">
            <a:avLst/>
          </a:prstGeom>
        </p:spPr>
      </p:pic>
      <p:pic>
        <p:nvPicPr>
          <p:cNvPr id="42" name="Picture 41"/>
          <p:cNvPicPr>
            <a:picLocks noChangeAspect="1"/>
          </p:cNvPicPr>
          <p:nvPr/>
        </p:nvPicPr>
        <p:blipFill>
          <a:blip r:embed="rId25"/>
          <a:stretch>
            <a:fillRect/>
          </a:stretch>
        </p:blipFill>
        <p:spPr>
          <a:xfrm>
            <a:off x="10706644" y="5521756"/>
            <a:ext cx="402848" cy="402848"/>
          </a:xfrm>
          <a:prstGeom prst="rect">
            <a:avLst/>
          </a:prstGeom>
        </p:spPr>
      </p:pic>
      <p:sp>
        <p:nvSpPr>
          <p:cNvPr id="164" name="TextBox 163"/>
          <p:cNvSpPr txBox="1"/>
          <p:nvPr/>
        </p:nvSpPr>
        <p:spPr>
          <a:xfrm>
            <a:off x="10600656" y="5926437"/>
            <a:ext cx="63360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Tax Engine</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sp>
        <p:nvSpPr>
          <p:cNvPr id="165" name="TextBox 164">
            <a:extLst>
              <a:ext uri="{FF2B5EF4-FFF2-40B4-BE49-F238E27FC236}">
                <a16:creationId xmlns:a16="http://schemas.microsoft.com/office/drawing/2014/main" id="{88691C18-E713-4C44-A1C9-76759CAF8DC1}"/>
              </a:ext>
            </a:extLst>
          </p:cNvPr>
          <p:cNvSpPr txBox="1"/>
          <p:nvPr/>
        </p:nvSpPr>
        <p:spPr>
          <a:xfrm>
            <a:off x="6795691" y="6328516"/>
            <a:ext cx="68273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Cloud Solutions</a:t>
            </a:r>
          </a:p>
        </p:txBody>
      </p:sp>
      <p:pic>
        <p:nvPicPr>
          <p:cNvPr id="166" name="Picture 165">
            <a:extLst>
              <a:ext uri="{FF2B5EF4-FFF2-40B4-BE49-F238E27FC236}">
                <a16:creationId xmlns:a16="http://schemas.microsoft.com/office/drawing/2014/main" id="{7DE5F4F0-DE88-4ED0-A91B-481221A67980}"/>
              </a:ext>
            </a:extLst>
          </p:cNvPr>
          <p:cNvPicPr>
            <a:picLocks noChangeAspect="1"/>
          </p:cNvPicPr>
          <p:nvPr/>
        </p:nvPicPr>
        <p:blipFill>
          <a:blip r:embed="rId26"/>
          <a:stretch>
            <a:fillRect/>
          </a:stretch>
        </p:blipFill>
        <p:spPr>
          <a:xfrm>
            <a:off x="6801180" y="5578779"/>
            <a:ext cx="724843" cy="724843"/>
          </a:xfrm>
          <a:prstGeom prst="rect">
            <a:avLst/>
          </a:prstGeom>
        </p:spPr>
      </p:pic>
    </p:spTree>
    <p:extLst>
      <p:ext uri="{BB962C8B-B14F-4D97-AF65-F5344CB8AC3E}">
        <p14:creationId xmlns:p14="http://schemas.microsoft.com/office/powerpoint/2010/main" val="43557937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B8C131-203E-486A-8057-17670972866E}"/>
              </a:ext>
            </a:extLst>
          </p:cNvPr>
          <p:cNvSpPr>
            <a:spLocks noGrp="1"/>
          </p:cNvSpPr>
          <p:nvPr>
            <p:ph type="title"/>
          </p:nvPr>
        </p:nvSpPr>
        <p:spPr/>
        <p:txBody>
          <a:bodyPr/>
          <a:lstStyle/>
          <a:p>
            <a:r>
              <a:rPr lang="en-GB" b="0" dirty="0">
                <a:solidFill>
                  <a:schemeClr val="accent1"/>
                </a:solidFill>
              </a:rPr>
              <a:t>SAP Ariba </a:t>
            </a:r>
            <a:r>
              <a:rPr lang="en-GB" b="0" dirty="0"/>
              <a:t>Cloud Integration – Core Components</a:t>
            </a:r>
          </a:p>
        </p:txBody>
      </p:sp>
      <p:grpSp>
        <p:nvGrpSpPr>
          <p:cNvPr id="5" name="Group 4">
            <a:extLst>
              <a:ext uri="{FF2B5EF4-FFF2-40B4-BE49-F238E27FC236}">
                <a16:creationId xmlns:a16="http://schemas.microsoft.com/office/drawing/2014/main" id="{9A1BA242-0EEB-4FFE-B4C4-9334CE8644D0}"/>
              </a:ext>
            </a:extLst>
          </p:cNvPr>
          <p:cNvGrpSpPr/>
          <p:nvPr/>
        </p:nvGrpSpPr>
        <p:grpSpPr>
          <a:xfrm>
            <a:off x="8014916" y="4057514"/>
            <a:ext cx="1689999" cy="2062663"/>
            <a:chOff x="8092504" y="4049843"/>
            <a:chExt cx="1689999" cy="2062663"/>
          </a:xfrm>
        </p:grpSpPr>
        <p:pic>
          <p:nvPicPr>
            <p:cNvPr id="3" name="Picture 2">
              <a:extLst>
                <a:ext uri="{FF2B5EF4-FFF2-40B4-BE49-F238E27FC236}">
                  <a16:creationId xmlns:a16="http://schemas.microsoft.com/office/drawing/2014/main" id="{CB2C3E38-803D-4CF7-B5A0-6018CBFFD196}"/>
                </a:ext>
              </a:extLst>
            </p:cNvPr>
            <p:cNvPicPr>
              <a:picLocks noChangeAspect="1"/>
            </p:cNvPicPr>
            <p:nvPr/>
          </p:nvPicPr>
          <p:blipFill>
            <a:blip r:embed="rId2"/>
            <a:stretch>
              <a:fillRect/>
            </a:stretch>
          </p:blipFill>
          <p:spPr>
            <a:xfrm>
              <a:off x="8177549" y="4049843"/>
              <a:ext cx="1419058" cy="1419058"/>
            </a:xfrm>
            <a:prstGeom prst="rect">
              <a:avLst/>
            </a:prstGeom>
          </p:spPr>
        </p:pic>
        <p:sp>
          <p:nvSpPr>
            <p:cNvPr id="24" name="TextBox 23">
              <a:extLst>
                <a:ext uri="{FF2B5EF4-FFF2-40B4-BE49-F238E27FC236}">
                  <a16:creationId xmlns:a16="http://schemas.microsoft.com/office/drawing/2014/main" id="{7F17A04A-D901-4C9B-BDA2-CD58BD359E8A}"/>
                </a:ext>
              </a:extLst>
            </p:cNvPr>
            <p:cNvSpPr txBox="1"/>
            <p:nvPr/>
          </p:nvSpPr>
          <p:spPr>
            <a:xfrm>
              <a:off x="8253086" y="5432693"/>
              <a:ext cx="131562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Automated upgrades</a:t>
              </a:r>
            </a:p>
          </p:txBody>
        </p:sp>
        <p:sp>
          <p:nvSpPr>
            <p:cNvPr id="27" name="TextBox 26">
              <a:extLst>
                <a:ext uri="{FF2B5EF4-FFF2-40B4-BE49-F238E27FC236}">
                  <a16:creationId xmlns:a16="http://schemas.microsoft.com/office/drawing/2014/main" id="{6D182ABB-D27B-4808-815B-90B656BCC1C6}"/>
                </a:ext>
              </a:extLst>
            </p:cNvPr>
            <p:cNvSpPr txBox="1"/>
            <p:nvPr/>
          </p:nvSpPr>
          <p:spPr>
            <a:xfrm>
              <a:off x="8092504" y="5650841"/>
              <a:ext cx="1689999"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0AB00"/>
                  </a:solidFill>
                  <a:ea typeface="Arial Unicode MS" pitchFamily="34" charset="-128"/>
                  <a:cs typeface="Arial Unicode MS" pitchFamily="34" charset="-128"/>
                </a:rPr>
                <a:t>Customer specific mapping logic &amp; value mappings are protected from upgrades</a:t>
              </a:r>
              <a:endParaRPr kumimoji="0" lang="en-GB" sz="1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endParaRPr>
            </a:p>
          </p:txBody>
        </p:sp>
      </p:grpSp>
      <p:sp>
        <p:nvSpPr>
          <p:cNvPr id="28" name="Rectangle 27">
            <a:extLst>
              <a:ext uri="{FF2B5EF4-FFF2-40B4-BE49-F238E27FC236}">
                <a16:creationId xmlns:a16="http://schemas.microsoft.com/office/drawing/2014/main" id="{FA16C15E-BF67-43B9-8FB2-C1A0E1F6AB08}"/>
              </a:ext>
            </a:extLst>
          </p:cNvPr>
          <p:cNvSpPr/>
          <p:nvPr/>
        </p:nvSpPr>
        <p:spPr bwMode="gray">
          <a:xfrm>
            <a:off x="2641203" y="1112173"/>
            <a:ext cx="6984777" cy="2981548"/>
          </a:xfrm>
          <a:prstGeom prst="rect">
            <a:avLst/>
          </a:prstGeom>
          <a:solidFill>
            <a:schemeClr val="bg2">
              <a:lumMod val="5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F12F4DD5-7E8F-41B7-8295-E3B8B9B3B873}"/>
              </a:ext>
            </a:extLst>
          </p:cNvPr>
          <p:cNvSpPr/>
          <p:nvPr/>
        </p:nvSpPr>
        <p:spPr bwMode="gray">
          <a:xfrm>
            <a:off x="2776908" y="1391136"/>
            <a:ext cx="6691202" cy="863550"/>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0" name="Rectangle 29">
            <a:extLst>
              <a:ext uri="{FF2B5EF4-FFF2-40B4-BE49-F238E27FC236}">
                <a16:creationId xmlns:a16="http://schemas.microsoft.com/office/drawing/2014/main" id="{3C698A97-083E-4994-BE3B-BC4322D94FC4}"/>
              </a:ext>
            </a:extLst>
          </p:cNvPr>
          <p:cNvSpPr/>
          <p:nvPr/>
        </p:nvSpPr>
        <p:spPr bwMode="gray">
          <a:xfrm>
            <a:off x="2776908" y="2518456"/>
            <a:ext cx="6691202" cy="1454616"/>
          </a:xfrm>
          <a:prstGeom prst="rect">
            <a:avLst/>
          </a:prstGeom>
          <a:solidFill>
            <a:schemeClr val="bg2">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C609D632-1BE8-4271-A417-04B1F4E18D10}"/>
              </a:ext>
            </a:extLst>
          </p:cNvPr>
          <p:cNvSpPr/>
          <p:nvPr/>
        </p:nvSpPr>
        <p:spPr bwMode="gray">
          <a:xfrm>
            <a:off x="2850337" y="1461422"/>
            <a:ext cx="6544344" cy="728044"/>
          </a:xfrm>
          <a:prstGeom prst="rect">
            <a:avLst/>
          </a:prstGeom>
          <a:solidFill>
            <a:schemeClr val="tx1">
              <a:lumMod val="8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SAP Ariba Applications &amp; Network</a:t>
            </a:r>
          </a:p>
        </p:txBody>
      </p:sp>
      <p:sp>
        <p:nvSpPr>
          <p:cNvPr id="32" name="Rectangle 31">
            <a:extLst>
              <a:ext uri="{FF2B5EF4-FFF2-40B4-BE49-F238E27FC236}">
                <a16:creationId xmlns:a16="http://schemas.microsoft.com/office/drawing/2014/main" id="{243E3D31-E400-4EF3-973D-19B6DD9814F3}"/>
              </a:ext>
            </a:extLst>
          </p:cNvPr>
          <p:cNvSpPr/>
          <p:nvPr/>
        </p:nvSpPr>
        <p:spPr bwMode="gray">
          <a:xfrm>
            <a:off x="2867664" y="2588521"/>
            <a:ext cx="6509690" cy="734636"/>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Cloud Integration Gateway</a:t>
            </a:r>
          </a:p>
        </p:txBody>
      </p:sp>
      <p:sp>
        <p:nvSpPr>
          <p:cNvPr id="33" name="Rectangle 32">
            <a:extLst>
              <a:ext uri="{FF2B5EF4-FFF2-40B4-BE49-F238E27FC236}">
                <a16:creationId xmlns:a16="http://schemas.microsoft.com/office/drawing/2014/main" id="{D596D16B-7230-4084-89D8-3EBB071445BC}"/>
              </a:ext>
            </a:extLst>
          </p:cNvPr>
          <p:cNvSpPr/>
          <p:nvPr/>
        </p:nvSpPr>
        <p:spPr bwMode="gray">
          <a:xfrm>
            <a:off x="2876787" y="3370493"/>
            <a:ext cx="1391508"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Prebuilt     Content</a:t>
            </a:r>
          </a:p>
        </p:txBody>
      </p:sp>
      <p:sp>
        <p:nvSpPr>
          <p:cNvPr id="34" name="Rectangle 33">
            <a:extLst>
              <a:ext uri="{FF2B5EF4-FFF2-40B4-BE49-F238E27FC236}">
                <a16:creationId xmlns:a16="http://schemas.microsoft.com/office/drawing/2014/main" id="{04F06328-7715-4D8F-B264-41DDD81EC24B}"/>
              </a:ext>
            </a:extLst>
          </p:cNvPr>
          <p:cNvSpPr/>
          <p:nvPr/>
        </p:nvSpPr>
        <p:spPr bwMode="gray">
          <a:xfrm>
            <a:off x="5557119" y="3370493"/>
            <a:ext cx="1211735"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Test Central</a:t>
            </a:r>
          </a:p>
        </p:txBody>
      </p:sp>
      <p:sp>
        <p:nvSpPr>
          <p:cNvPr id="35" name="Rectangle 34">
            <a:extLst>
              <a:ext uri="{FF2B5EF4-FFF2-40B4-BE49-F238E27FC236}">
                <a16:creationId xmlns:a16="http://schemas.microsoft.com/office/drawing/2014/main" id="{E2B2EFF9-CFB9-406F-AF99-2A44263740CA}"/>
              </a:ext>
            </a:extLst>
          </p:cNvPr>
          <p:cNvSpPr/>
          <p:nvPr/>
        </p:nvSpPr>
        <p:spPr bwMode="gray">
          <a:xfrm>
            <a:off x="6850487" y="3370493"/>
            <a:ext cx="1249474"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Monitoring</a:t>
            </a:r>
          </a:p>
        </p:txBody>
      </p:sp>
      <p:sp>
        <p:nvSpPr>
          <p:cNvPr id="36" name="Rectangle 35">
            <a:extLst>
              <a:ext uri="{FF2B5EF4-FFF2-40B4-BE49-F238E27FC236}">
                <a16:creationId xmlns:a16="http://schemas.microsoft.com/office/drawing/2014/main" id="{7E8D49C8-A01D-4907-8540-EA774FE87117}"/>
              </a:ext>
            </a:extLst>
          </p:cNvPr>
          <p:cNvSpPr/>
          <p:nvPr/>
        </p:nvSpPr>
        <p:spPr bwMode="gray">
          <a:xfrm>
            <a:off x="4342538" y="3370493"/>
            <a:ext cx="1140337"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Extensibility</a:t>
            </a:r>
          </a:p>
        </p:txBody>
      </p:sp>
      <p:sp>
        <p:nvSpPr>
          <p:cNvPr id="37" name="Rectangle 36">
            <a:extLst>
              <a:ext uri="{FF2B5EF4-FFF2-40B4-BE49-F238E27FC236}">
                <a16:creationId xmlns:a16="http://schemas.microsoft.com/office/drawing/2014/main" id="{D43D4CFE-88C9-48AA-BDF5-8056E46BDCDF}"/>
              </a:ext>
            </a:extLst>
          </p:cNvPr>
          <p:cNvSpPr/>
          <p:nvPr/>
        </p:nvSpPr>
        <p:spPr bwMode="gray">
          <a:xfrm>
            <a:off x="8174204" y="3370493"/>
            <a:ext cx="1212273" cy="514757"/>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Automated Upgrades</a:t>
            </a:r>
          </a:p>
        </p:txBody>
      </p:sp>
      <p:cxnSp>
        <p:nvCxnSpPr>
          <p:cNvPr id="38" name="Straight Arrow Connector 37">
            <a:extLst>
              <a:ext uri="{FF2B5EF4-FFF2-40B4-BE49-F238E27FC236}">
                <a16:creationId xmlns:a16="http://schemas.microsoft.com/office/drawing/2014/main" id="{1DF27A0E-CBAB-48B8-9346-643C05A0CF8B}"/>
              </a:ext>
            </a:extLst>
          </p:cNvPr>
          <p:cNvCxnSpPr>
            <a:cxnSpLocks/>
          </p:cNvCxnSpPr>
          <p:nvPr/>
        </p:nvCxnSpPr>
        <p:spPr>
          <a:xfrm>
            <a:off x="6109809" y="2254686"/>
            <a:ext cx="0" cy="26377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13ECFBA9-0C53-483E-B0DB-12B9BCB3C208}"/>
              </a:ext>
            </a:extLst>
          </p:cNvPr>
          <p:cNvPicPr>
            <a:picLocks noChangeAspect="1"/>
          </p:cNvPicPr>
          <p:nvPr/>
        </p:nvPicPr>
        <p:blipFill>
          <a:blip r:embed="rId3"/>
          <a:stretch>
            <a:fillRect/>
          </a:stretch>
        </p:blipFill>
        <p:spPr>
          <a:xfrm>
            <a:off x="2894601" y="1493994"/>
            <a:ext cx="847179" cy="165128"/>
          </a:xfrm>
          <a:prstGeom prst="rect">
            <a:avLst/>
          </a:prstGeom>
        </p:spPr>
      </p:pic>
      <p:pic>
        <p:nvPicPr>
          <p:cNvPr id="40" name="Picture 39">
            <a:extLst>
              <a:ext uri="{FF2B5EF4-FFF2-40B4-BE49-F238E27FC236}">
                <a16:creationId xmlns:a16="http://schemas.microsoft.com/office/drawing/2014/main" id="{FB80FF6D-7B0C-4C38-87AE-010F58C7D564}"/>
              </a:ext>
            </a:extLst>
          </p:cNvPr>
          <p:cNvPicPr>
            <a:picLocks noChangeAspect="1"/>
          </p:cNvPicPr>
          <p:nvPr/>
        </p:nvPicPr>
        <p:blipFill>
          <a:blip r:embed="rId4"/>
          <a:stretch>
            <a:fillRect/>
          </a:stretch>
        </p:blipFill>
        <p:spPr>
          <a:xfrm>
            <a:off x="2886940" y="2630753"/>
            <a:ext cx="847179" cy="165127"/>
          </a:xfrm>
          <a:prstGeom prst="rect">
            <a:avLst/>
          </a:prstGeom>
        </p:spPr>
      </p:pic>
      <p:sp>
        <p:nvSpPr>
          <p:cNvPr id="41" name="TextBox 40">
            <a:extLst>
              <a:ext uri="{FF2B5EF4-FFF2-40B4-BE49-F238E27FC236}">
                <a16:creationId xmlns:a16="http://schemas.microsoft.com/office/drawing/2014/main" id="{36D899C4-2DD5-467B-8E16-B43F6331B1C1}"/>
              </a:ext>
            </a:extLst>
          </p:cNvPr>
          <p:cNvSpPr txBox="1"/>
          <p:nvPr/>
        </p:nvSpPr>
        <p:spPr>
          <a:xfrm>
            <a:off x="5226006" y="1156107"/>
            <a:ext cx="1742465"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200" kern="0" dirty="0">
                <a:ea typeface="Arial Unicode MS" pitchFamily="34" charset="-128"/>
                <a:cs typeface="Arial Unicode MS" pitchFamily="34" charset="-128"/>
              </a:rPr>
              <a:t>SAP Ariba SaaS Platform</a:t>
            </a:r>
          </a:p>
        </p:txBody>
      </p:sp>
      <p:sp>
        <p:nvSpPr>
          <p:cNvPr id="21" name="Rectangle 20">
            <a:hlinkClick r:id="rId5" action="ppaction://hlinksldjump"/>
            <a:extLst>
              <a:ext uri="{FF2B5EF4-FFF2-40B4-BE49-F238E27FC236}">
                <a16:creationId xmlns:a16="http://schemas.microsoft.com/office/drawing/2014/main" id="{94B56740-06F9-47F8-BA7A-0D960A43D514}"/>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22043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7"/>
                                        </p:tgtEl>
                                        <p:attrNameLst>
                                          <p:attrName>style.color</p:attrName>
                                        </p:attrNameLst>
                                      </p:cBhvr>
                                      <p:by>
                                        <p:hsl h="0" s="-12549" l="-25098"/>
                                      </p:by>
                                    </p:animClr>
                                    <p:animClr clrSpc="hsl" dir="cw">
                                      <p:cBhvr>
                                        <p:cTn id="7" dur="500" fill="hold"/>
                                        <p:tgtEl>
                                          <p:spTgt spid="37"/>
                                        </p:tgtEl>
                                        <p:attrNameLst>
                                          <p:attrName>fillcolor</p:attrName>
                                        </p:attrNameLst>
                                      </p:cBhvr>
                                      <p:by>
                                        <p:hsl h="0" s="-12549" l="-25098"/>
                                      </p:by>
                                    </p:animClr>
                                    <p:animClr clrSpc="hsl" dir="cw">
                                      <p:cBhvr>
                                        <p:cTn id="8" dur="500" fill="hold"/>
                                        <p:tgtEl>
                                          <p:spTgt spid="37"/>
                                        </p:tgtEl>
                                        <p:attrNameLst>
                                          <p:attrName>stroke.color</p:attrName>
                                        </p:attrNameLst>
                                      </p:cBhvr>
                                      <p:by>
                                        <p:hsl h="0" s="-12549" l="-25098"/>
                                      </p:by>
                                    </p:animClr>
                                    <p:set>
                                      <p:cBhvr>
                                        <p:cTn id="9" dur="500" fill="hold"/>
                                        <p:tgtEl>
                                          <p:spTgt spid="3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A2273-3715-4A2D-9746-AE121E5CB1AA}"/>
              </a:ext>
            </a:extLst>
          </p:cNvPr>
          <p:cNvSpPr>
            <a:spLocks noGrp="1"/>
          </p:cNvSpPr>
          <p:nvPr>
            <p:ph type="title"/>
          </p:nvPr>
        </p:nvSpPr>
        <p:spPr/>
        <p:txBody>
          <a:bodyPr/>
          <a:lstStyle/>
          <a:p>
            <a:r>
              <a:rPr lang="en-GB" b="0" dirty="0"/>
              <a:t>Four Steps to Integration Happiness </a:t>
            </a:r>
            <a:r>
              <a:rPr lang="en-GB" b="0" dirty="0">
                <a:sym typeface="Wingdings" panose="05000000000000000000" pitchFamily="2" charset="2"/>
              </a:rPr>
              <a:t></a:t>
            </a:r>
            <a:endParaRPr lang="en-GB" b="0" dirty="0"/>
          </a:p>
        </p:txBody>
      </p:sp>
      <p:pic>
        <p:nvPicPr>
          <p:cNvPr id="5" name="Picture 4">
            <a:extLst>
              <a:ext uri="{FF2B5EF4-FFF2-40B4-BE49-F238E27FC236}">
                <a16:creationId xmlns:a16="http://schemas.microsoft.com/office/drawing/2014/main" id="{82BA81D4-D60F-451D-B734-15BFACCF6FB4}"/>
              </a:ext>
            </a:extLst>
          </p:cNvPr>
          <p:cNvPicPr>
            <a:picLocks noChangeAspect="1"/>
          </p:cNvPicPr>
          <p:nvPr/>
        </p:nvPicPr>
        <p:blipFill>
          <a:blip r:embed="rId2"/>
          <a:stretch>
            <a:fillRect/>
          </a:stretch>
        </p:blipFill>
        <p:spPr>
          <a:xfrm>
            <a:off x="957770" y="1758199"/>
            <a:ext cx="3960440" cy="3960440"/>
          </a:xfrm>
          <a:prstGeom prst="rect">
            <a:avLst/>
          </a:prstGeom>
        </p:spPr>
      </p:pic>
      <p:pic>
        <p:nvPicPr>
          <p:cNvPr id="7" name="Picture 6">
            <a:extLst>
              <a:ext uri="{FF2B5EF4-FFF2-40B4-BE49-F238E27FC236}">
                <a16:creationId xmlns:a16="http://schemas.microsoft.com/office/drawing/2014/main" id="{61747A92-8863-49BE-BD3C-018FE11D36AF}"/>
              </a:ext>
            </a:extLst>
          </p:cNvPr>
          <p:cNvPicPr>
            <a:picLocks noChangeAspect="1"/>
          </p:cNvPicPr>
          <p:nvPr/>
        </p:nvPicPr>
        <p:blipFill>
          <a:blip r:embed="rId3"/>
          <a:stretch>
            <a:fillRect/>
          </a:stretch>
        </p:blipFill>
        <p:spPr>
          <a:xfrm>
            <a:off x="5072500" y="217075"/>
            <a:ext cx="1618002" cy="1618002"/>
          </a:xfrm>
          <a:prstGeom prst="rect">
            <a:avLst/>
          </a:prstGeom>
        </p:spPr>
      </p:pic>
      <p:pic>
        <p:nvPicPr>
          <p:cNvPr id="10" name="Picture 9">
            <a:extLst>
              <a:ext uri="{FF2B5EF4-FFF2-40B4-BE49-F238E27FC236}">
                <a16:creationId xmlns:a16="http://schemas.microsoft.com/office/drawing/2014/main" id="{1945A442-294C-48C7-A8D1-CBB81F533F79}"/>
              </a:ext>
            </a:extLst>
          </p:cNvPr>
          <p:cNvPicPr>
            <a:picLocks noChangeAspect="1"/>
          </p:cNvPicPr>
          <p:nvPr/>
        </p:nvPicPr>
        <p:blipFill>
          <a:blip r:embed="rId2"/>
          <a:stretch>
            <a:fillRect/>
          </a:stretch>
        </p:blipFill>
        <p:spPr>
          <a:xfrm>
            <a:off x="4234854" y="1835077"/>
            <a:ext cx="3960440" cy="3960440"/>
          </a:xfrm>
          <a:prstGeom prst="rect">
            <a:avLst/>
          </a:prstGeom>
        </p:spPr>
      </p:pic>
      <p:grpSp>
        <p:nvGrpSpPr>
          <p:cNvPr id="29" name="Group 28">
            <a:extLst>
              <a:ext uri="{FF2B5EF4-FFF2-40B4-BE49-F238E27FC236}">
                <a16:creationId xmlns:a16="http://schemas.microsoft.com/office/drawing/2014/main" id="{83571B27-DAE3-45D6-9D28-9E94E4198B5A}"/>
              </a:ext>
            </a:extLst>
          </p:cNvPr>
          <p:cNvGrpSpPr/>
          <p:nvPr/>
        </p:nvGrpSpPr>
        <p:grpSpPr>
          <a:xfrm>
            <a:off x="303720" y="2992699"/>
            <a:ext cx="2157401" cy="2941569"/>
            <a:chOff x="303720" y="2992699"/>
            <a:chExt cx="2157401" cy="2941569"/>
          </a:xfrm>
        </p:grpSpPr>
        <p:pic>
          <p:nvPicPr>
            <p:cNvPr id="9" name="Picture 8">
              <a:extLst>
                <a:ext uri="{FF2B5EF4-FFF2-40B4-BE49-F238E27FC236}">
                  <a16:creationId xmlns:a16="http://schemas.microsoft.com/office/drawing/2014/main" id="{3D60F627-4E05-48A4-B9B6-7420D362C382}"/>
                </a:ext>
              </a:extLst>
            </p:cNvPr>
            <p:cNvPicPr>
              <a:picLocks noChangeAspect="1"/>
            </p:cNvPicPr>
            <p:nvPr/>
          </p:nvPicPr>
          <p:blipFill>
            <a:blip r:embed="rId4"/>
            <a:stretch>
              <a:fillRect/>
            </a:stretch>
          </p:blipFill>
          <p:spPr>
            <a:xfrm>
              <a:off x="860694" y="2992699"/>
              <a:ext cx="1600427" cy="1600427"/>
            </a:xfrm>
            <a:prstGeom prst="rect">
              <a:avLst/>
            </a:prstGeom>
          </p:spPr>
        </p:pic>
        <p:sp>
          <p:nvSpPr>
            <p:cNvPr id="11" name="TextBox 10">
              <a:extLst>
                <a:ext uri="{FF2B5EF4-FFF2-40B4-BE49-F238E27FC236}">
                  <a16:creationId xmlns:a16="http://schemas.microsoft.com/office/drawing/2014/main" id="{0364734C-9CA3-426B-B68C-0B3033CA8EB6}"/>
                </a:ext>
              </a:extLst>
            </p:cNvPr>
            <p:cNvSpPr txBox="1"/>
            <p:nvPr/>
          </p:nvSpPr>
          <p:spPr>
            <a:xfrm>
              <a:off x="303720" y="4949383"/>
              <a:ext cx="1984095" cy="98488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Download and Install CIG SAP add-on from the SAP Market Place</a:t>
              </a:r>
            </a:p>
          </p:txBody>
        </p:sp>
      </p:grpSp>
      <p:grpSp>
        <p:nvGrpSpPr>
          <p:cNvPr id="30" name="Group 29">
            <a:extLst>
              <a:ext uri="{FF2B5EF4-FFF2-40B4-BE49-F238E27FC236}">
                <a16:creationId xmlns:a16="http://schemas.microsoft.com/office/drawing/2014/main" id="{D0740750-6FF5-4F1B-854E-3567DA4E12DC}"/>
              </a:ext>
            </a:extLst>
          </p:cNvPr>
          <p:cNvGrpSpPr/>
          <p:nvPr/>
        </p:nvGrpSpPr>
        <p:grpSpPr>
          <a:xfrm>
            <a:off x="3458247" y="2716613"/>
            <a:ext cx="2423254" cy="2936033"/>
            <a:chOff x="3458247" y="2716613"/>
            <a:chExt cx="2423254" cy="2936033"/>
          </a:xfrm>
        </p:grpSpPr>
        <p:sp>
          <p:nvSpPr>
            <p:cNvPr id="12" name="TextBox 11">
              <a:extLst>
                <a:ext uri="{FF2B5EF4-FFF2-40B4-BE49-F238E27FC236}">
                  <a16:creationId xmlns:a16="http://schemas.microsoft.com/office/drawing/2014/main" id="{D1A9E942-35E2-4FBD-8885-B0F8D8BB87F9}"/>
                </a:ext>
              </a:extLst>
            </p:cNvPr>
            <p:cNvSpPr txBox="1"/>
            <p:nvPr/>
          </p:nvSpPr>
          <p:spPr>
            <a:xfrm>
              <a:off x="3458247" y="4913982"/>
              <a:ext cx="2112179" cy="73866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Configure SAP add-on and push configuration to CIG</a:t>
              </a:r>
            </a:p>
          </p:txBody>
        </p:sp>
        <p:pic>
          <p:nvPicPr>
            <p:cNvPr id="14" name="Picture 13">
              <a:extLst>
                <a:ext uri="{FF2B5EF4-FFF2-40B4-BE49-F238E27FC236}">
                  <a16:creationId xmlns:a16="http://schemas.microsoft.com/office/drawing/2014/main" id="{78531A98-5F57-4674-870D-A8560FB90F01}"/>
                </a:ext>
              </a:extLst>
            </p:cNvPr>
            <p:cNvPicPr>
              <a:picLocks noChangeAspect="1"/>
            </p:cNvPicPr>
            <p:nvPr/>
          </p:nvPicPr>
          <p:blipFill>
            <a:blip r:embed="rId5"/>
            <a:stretch>
              <a:fillRect/>
            </a:stretch>
          </p:blipFill>
          <p:spPr>
            <a:xfrm>
              <a:off x="3953880" y="3008378"/>
              <a:ext cx="1507021" cy="1507021"/>
            </a:xfrm>
            <a:prstGeom prst="rect">
              <a:avLst/>
            </a:prstGeom>
          </p:spPr>
        </p:pic>
        <p:pic>
          <p:nvPicPr>
            <p:cNvPr id="18" name="Picture 17">
              <a:extLst>
                <a:ext uri="{FF2B5EF4-FFF2-40B4-BE49-F238E27FC236}">
                  <a16:creationId xmlns:a16="http://schemas.microsoft.com/office/drawing/2014/main" id="{0D165521-FEC3-4439-BF03-DDA2B24364DD}"/>
                </a:ext>
              </a:extLst>
            </p:cNvPr>
            <p:cNvPicPr>
              <a:picLocks noChangeAspect="1"/>
            </p:cNvPicPr>
            <p:nvPr/>
          </p:nvPicPr>
          <p:blipFill>
            <a:blip r:embed="rId6"/>
            <a:stretch>
              <a:fillRect/>
            </a:stretch>
          </p:blipFill>
          <p:spPr>
            <a:xfrm>
              <a:off x="5313794" y="2716613"/>
              <a:ext cx="567707" cy="567707"/>
            </a:xfrm>
            <a:prstGeom prst="rect">
              <a:avLst/>
            </a:prstGeom>
          </p:spPr>
        </p:pic>
      </p:grpSp>
      <p:pic>
        <p:nvPicPr>
          <p:cNvPr id="25" name="Picture 24">
            <a:extLst>
              <a:ext uri="{FF2B5EF4-FFF2-40B4-BE49-F238E27FC236}">
                <a16:creationId xmlns:a16="http://schemas.microsoft.com/office/drawing/2014/main" id="{60A6543F-0F7F-4155-A059-B0241A68BE49}"/>
              </a:ext>
            </a:extLst>
          </p:cNvPr>
          <p:cNvPicPr>
            <a:picLocks noChangeAspect="1"/>
          </p:cNvPicPr>
          <p:nvPr/>
        </p:nvPicPr>
        <p:blipFill>
          <a:blip r:embed="rId2"/>
          <a:stretch>
            <a:fillRect/>
          </a:stretch>
        </p:blipFill>
        <p:spPr>
          <a:xfrm>
            <a:off x="7188319" y="1758199"/>
            <a:ext cx="3960440" cy="3960440"/>
          </a:xfrm>
          <a:prstGeom prst="rect">
            <a:avLst/>
          </a:prstGeom>
        </p:spPr>
      </p:pic>
      <p:grpSp>
        <p:nvGrpSpPr>
          <p:cNvPr id="31" name="Group 30">
            <a:extLst>
              <a:ext uri="{FF2B5EF4-FFF2-40B4-BE49-F238E27FC236}">
                <a16:creationId xmlns:a16="http://schemas.microsoft.com/office/drawing/2014/main" id="{E5975485-A104-4894-BAFA-1261AF35D886}"/>
              </a:ext>
            </a:extLst>
          </p:cNvPr>
          <p:cNvGrpSpPr/>
          <p:nvPr/>
        </p:nvGrpSpPr>
        <p:grpSpPr>
          <a:xfrm>
            <a:off x="6684252" y="2836510"/>
            <a:ext cx="2112179" cy="2563515"/>
            <a:chOff x="6684252" y="2836510"/>
            <a:chExt cx="2112179" cy="2563515"/>
          </a:xfrm>
        </p:grpSpPr>
        <p:pic>
          <p:nvPicPr>
            <p:cNvPr id="22" name="Picture 21">
              <a:extLst>
                <a:ext uri="{FF2B5EF4-FFF2-40B4-BE49-F238E27FC236}">
                  <a16:creationId xmlns:a16="http://schemas.microsoft.com/office/drawing/2014/main" id="{2FAB259A-B310-4AEF-9CC4-F82110DEA2D6}"/>
                </a:ext>
              </a:extLst>
            </p:cNvPr>
            <p:cNvPicPr>
              <a:picLocks noChangeAspect="1"/>
            </p:cNvPicPr>
            <p:nvPr/>
          </p:nvPicPr>
          <p:blipFill>
            <a:blip r:embed="rId7"/>
            <a:stretch>
              <a:fillRect/>
            </a:stretch>
          </p:blipFill>
          <p:spPr>
            <a:xfrm>
              <a:off x="6798384" y="3429000"/>
              <a:ext cx="1893791" cy="1893791"/>
            </a:xfrm>
            <a:prstGeom prst="rect">
              <a:avLst/>
            </a:prstGeom>
          </p:spPr>
        </p:pic>
        <p:pic>
          <p:nvPicPr>
            <p:cNvPr id="24" name="Picture 23">
              <a:extLst>
                <a:ext uri="{FF2B5EF4-FFF2-40B4-BE49-F238E27FC236}">
                  <a16:creationId xmlns:a16="http://schemas.microsoft.com/office/drawing/2014/main" id="{D494AEE7-3B88-4714-8A97-1619FE1E56EC}"/>
                </a:ext>
              </a:extLst>
            </p:cNvPr>
            <p:cNvPicPr>
              <a:picLocks noChangeAspect="1"/>
            </p:cNvPicPr>
            <p:nvPr/>
          </p:nvPicPr>
          <p:blipFill>
            <a:blip r:embed="rId8"/>
            <a:stretch>
              <a:fillRect/>
            </a:stretch>
          </p:blipFill>
          <p:spPr>
            <a:xfrm>
              <a:off x="7233799" y="2836510"/>
              <a:ext cx="1030200" cy="1030200"/>
            </a:xfrm>
            <a:prstGeom prst="rect">
              <a:avLst/>
            </a:prstGeom>
          </p:spPr>
        </p:pic>
        <p:sp>
          <p:nvSpPr>
            <p:cNvPr id="27" name="TextBox 26">
              <a:extLst>
                <a:ext uri="{FF2B5EF4-FFF2-40B4-BE49-F238E27FC236}">
                  <a16:creationId xmlns:a16="http://schemas.microsoft.com/office/drawing/2014/main" id="{5E4D46C6-F2BE-4057-A65F-CC021471079E}"/>
                </a:ext>
              </a:extLst>
            </p:cNvPr>
            <p:cNvSpPr txBox="1"/>
            <p:nvPr/>
          </p:nvSpPr>
          <p:spPr>
            <a:xfrm>
              <a:off x="6684252" y="4907582"/>
              <a:ext cx="2112179" cy="49244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Run provided end-to-end test routines</a:t>
              </a:r>
            </a:p>
          </p:txBody>
        </p:sp>
      </p:grpSp>
      <p:grpSp>
        <p:nvGrpSpPr>
          <p:cNvPr id="32" name="Group 31">
            <a:extLst>
              <a:ext uri="{FF2B5EF4-FFF2-40B4-BE49-F238E27FC236}">
                <a16:creationId xmlns:a16="http://schemas.microsoft.com/office/drawing/2014/main" id="{D982C079-FEE4-4F77-8975-FD2E80B3A15C}"/>
              </a:ext>
            </a:extLst>
          </p:cNvPr>
          <p:cNvGrpSpPr/>
          <p:nvPr/>
        </p:nvGrpSpPr>
        <p:grpSpPr>
          <a:xfrm>
            <a:off x="9589793" y="3049328"/>
            <a:ext cx="2112179" cy="2357097"/>
            <a:chOff x="9589793" y="3049328"/>
            <a:chExt cx="2112179" cy="2357097"/>
          </a:xfrm>
        </p:grpSpPr>
        <p:pic>
          <p:nvPicPr>
            <p:cNvPr id="16" name="Picture 15">
              <a:extLst>
                <a:ext uri="{FF2B5EF4-FFF2-40B4-BE49-F238E27FC236}">
                  <a16:creationId xmlns:a16="http://schemas.microsoft.com/office/drawing/2014/main" id="{127384F4-33B5-4C63-B333-C1199F76A8FE}"/>
                </a:ext>
              </a:extLst>
            </p:cNvPr>
            <p:cNvPicPr>
              <a:picLocks noChangeAspect="1"/>
            </p:cNvPicPr>
            <p:nvPr/>
          </p:nvPicPr>
          <p:blipFill>
            <a:blip r:embed="rId9"/>
            <a:stretch>
              <a:fillRect/>
            </a:stretch>
          </p:blipFill>
          <p:spPr>
            <a:xfrm>
              <a:off x="9844056" y="3049328"/>
              <a:ext cx="1456586" cy="1456586"/>
            </a:xfrm>
            <a:prstGeom prst="rect">
              <a:avLst/>
            </a:prstGeom>
          </p:spPr>
        </p:pic>
        <p:sp>
          <p:nvSpPr>
            <p:cNvPr id="28" name="TextBox 27">
              <a:extLst>
                <a:ext uri="{FF2B5EF4-FFF2-40B4-BE49-F238E27FC236}">
                  <a16:creationId xmlns:a16="http://schemas.microsoft.com/office/drawing/2014/main" id="{2358F166-D205-4289-B222-3410C63BF6AA}"/>
                </a:ext>
              </a:extLst>
            </p:cNvPr>
            <p:cNvSpPr txBox="1"/>
            <p:nvPr/>
          </p:nvSpPr>
          <p:spPr>
            <a:xfrm>
              <a:off x="9589793" y="4913982"/>
              <a:ext cx="2112179" cy="49244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Promote to production &amp; Go Live!</a:t>
              </a:r>
            </a:p>
          </p:txBody>
        </p:sp>
      </p:grpSp>
      <p:sp>
        <p:nvSpPr>
          <p:cNvPr id="21" name="Rectangle 20">
            <a:hlinkClick r:id="rId10" action="ppaction://hlinksldjump"/>
            <a:extLst>
              <a:ext uri="{FF2B5EF4-FFF2-40B4-BE49-F238E27FC236}">
                <a16:creationId xmlns:a16="http://schemas.microsoft.com/office/drawing/2014/main" id="{2A6179E5-6D65-4A50-9E29-10C69CB7CE71}"/>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642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E4ADDB-E25E-4D70-AB5E-0E26825CD3E5}"/>
              </a:ext>
            </a:extLst>
          </p:cNvPr>
          <p:cNvSpPr>
            <a:spLocks noGrp="1"/>
          </p:cNvSpPr>
          <p:nvPr>
            <p:ph type="body" sz="quarter" idx="10"/>
          </p:nvPr>
        </p:nvSpPr>
        <p:spPr>
          <a:xfrm>
            <a:off x="503999" y="1412776"/>
            <a:ext cx="8113868" cy="4923224"/>
          </a:xfrm>
        </p:spPr>
        <p:txBody>
          <a:bodyPr>
            <a:normAutofit fontScale="92500" lnSpcReduction="20000"/>
          </a:bodyPr>
          <a:lstStyle/>
          <a:p>
            <a:pPr marL="342900" indent="-342900">
              <a:buFont typeface="Wingdings" panose="05000000000000000000" pitchFamily="2" charset="2"/>
              <a:buChar char="v"/>
            </a:pPr>
            <a:r>
              <a:rPr lang="en-GB" dirty="0"/>
              <a:t>Available to all SAP Ariba customers at no extra charge</a:t>
            </a:r>
          </a:p>
          <a:p>
            <a:pPr marL="342900" indent="-342900">
              <a:buFont typeface="Wingdings" panose="05000000000000000000" pitchFamily="2" charset="2"/>
              <a:buChar char="v"/>
            </a:pPr>
            <a:r>
              <a:rPr lang="en-GB" dirty="0"/>
              <a:t>No impact on SAP ERP user licenses (i.e. indirect usage)</a:t>
            </a:r>
          </a:p>
          <a:p>
            <a:pPr marL="342900" indent="-342900">
              <a:buFont typeface="Wingdings" panose="05000000000000000000" pitchFamily="2" charset="2"/>
              <a:buChar char="v"/>
            </a:pPr>
            <a:r>
              <a:rPr lang="en-GB" dirty="0"/>
              <a:t>No additional software licences (i.e. middleware or </a:t>
            </a:r>
            <a:r>
              <a:rPr lang="en-GB" dirty="0" err="1"/>
              <a:t>iPaaS</a:t>
            </a:r>
            <a:r>
              <a:rPr lang="en-GB" dirty="0"/>
              <a:t>)</a:t>
            </a:r>
          </a:p>
          <a:p>
            <a:pPr marL="342900" indent="-342900">
              <a:buFont typeface="Wingdings" panose="05000000000000000000" pitchFamily="2" charset="2"/>
              <a:buChar char="v"/>
            </a:pPr>
            <a:r>
              <a:rPr lang="en-GB" dirty="0"/>
              <a:t>Supports SAP ECC and SAP S4 HANA OP</a:t>
            </a:r>
          </a:p>
          <a:p>
            <a:pPr marL="342900" indent="-342900">
              <a:buFont typeface="Wingdings" panose="05000000000000000000" pitchFamily="2" charset="2"/>
              <a:buChar char="v"/>
            </a:pPr>
            <a:r>
              <a:rPr lang="en-GB" dirty="0"/>
              <a:t>Access via SAP Ariba solutions (no additional login required)</a:t>
            </a:r>
          </a:p>
          <a:p>
            <a:pPr marL="342900" indent="-342900">
              <a:buFont typeface="Wingdings" panose="05000000000000000000" pitchFamily="2" charset="2"/>
              <a:buChar char="v"/>
            </a:pPr>
            <a:r>
              <a:rPr lang="en-GB" dirty="0"/>
              <a:t>Provides out-of-the-box integration for over 100 interfaces covering the full source-to-settle process (not only P2P)</a:t>
            </a:r>
          </a:p>
          <a:p>
            <a:pPr marL="342900" indent="-342900">
              <a:buFont typeface="Wingdings" panose="05000000000000000000" pitchFamily="2" charset="2"/>
              <a:buChar char="v"/>
            </a:pPr>
            <a:r>
              <a:rPr lang="en-GB" dirty="0"/>
              <a:t>Secured using the </a:t>
            </a:r>
            <a:r>
              <a:rPr lang="en-GB" dirty="0">
                <a:hlinkClick r:id="rId2"/>
              </a:rPr>
              <a:t>SAP Cloud Platform Connectivity</a:t>
            </a:r>
            <a:endParaRPr lang="en-GB" dirty="0"/>
          </a:p>
          <a:p>
            <a:pPr marL="342900" indent="-342900">
              <a:buFont typeface="Wingdings" panose="05000000000000000000" pitchFamily="2" charset="2"/>
              <a:buChar char="v"/>
            </a:pPr>
            <a:r>
              <a:rPr lang="en-GB" dirty="0"/>
              <a:t>Supports mediation with customers existing middleware / </a:t>
            </a:r>
            <a:r>
              <a:rPr lang="en-GB" dirty="0" err="1"/>
              <a:t>iPaaS</a:t>
            </a:r>
            <a:endParaRPr lang="en-GB" dirty="0"/>
          </a:p>
          <a:p>
            <a:endParaRPr lang="en-GB" dirty="0"/>
          </a:p>
        </p:txBody>
      </p:sp>
      <p:sp>
        <p:nvSpPr>
          <p:cNvPr id="3" name="Title 2">
            <a:extLst>
              <a:ext uri="{FF2B5EF4-FFF2-40B4-BE49-F238E27FC236}">
                <a16:creationId xmlns:a16="http://schemas.microsoft.com/office/drawing/2014/main" id="{F90B91E4-2011-4FD6-86E0-891E06112711}"/>
              </a:ext>
            </a:extLst>
          </p:cNvPr>
          <p:cNvSpPr>
            <a:spLocks noGrp="1"/>
          </p:cNvSpPr>
          <p:nvPr>
            <p:ph type="title"/>
          </p:nvPr>
        </p:nvSpPr>
        <p:spPr/>
        <p:txBody>
          <a:bodyPr/>
          <a:lstStyle/>
          <a:p>
            <a:r>
              <a:rPr lang="en-GB" b="0" dirty="0">
                <a:solidFill>
                  <a:schemeClr val="accent1"/>
                </a:solidFill>
              </a:rPr>
              <a:t>SAP Ariba </a:t>
            </a:r>
            <a:r>
              <a:rPr lang="en-GB" b="0" dirty="0"/>
              <a:t>Cloud Integration Gateway Summary</a:t>
            </a:r>
          </a:p>
        </p:txBody>
      </p:sp>
      <p:pic>
        <p:nvPicPr>
          <p:cNvPr id="12" name="Picture 11">
            <a:extLst>
              <a:ext uri="{FF2B5EF4-FFF2-40B4-BE49-F238E27FC236}">
                <a16:creationId xmlns:a16="http://schemas.microsoft.com/office/drawing/2014/main" id="{8298FE63-87A1-44A7-9BF9-E536282227D4}"/>
              </a:ext>
            </a:extLst>
          </p:cNvPr>
          <p:cNvPicPr>
            <a:picLocks noChangeAspect="1"/>
          </p:cNvPicPr>
          <p:nvPr/>
        </p:nvPicPr>
        <p:blipFill>
          <a:blip r:embed="rId3"/>
          <a:stretch>
            <a:fillRect/>
          </a:stretch>
        </p:blipFill>
        <p:spPr>
          <a:xfrm>
            <a:off x="8689875" y="1340768"/>
            <a:ext cx="2792442" cy="3829634"/>
          </a:xfrm>
          <a:prstGeom prst="rect">
            <a:avLst/>
          </a:prstGeom>
        </p:spPr>
      </p:pic>
      <p:sp>
        <p:nvSpPr>
          <p:cNvPr id="5" name="Rectangle 4">
            <a:hlinkClick r:id="rId4" action="ppaction://hlinksldjump"/>
            <a:extLst>
              <a:ext uri="{FF2B5EF4-FFF2-40B4-BE49-F238E27FC236}">
                <a16:creationId xmlns:a16="http://schemas.microsoft.com/office/drawing/2014/main" id="{6938E7B9-987C-4099-994D-35C04FDB79CE}"/>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303908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0A7A0F-4453-4D99-8AD7-A2B6D0007A73}"/>
              </a:ext>
            </a:extLst>
          </p:cNvPr>
          <p:cNvSpPr>
            <a:spLocks noGrp="1"/>
          </p:cNvSpPr>
          <p:nvPr>
            <p:ph type="title"/>
          </p:nvPr>
        </p:nvSpPr>
        <p:spPr>
          <a:xfrm>
            <a:off x="504001" y="504000"/>
            <a:ext cx="11186476" cy="369332"/>
          </a:xfrm>
        </p:spPr>
        <p:txBody>
          <a:bodyPr/>
          <a:lstStyle/>
          <a:p>
            <a:r>
              <a:rPr lang="en-GB" b="0" dirty="0">
                <a:solidFill>
                  <a:schemeClr val="accent1"/>
                </a:solidFill>
              </a:rPr>
              <a:t>SAP Customer </a:t>
            </a:r>
            <a:r>
              <a:rPr lang="en-GB" b="0" dirty="0"/>
              <a:t>Resources</a:t>
            </a:r>
          </a:p>
        </p:txBody>
      </p:sp>
      <p:pic>
        <p:nvPicPr>
          <p:cNvPr id="4" name="Picture 3">
            <a:extLst>
              <a:ext uri="{FF2B5EF4-FFF2-40B4-BE49-F238E27FC236}">
                <a16:creationId xmlns:a16="http://schemas.microsoft.com/office/drawing/2014/main" id="{3783BBDF-9068-47B8-863D-65365ACCEF86}"/>
              </a:ext>
            </a:extLst>
          </p:cNvPr>
          <p:cNvPicPr>
            <a:picLocks noChangeAspect="1"/>
          </p:cNvPicPr>
          <p:nvPr/>
        </p:nvPicPr>
        <p:blipFill>
          <a:blip r:embed="rId2"/>
          <a:stretch>
            <a:fillRect/>
          </a:stretch>
        </p:blipFill>
        <p:spPr>
          <a:xfrm>
            <a:off x="483067" y="1543617"/>
            <a:ext cx="8496944" cy="4936320"/>
          </a:xfrm>
          <a:prstGeom prst="rect">
            <a:avLst/>
          </a:prstGeom>
        </p:spPr>
      </p:pic>
      <p:sp>
        <p:nvSpPr>
          <p:cNvPr id="7" name="TextBox 6">
            <a:extLst>
              <a:ext uri="{FF2B5EF4-FFF2-40B4-BE49-F238E27FC236}">
                <a16:creationId xmlns:a16="http://schemas.microsoft.com/office/drawing/2014/main" id="{992ACEE9-B50B-46F8-B549-F6DA30D1A2FF}"/>
              </a:ext>
            </a:extLst>
          </p:cNvPr>
          <p:cNvSpPr txBox="1"/>
          <p:nvPr/>
        </p:nvSpPr>
        <p:spPr>
          <a:xfrm>
            <a:off x="9215854" y="3335500"/>
            <a:ext cx="218008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Additional Resources</a:t>
            </a:r>
          </a:p>
        </p:txBody>
      </p:sp>
      <p:sp>
        <p:nvSpPr>
          <p:cNvPr id="8" name="TextBox 7">
            <a:hlinkClick r:id="rId3"/>
            <a:extLst>
              <a:ext uri="{FF2B5EF4-FFF2-40B4-BE49-F238E27FC236}">
                <a16:creationId xmlns:a16="http://schemas.microsoft.com/office/drawing/2014/main" id="{A8078A4E-F707-495F-B73F-4754EE954A04}"/>
              </a:ext>
            </a:extLst>
          </p:cNvPr>
          <p:cNvSpPr txBox="1"/>
          <p:nvPr/>
        </p:nvSpPr>
        <p:spPr>
          <a:xfrm>
            <a:off x="9215854" y="3726202"/>
            <a:ext cx="2244204" cy="184666"/>
          </a:xfrm>
          <a:prstGeom prst="rect">
            <a:avLst/>
          </a:prstGeom>
          <a:noFill/>
        </p:spPr>
        <p:txBody>
          <a:bodyPr wrap="none" lIns="0" tIns="0" rIns="0" bIns="0" rtlCol="0">
            <a:spAutoFit/>
          </a:bodyPr>
          <a:lstStyle/>
          <a:p>
            <a:pPr lvl="0" algn="ctr" defTabSz="914400" fontAlgn="base">
              <a:spcBef>
                <a:spcPct val="50000"/>
              </a:spcBef>
              <a:spcAft>
                <a:spcPct val="0"/>
              </a:spcAft>
              <a:buClr>
                <a:srgbClr val="F0AB00"/>
              </a:buClr>
              <a:buSzPct val="80000"/>
              <a:defRPr/>
            </a:pPr>
            <a:r>
              <a:rPr lang="en-GB" sz="1200" kern="0" dirty="0">
                <a:solidFill>
                  <a:srgbClr val="000000"/>
                </a:solidFill>
                <a:ea typeface="Arial Unicode MS" pitchFamily="34" charset="-128"/>
                <a:cs typeface="Arial Unicode MS" pitchFamily="34" charset="-128"/>
                <a:hlinkClick r:id="rId3"/>
              </a:rPr>
              <a:t>SAP Cloud Platform Connectivity</a:t>
            </a:r>
            <a:endParaRPr lang="en-GB" sz="1200" kern="0" dirty="0">
              <a:solidFill>
                <a:srgbClr val="000000"/>
              </a:solidFill>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8CA9BA07-EC55-4B0C-9BB8-02EA157B27BD}"/>
              </a:ext>
            </a:extLst>
          </p:cNvPr>
          <p:cNvPicPr>
            <a:picLocks noChangeAspect="1"/>
          </p:cNvPicPr>
          <p:nvPr/>
        </p:nvPicPr>
        <p:blipFill>
          <a:blip r:embed="rId4"/>
          <a:stretch>
            <a:fillRect/>
          </a:stretch>
        </p:blipFill>
        <p:spPr>
          <a:xfrm flipH="1">
            <a:off x="11386693" y="3212976"/>
            <a:ext cx="607567" cy="607567"/>
          </a:xfrm>
          <a:prstGeom prst="rect">
            <a:avLst/>
          </a:prstGeom>
        </p:spPr>
      </p:pic>
      <p:sp>
        <p:nvSpPr>
          <p:cNvPr id="16" name="TextBox 15">
            <a:extLst>
              <a:ext uri="{FF2B5EF4-FFF2-40B4-BE49-F238E27FC236}">
                <a16:creationId xmlns:a16="http://schemas.microsoft.com/office/drawing/2014/main" id="{DD3F055A-1D55-421D-A941-7AE437B45B61}"/>
              </a:ext>
            </a:extLst>
          </p:cNvPr>
          <p:cNvSpPr txBox="1"/>
          <p:nvPr/>
        </p:nvSpPr>
        <p:spPr>
          <a:xfrm>
            <a:off x="1193919" y="1081227"/>
            <a:ext cx="378308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CIG documentation via </a:t>
            </a:r>
            <a:r>
              <a:rPr lang="en-GB" sz="1800" kern="0" dirty="0">
                <a:ea typeface="Arial Unicode MS" pitchFamily="34" charset="-128"/>
                <a:cs typeface="Arial Unicode MS" pitchFamily="34" charset="-128"/>
                <a:hlinkClick r:id="rId5"/>
              </a:rPr>
              <a:t>help.sap.com</a:t>
            </a:r>
            <a:endParaRPr lang="en-GB" sz="1800" kern="0" dirty="0">
              <a:ea typeface="Arial Unicode MS" pitchFamily="34" charset="-128"/>
              <a:cs typeface="Arial Unicode MS" pitchFamily="34" charset="-128"/>
            </a:endParaRPr>
          </a:p>
        </p:txBody>
      </p:sp>
      <p:pic>
        <p:nvPicPr>
          <p:cNvPr id="17" name="Picture 16">
            <a:extLst>
              <a:ext uri="{FF2B5EF4-FFF2-40B4-BE49-F238E27FC236}">
                <a16:creationId xmlns:a16="http://schemas.microsoft.com/office/drawing/2014/main" id="{587BD902-673A-4F14-9F98-4F753D544E83}"/>
              </a:ext>
            </a:extLst>
          </p:cNvPr>
          <p:cNvPicPr>
            <a:picLocks noChangeAspect="1"/>
          </p:cNvPicPr>
          <p:nvPr/>
        </p:nvPicPr>
        <p:blipFill>
          <a:blip r:embed="rId4"/>
          <a:stretch>
            <a:fillRect/>
          </a:stretch>
        </p:blipFill>
        <p:spPr>
          <a:xfrm>
            <a:off x="506223" y="946022"/>
            <a:ext cx="607567" cy="607567"/>
          </a:xfrm>
          <a:prstGeom prst="rect">
            <a:avLst/>
          </a:prstGeom>
        </p:spPr>
      </p:pic>
      <p:sp>
        <p:nvSpPr>
          <p:cNvPr id="9" name="Rectangle 8">
            <a:hlinkClick r:id="rId6" action="ppaction://hlinksldjump"/>
            <a:extLst>
              <a:ext uri="{FF2B5EF4-FFF2-40B4-BE49-F238E27FC236}">
                <a16:creationId xmlns:a16="http://schemas.microsoft.com/office/drawing/2014/main" id="{E25DC07C-1D24-4AA0-AC40-2DF2D15DA459}"/>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26174241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0A7A0F-4453-4D99-8AD7-A2B6D0007A73}"/>
              </a:ext>
            </a:extLst>
          </p:cNvPr>
          <p:cNvSpPr>
            <a:spLocks noGrp="1"/>
          </p:cNvSpPr>
          <p:nvPr>
            <p:ph type="title"/>
          </p:nvPr>
        </p:nvSpPr>
        <p:spPr/>
        <p:txBody>
          <a:bodyPr/>
          <a:lstStyle/>
          <a:p>
            <a:r>
              <a:rPr lang="en-GB" b="0" dirty="0">
                <a:solidFill>
                  <a:schemeClr val="accent1"/>
                </a:solidFill>
              </a:rPr>
              <a:t>SAP Customer </a:t>
            </a:r>
            <a:r>
              <a:rPr lang="en-GB" b="0" dirty="0"/>
              <a:t>Resources</a:t>
            </a:r>
          </a:p>
        </p:txBody>
      </p:sp>
      <p:sp>
        <p:nvSpPr>
          <p:cNvPr id="6" name="TextBox 5">
            <a:extLst>
              <a:ext uri="{FF2B5EF4-FFF2-40B4-BE49-F238E27FC236}">
                <a16:creationId xmlns:a16="http://schemas.microsoft.com/office/drawing/2014/main" id="{3DCDDFAA-51C5-48F6-ACBA-C7E374CB8AFF}"/>
              </a:ext>
            </a:extLst>
          </p:cNvPr>
          <p:cNvSpPr txBox="1"/>
          <p:nvPr/>
        </p:nvSpPr>
        <p:spPr>
          <a:xfrm>
            <a:off x="1273051" y="1115933"/>
            <a:ext cx="441146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CIG add-ons available via </a:t>
            </a:r>
            <a:r>
              <a:rPr lang="en-GB" sz="1800" kern="0" dirty="0">
                <a:ea typeface="Arial Unicode MS" pitchFamily="34" charset="-128"/>
                <a:cs typeface="Arial Unicode MS" pitchFamily="34" charset="-128"/>
                <a:hlinkClick r:id="rId2"/>
              </a:rPr>
              <a:t>support.sap.com</a:t>
            </a:r>
            <a:endParaRPr lang="en-GB" sz="1800" kern="0" dirty="0">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6E005D8E-0851-4613-8CAB-D0DFAAA28359}"/>
              </a:ext>
            </a:extLst>
          </p:cNvPr>
          <p:cNvPicPr>
            <a:picLocks noChangeAspect="1"/>
          </p:cNvPicPr>
          <p:nvPr/>
        </p:nvPicPr>
        <p:blipFill>
          <a:blip r:embed="rId3"/>
          <a:stretch>
            <a:fillRect/>
          </a:stretch>
        </p:blipFill>
        <p:spPr>
          <a:xfrm>
            <a:off x="585355" y="980728"/>
            <a:ext cx="607567" cy="607567"/>
          </a:xfrm>
          <a:prstGeom prst="rect">
            <a:avLst/>
          </a:prstGeom>
        </p:spPr>
      </p:pic>
      <p:pic>
        <p:nvPicPr>
          <p:cNvPr id="2" name="Picture 1">
            <a:extLst>
              <a:ext uri="{FF2B5EF4-FFF2-40B4-BE49-F238E27FC236}">
                <a16:creationId xmlns:a16="http://schemas.microsoft.com/office/drawing/2014/main" id="{59B6ABEB-FEF3-4E53-928E-72B7F13BD312}"/>
              </a:ext>
            </a:extLst>
          </p:cNvPr>
          <p:cNvPicPr>
            <a:picLocks noChangeAspect="1"/>
          </p:cNvPicPr>
          <p:nvPr/>
        </p:nvPicPr>
        <p:blipFill rotWithShape="1">
          <a:blip r:embed="rId4"/>
          <a:srcRect r="2171"/>
          <a:stretch/>
        </p:blipFill>
        <p:spPr>
          <a:xfrm>
            <a:off x="6603262" y="4509120"/>
            <a:ext cx="5275468" cy="900124"/>
          </a:xfrm>
          <a:prstGeom prst="rect">
            <a:avLst/>
          </a:prstGeom>
        </p:spPr>
      </p:pic>
      <p:pic>
        <p:nvPicPr>
          <p:cNvPr id="5" name="Picture 4">
            <a:extLst>
              <a:ext uri="{FF2B5EF4-FFF2-40B4-BE49-F238E27FC236}">
                <a16:creationId xmlns:a16="http://schemas.microsoft.com/office/drawing/2014/main" id="{939FC758-840E-4006-97ED-AC94255BBCB6}"/>
              </a:ext>
            </a:extLst>
          </p:cNvPr>
          <p:cNvPicPr>
            <a:picLocks noChangeAspect="1"/>
          </p:cNvPicPr>
          <p:nvPr/>
        </p:nvPicPr>
        <p:blipFill>
          <a:blip r:embed="rId5"/>
          <a:stretch>
            <a:fillRect/>
          </a:stretch>
        </p:blipFill>
        <p:spPr>
          <a:xfrm>
            <a:off x="6579840" y="3429000"/>
            <a:ext cx="5298890" cy="833503"/>
          </a:xfrm>
          <a:prstGeom prst="rect">
            <a:avLst/>
          </a:prstGeom>
        </p:spPr>
      </p:pic>
      <p:pic>
        <p:nvPicPr>
          <p:cNvPr id="9" name="Picture 8">
            <a:extLst>
              <a:ext uri="{FF2B5EF4-FFF2-40B4-BE49-F238E27FC236}">
                <a16:creationId xmlns:a16="http://schemas.microsoft.com/office/drawing/2014/main" id="{02C8B83B-F3AD-47FB-B926-CFF5DCD18BA6}"/>
              </a:ext>
            </a:extLst>
          </p:cNvPr>
          <p:cNvPicPr>
            <a:picLocks noChangeAspect="1"/>
          </p:cNvPicPr>
          <p:nvPr/>
        </p:nvPicPr>
        <p:blipFill>
          <a:blip r:embed="rId6"/>
          <a:stretch>
            <a:fillRect/>
          </a:stretch>
        </p:blipFill>
        <p:spPr>
          <a:xfrm>
            <a:off x="504001" y="1588295"/>
            <a:ext cx="5063402" cy="4913784"/>
          </a:xfrm>
          <a:prstGeom prst="rect">
            <a:avLst/>
          </a:prstGeom>
        </p:spPr>
      </p:pic>
      <p:pic>
        <p:nvPicPr>
          <p:cNvPr id="12" name="Picture 11">
            <a:extLst>
              <a:ext uri="{FF2B5EF4-FFF2-40B4-BE49-F238E27FC236}">
                <a16:creationId xmlns:a16="http://schemas.microsoft.com/office/drawing/2014/main" id="{C8FE9039-6288-46D9-A019-3518E80BB068}"/>
              </a:ext>
            </a:extLst>
          </p:cNvPr>
          <p:cNvPicPr>
            <a:picLocks noChangeAspect="1"/>
          </p:cNvPicPr>
          <p:nvPr/>
        </p:nvPicPr>
        <p:blipFill>
          <a:blip r:embed="rId7"/>
          <a:stretch>
            <a:fillRect/>
          </a:stretch>
        </p:blipFill>
        <p:spPr>
          <a:xfrm>
            <a:off x="4585419" y="2924944"/>
            <a:ext cx="2995350" cy="2995350"/>
          </a:xfrm>
          <a:prstGeom prst="rect">
            <a:avLst/>
          </a:prstGeom>
        </p:spPr>
      </p:pic>
      <p:pic>
        <p:nvPicPr>
          <p:cNvPr id="11" name="Picture 10">
            <a:extLst>
              <a:ext uri="{FF2B5EF4-FFF2-40B4-BE49-F238E27FC236}">
                <a16:creationId xmlns:a16="http://schemas.microsoft.com/office/drawing/2014/main" id="{ECE66706-20C6-4A42-9E6E-9C7335E91298}"/>
              </a:ext>
            </a:extLst>
          </p:cNvPr>
          <p:cNvPicPr>
            <a:picLocks noChangeAspect="1"/>
          </p:cNvPicPr>
          <p:nvPr/>
        </p:nvPicPr>
        <p:blipFill>
          <a:blip r:embed="rId8"/>
          <a:stretch>
            <a:fillRect/>
          </a:stretch>
        </p:blipFill>
        <p:spPr>
          <a:xfrm>
            <a:off x="9067554" y="5509731"/>
            <a:ext cx="821126" cy="821126"/>
          </a:xfrm>
          <a:prstGeom prst="rect">
            <a:avLst/>
          </a:prstGeom>
        </p:spPr>
      </p:pic>
      <p:sp>
        <p:nvSpPr>
          <p:cNvPr id="13" name="Rectangle 12">
            <a:hlinkClick r:id="rId9" action="ppaction://hlinksldjump"/>
            <a:extLst>
              <a:ext uri="{FF2B5EF4-FFF2-40B4-BE49-F238E27FC236}">
                <a16:creationId xmlns:a16="http://schemas.microsoft.com/office/drawing/2014/main" id="{2DD4470A-E974-4534-B846-F378559E5272}"/>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3451485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95A4E38-44A5-420C-87B8-BF267EF3BD81}"/>
              </a:ext>
            </a:extLst>
          </p:cNvPr>
          <p:cNvSpPr>
            <a:spLocks noGrp="1"/>
          </p:cNvSpPr>
          <p:nvPr>
            <p:ph type="body" sz="quarter" idx="11"/>
          </p:nvPr>
        </p:nvSpPr>
        <p:spPr>
          <a:xfrm>
            <a:off x="6362477" y="1772816"/>
            <a:ext cx="5328000" cy="4563184"/>
          </a:xfrm>
        </p:spPr>
        <p:txBody>
          <a:bodyPr/>
          <a:lstStyle/>
          <a:p>
            <a:r>
              <a:rPr lang="en-US" dirty="0"/>
              <a:t>SAP S/4HANA</a:t>
            </a:r>
          </a:p>
          <a:p>
            <a:pPr lvl="1"/>
            <a:r>
              <a:rPr lang="en-US" dirty="0"/>
              <a:t>SAP S/4HANA, on-premise edition 1709 </a:t>
            </a:r>
          </a:p>
          <a:p>
            <a:pPr lvl="1"/>
            <a:r>
              <a:rPr lang="en-US" dirty="0"/>
              <a:t>SAP S/4HANA, on-premise edition 1610 </a:t>
            </a:r>
          </a:p>
          <a:p>
            <a:pPr lvl="1"/>
            <a:r>
              <a:rPr lang="en-US" dirty="0"/>
              <a:t>SAP S/4HANA, on-premise edition 1511 </a:t>
            </a:r>
          </a:p>
          <a:p>
            <a:endParaRPr lang="en-GB" dirty="0"/>
          </a:p>
        </p:txBody>
      </p:sp>
      <p:sp>
        <p:nvSpPr>
          <p:cNvPr id="4" name="Text Placeholder 3">
            <a:extLst>
              <a:ext uri="{FF2B5EF4-FFF2-40B4-BE49-F238E27FC236}">
                <a16:creationId xmlns:a16="http://schemas.microsoft.com/office/drawing/2014/main" id="{938F4B48-00AA-487B-8CCE-F61A367443D8}"/>
              </a:ext>
            </a:extLst>
          </p:cNvPr>
          <p:cNvSpPr>
            <a:spLocks noGrp="1"/>
          </p:cNvSpPr>
          <p:nvPr>
            <p:ph type="body" sz="quarter" idx="10"/>
          </p:nvPr>
        </p:nvSpPr>
        <p:spPr>
          <a:xfrm>
            <a:off x="504000" y="1745488"/>
            <a:ext cx="5328000" cy="4590512"/>
          </a:xfrm>
        </p:spPr>
        <p:txBody>
          <a:bodyPr>
            <a:normAutofit fontScale="62500" lnSpcReduction="20000"/>
          </a:bodyPr>
          <a:lstStyle/>
          <a:p>
            <a:r>
              <a:rPr lang="en-US" sz="2900" dirty="0"/>
              <a:t>SAP ERP (SAP_BASIS 700 SP27 is the SAP Basis version for all the following SAP ERP versions) </a:t>
            </a:r>
          </a:p>
          <a:p>
            <a:pPr marL="342900" indent="-342900">
              <a:buSzPct val="150000"/>
              <a:buFont typeface="Wingdings" panose="05000000000000000000" pitchFamily="2" charset="2"/>
              <a:buChar char="§"/>
            </a:pPr>
            <a:r>
              <a:rPr lang="en-US" dirty="0"/>
              <a:t>SAP EHP0 for SAP ERP 6.0 (SAP_APPL 600 SP22)</a:t>
            </a:r>
          </a:p>
          <a:p>
            <a:pPr marL="342900" indent="-342900">
              <a:buSzPct val="150000"/>
              <a:buFont typeface="Wingdings" panose="05000000000000000000" pitchFamily="2" charset="2"/>
              <a:buChar char="§"/>
            </a:pPr>
            <a:r>
              <a:rPr lang="en-US" dirty="0"/>
              <a:t>SAP EHP2 for SAP ERP 6.0 (SAP_APPL 602 SP12)</a:t>
            </a:r>
          </a:p>
          <a:p>
            <a:pPr marL="342900" indent="-342900">
              <a:buSzPct val="150000"/>
              <a:buFont typeface="Wingdings" panose="05000000000000000000" pitchFamily="2" charset="2"/>
              <a:buChar char="§"/>
            </a:pPr>
            <a:r>
              <a:rPr lang="en-US" dirty="0"/>
              <a:t>SAP EHP3 for SAP ERP 6.0 (SAP_APPL 603 SP11)</a:t>
            </a:r>
          </a:p>
          <a:p>
            <a:pPr marL="342900" indent="-342900">
              <a:buSzPct val="150000"/>
              <a:buFont typeface="Wingdings" panose="05000000000000000000" pitchFamily="2" charset="2"/>
              <a:buChar char="§"/>
            </a:pPr>
            <a:r>
              <a:rPr lang="en-US" dirty="0"/>
              <a:t>SAP EHP4 for SAP ERP 6.0 (SAP_APPL 604 SP12)</a:t>
            </a:r>
          </a:p>
          <a:p>
            <a:pPr marL="342900" indent="-342900">
              <a:buSzPct val="150000"/>
              <a:buFont typeface="Wingdings" panose="05000000000000000000" pitchFamily="2" charset="2"/>
              <a:buChar char="§"/>
            </a:pPr>
            <a:r>
              <a:rPr lang="en-US" dirty="0"/>
              <a:t>SAP EHP5 for SAP ERP 6.0 (SAP_APPL 605 SP09)</a:t>
            </a:r>
          </a:p>
          <a:p>
            <a:pPr marL="342900" indent="-342900">
              <a:buSzPct val="150000"/>
              <a:buFont typeface="Wingdings" panose="05000000000000000000" pitchFamily="2" charset="2"/>
              <a:buChar char="§"/>
            </a:pPr>
            <a:r>
              <a:rPr lang="en-US" dirty="0"/>
              <a:t>SAP EHP6 for SAP ERP 6.0 with non-HANA database (SAP_APPL 606 SP05)</a:t>
            </a:r>
          </a:p>
          <a:p>
            <a:pPr marL="342900" indent="-342900">
              <a:buSzPct val="150000"/>
              <a:buFont typeface="Wingdings" panose="05000000000000000000" pitchFamily="2" charset="2"/>
              <a:buChar char="§"/>
            </a:pPr>
            <a:r>
              <a:rPr lang="en-US" dirty="0"/>
              <a:t>SAP EHP6 for SAP ERP 6.0 with HANA database (SAP_APPL 606 Minimum supported version)</a:t>
            </a:r>
          </a:p>
          <a:p>
            <a:pPr marL="342900" indent="-342900">
              <a:buSzPct val="150000"/>
              <a:buFont typeface="Wingdings" panose="05000000000000000000" pitchFamily="2" charset="2"/>
              <a:buChar char="§"/>
            </a:pPr>
            <a:r>
              <a:rPr lang="en-US" dirty="0"/>
              <a:t>SAP EHP7 for SAP ERP 6.0 (SAP_APPL 617 Minimum supported version)</a:t>
            </a:r>
          </a:p>
          <a:p>
            <a:pPr marL="342900" indent="-342900">
              <a:buSzPct val="150000"/>
              <a:buFont typeface="Wingdings" panose="05000000000000000000" pitchFamily="2" charset="2"/>
              <a:buChar char="§"/>
            </a:pPr>
            <a:r>
              <a:rPr lang="en-US" dirty="0"/>
              <a:t>SAP EHP8 for SAP ERP 6.0 (SAP_APPL 618 Minimum supported version)</a:t>
            </a:r>
          </a:p>
          <a:p>
            <a:endParaRPr lang="en-GB" dirty="0"/>
          </a:p>
        </p:txBody>
      </p:sp>
      <p:sp>
        <p:nvSpPr>
          <p:cNvPr id="3" name="Title 2">
            <a:extLst>
              <a:ext uri="{FF2B5EF4-FFF2-40B4-BE49-F238E27FC236}">
                <a16:creationId xmlns:a16="http://schemas.microsoft.com/office/drawing/2014/main" id="{A1E558FC-D9B1-4381-8C32-1D88FD950D35}"/>
              </a:ext>
            </a:extLst>
          </p:cNvPr>
          <p:cNvSpPr>
            <a:spLocks noGrp="1"/>
          </p:cNvSpPr>
          <p:nvPr>
            <p:ph type="title"/>
          </p:nvPr>
        </p:nvSpPr>
        <p:spPr/>
        <p:txBody>
          <a:bodyPr/>
          <a:lstStyle/>
          <a:p>
            <a:r>
              <a:rPr lang="en-GB" b="0" dirty="0">
                <a:solidFill>
                  <a:schemeClr val="accent1"/>
                </a:solidFill>
              </a:rPr>
              <a:t>Supported SAP </a:t>
            </a:r>
            <a:r>
              <a:rPr lang="en-GB" b="0" dirty="0"/>
              <a:t>Environments</a:t>
            </a:r>
          </a:p>
        </p:txBody>
      </p:sp>
      <p:sp>
        <p:nvSpPr>
          <p:cNvPr id="6" name="TextBox 5">
            <a:extLst>
              <a:ext uri="{FF2B5EF4-FFF2-40B4-BE49-F238E27FC236}">
                <a16:creationId xmlns:a16="http://schemas.microsoft.com/office/drawing/2014/main" id="{B1BB644B-E4C2-4834-BC98-BBD42C31DBAC}"/>
              </a:ext>
            </a:extLst>
          </p:cNvPr>
          <p:cNvSpPr txBox="1"/>
          <p:nvPr/>
        </p:nvSpPr>
        <p:spPr>
          <a:xfrm>
            <a:off x="504000" y="1138408"/>
            <a:ext cx="11233248" cy="184666"/>
          </a:xfrm>
          <a:prstGeom prst="rect">
            <a:avLst/>
          </a:prstGeom>
          <a:noFill/>
        </p:spPr>
        <p:txBody>
          <a:bodyPr wrap="square" lIns="0" tIns="0" rIns="0" bIns="0" rtlCol="0">
            <a:spAutoFit/>
          </a:bodyPr>
          <a:lstStyle/>
          <a:p>
            <a:r>
              <a:rPr lang="en-US" sz="1200" dirty="0"/>
              <a:t>The following versions of SAP ERP and SAP S/4HANA systems are currently supported:</a:t>
            </a:r>
            <a:endParaRPr lang="en-GB" sz="1200" kern="0" dirty="0" err="1">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970AF6EA-CF9B-46C7-B782-2B3410A90261}"/>
              </a:ext>
            </a:extLst>
          </p:cNvPr>
          <p:cNvSpPr txBox="1"/>
          <p:nvPr/>
        </p:nvSpPr>
        <p:spPr>
          <a:xfrm>
            <a:off x="3289275" y="6554072"/>
            <a:ext cx="8136904"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Live link </a:t>
            </a:r>
            <a:r>
              <a:rPr lang="en-GB" sz="1000" kern="0" dirty="0">
                <a:ea typeface="Arial Unicode MS" pitchFamily="34" charset="-128"/>
                <a:cs typeface="Arial Unicode MS" pitchFamily="34" charset="-128"/>
                <a:hlinkClick r:id="rId2"/>
              </a:rPr>
              <a:t>https://help.sap.com/viewer/63a2629582ae40f1b7ff0f8b9b9b1c6f/CIG_2018_6/en-US/e0004ac3d386447787114236d964d941.html</a:t>
            </a:r>
            <a:r>
              <a:rPr lang="en-GB" sz="1000" kern="0" dirty="0">
                <a:ea typeface="Arial Unicode MS" pitchFamily="34" charset="-128"/>
                <a:cs typeface="Arial Unicode MS" pitchFamily="34" charset="-128"/>
              </a:rPr>
              <a:t> </a:t>
            </a:r>
          </a:p>
        </p:txBody>
      </p:sp>
      <p:sp>
        <p:nvSpPr>
          <p:cNvPr id="8" name="Rectangle 7">
            <a:hlinkClick r:id="rId3" action="ppaction://hlinksldjump"/>
            <a:extLst>
              <a:ext uri="{FF2B5EF4-FFF2-40B4-BE49-F238E27FC236}">
                <a16:creationId xmlns:a16="http://schemas.microsoft.com/office/drawing/2014/main" id="{DC611157-AE3F-4E58-A776-61215F892F47}"/>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2103505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SAP Ariba </a:t>
            </a:r>
            <a:r>
              <a:rPr lang="en-US" dirty="0">
                <a:solidFill>
                  <a:schemeClr val="accent1"/>
                </a:solidFill>
              </a:rPr>
              <a:t>Integration Details (L2)</a:t>
            </a:r>
            <a:endParaRPr lang="en-US" dirty="0"/>
          </a:p>
        </p:txBody>
      </p:sp>
      <p:pic>
        <p:nvPicPr>
          <p:cNvPr id="6" name="Picture Placeholder 5">
            <a:extLst>
              <a:ext uri="{FF2B5EF4-FFF2-40B4-BE49-F238E27FC236}">
                <a16:creationId xmlns:a16="http://schemas.microsoft.com/office/drawing/2014/main" id="{42168BFC-3E18-4A67-AACD-4FDE8A5F3D63}"/>
              </a:ext>
            </a:extLst>
          </p:cNvPr>
          <p:cNvPicPr>
            <a:picLocks noGrp="1" noChangeAspect="1"/>
          </p:cNvPicPr>
          <p:nvPr>
            <p:ph type="pic" sz="quarter" idx="12"/>
          </p:nvPr>
        </p:nvPicPr>
        <p:blipFill>
          <a:blip r:embed="rId2"/>
          <a:srcRect t="28922" b="28922"/>
          <a:stretch>
            <a:fillRect/>
          </a:stretch>
        </p:blipFill>
        <p:spPr/>
      </p:pic>
    </p:spTree>
    <p:extLst>
      <p:ext uri="{BB962C8B-B14F-4D97-AF65-F5344CB8AC3E}">
        <p14:creationId xmlns:p14="http://schemas.microsoft.com/office/powerpoint/2010/main" val="659121183"/>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Spend Analysis Integration – </a:t>
            </a:r>
            <a:r>
              <a:rPr lang="en-GB" b="0" u="sng" dirty="0"/>
              <a:t>Not supported by CIG (Planned)</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2929003"/>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08622" y="4977031"/>
            <a:ext cx="802373" cy="802373"/>
          </a:xfrm>
          <a:prstGeom prst="rect">
            <a:avLst/>
          </a:prstGeom>
        </p:spPr>
      </p:pic>
      <p:sp>
        <p:nvSpPr>
          <p:cNvPr id="113" name="TextBox 112"/>
          <p:cNvSpPr txBox="1"/>
          <p:nvPr/>
        </p:nvSpPr>
        <p:spPr>
          <a:xfrm>
            <a:off x="728420" y="5741962"/>
            <a:ext cx="1013287"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sp>
        <p:nvSpPr>
          <p:cNvPr id="35" name="TextBox 34"/>
          <p:cNvSpPr txBox="1"/>
          <p:nvPr/>
        </p:nvSpPr>
        <p:spPr>
          <a:xfrm>
            <a:off x="311446" y="3837585"/>
            <a:ext cx="167478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i="0" u="none" strike="noStrike" kern="0" cap="none" spc="0" normalizeH="0" baseline="0" noProof="0" dirty="0">
                <a:ln>
                  <a:noFill/>
                </a:ln>
                <a:effectLst/>
                <a:uLnTx/>
                <a:uFillTx/>
                <a:latin typeface="Arial"/>
                <a:ea typeface="Arial Unicode MS" pitchFamily="34" charset="-128"/>
                <a:cs typeface="Arial Unicode MS" pitchFamily="34" charset="-128"/>
              </a:rPr>
              <a:t>SAP PI / PO</a:t>
            </a:r>
          </a:p>
        </p:txBody>
      </p:sp>
      <p:grpSp>
        <p:nvGrpSpPr>
          <p:cNvPr id="8" name="Group 7"/>
          <p:cNvGrpSpPr/>
          <p:nvPr/>
        </p:nvGrpSpPr>
        <p:grpSpPr>
          <a:xfrm>
            <a:off x="9368540" y="6555206"/>
            <a:ext cx="1638046" cy="128235"/>
            <a:chOff x="9368540" y="6555206"/>
            <a:chExt cx="1638046" cy="128235"/>
          </a:xfrm>
        </p:grpSpPr>
        <p:cxnSp>
          <p:nvCxnSpPr>
            <p:cNvPr id="72" name="Straight Connector 71"/>
            <p:cNvCxnSpPr/>
            <p:nvPr/>
          </p:nvCxnSpPr>
          <p:spPr>
            <a:xfrm>
              <a:off x="10009763" y="6678317"/>
              <a:ext cx="457200" cy="0"/>
            </a:xfrm>
            <a:prstGeom prst="line">
              <a:avLst/>
            </a:prstGeom>
            <a:ln w="9525">
              <a:solidFill>
                <a:schemeClr val="tx1"/>
              </a:solidFill>
              <a:prstDash val="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549386" y="6683441"/>
              <a:ext cx="457200" cy="0"/>
            </a:xfrm>
            <a:prstGeom prst="line">
              <a:avLst/>
            </a:prstGeom>
            <a:ln w="9525">
              <a:solidFill>
                <a:schemeClr val="tx1"/>
              </a:solidFill>
              <a:prstDash val="solid"/>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009763" y="6555206"/>
              <a:ext cx="267702"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Direct</a:t>
              </a:r>
            </a:p>
          </p:txBody>
        </p:sp>
        <p:sp>
          <p:nvSpPr>
            <p:cNvPr id="75" name="TextBox 74"/>
            <p:cNvSpPr txBox="1"/>
            <p:nvPr/>
          </p:nvSpPr>
          <p:spPr>
            <a:xfrm>
              <a:off x="10549386" y="6559877"/>
              <a:ext cx="275717"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Via PI</a:t>
              </a:r>
            </a:p>
          </p:txBody>
        </p:sp>
        <p:cxnSp>
          <p:nvCxnSpPr>
            <p:cNvPr id="106" name="Straight Connector 105"/>
            <p:cNvCxnSpPr/>
            <p:nvPr/>
          </p:nvCxnSpPr>
          <p:spPr>
            <a:xfrm>
              <a:off x="9368540" y="6678317"/>
              <a:ext cx="504000" cy="0"/>
            </a:xfrm>
            <a:prstGeom prst="line">
              <a:avLst/>
            </a:prstGeom>
            <a:ln w="9525">
              <a:solidFill>
                <a:schemeClr val="tx1"/>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9406640" y="6555206"/>
              <a:ext cx="344646"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Internal</a:t>
              </a:r>
            </a:p>
          </p:txBody>
        </p:sp>
      </p:gr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2099240" y="1574701"/>
            <a:ext cx="1271417" cy="4692514"/>
            <a:chOff x="2099240" y="1574701"/>
            <a:chExt cx="1271417" cy="4692514"/>
          </a:xfrm>
        </p:grpSpPr>
        <p:pic>
          <p:nvPicPr>
            <p:cNvPr id="37" name="Picture 36"/>
            <p:cNvPicPr>
              <a:picLocks noChangeAspect="1"/>
            </p:cNvPicPr>
            <p:nvPr/>
          </p:nvPicPr>
          <p:blipFill>
            <a:blip r:embed="rId3"/>
            <a:stretch>
              <a:fillRect/>
            </a:stretch>
          </p:blipFill>
          <p:spPr>
            <a:xfrm>
              <a:off x="2223541" y="1826194"/>
              <a:ext cx="1025266" cy="1025266"/>
            </a:xfrm>
            <a:prstGeom prst="rect">
              <a:avLst/>
            </a:prstGeom>
          </p:spPr>
        </p:pic>
        <p:cxnSp>
          <p:nvCxnSpPr>
            <p:cNvPr id="38" name="Straight Connector 37"/>
            <p:cNvCxnSpPr/>
            <p:nvPr/>
          </p:nvCxnSpPr>
          <p:spPr>
            <a:xfrm flipV="1">
              <a:off x="2734949" y="2723521"/>
              <a:ext cx="2450" cy="2412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099240" y="5959438"/>
              <a:ext cx="1271417"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Ariba Spend Data Extractor + services</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pic>
          <p:nvPicPr>
            <p:cNvPr id="40" name="Picture 39"/>
            <p:cNvPicPr>
              <a:picLocks noChangeAspect="1"/>
            </p:cNvPicPr>
            <p:nvPr/>
          </p:nvPicPr>
          <p:blipFill>
            <a:blip r:embed="rId4"/>
            <a:stretch>
              <a:fillRect/>
            </a:stretch>
          </p:blipFill>
          <p:spPr>
            <a:xfrm>
              <a:off x="2223174" y="5055600"/>
              <a:ext cx="1026000" cy="1026000"/>
            </a:xfrm>
            <a:prstGeom prst="rect">
              <a:avLst/>
            </a:prstGeom>
          </p:spPr>
        </p:pic>
        <p:sp>
          <p:nvSpPr>
            <p:cNvPr id="41" name="TextBox 40"/>
            <p:cNvSpPr txBox="1"/>
            <p:nvPr/>
          </p:nvSpPr>
          <p:spPr>
            <a:xfrm>
              <a:off x="2254724" y="1574701"/>
              <a:ext cx="960447"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Spend Analysis Staging Tables</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9" name="TextBox 8"/>
            <p:cNvSpPr txBox="1"/>
            <p:nvPr/>
          </p:nvSpPr>
          <p:spPr>
            <a:xfrm rot="16200000">
              <a:off x="2347255" y="3578387"/>
              <a:ext cx="533800"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100" kern="0" dirty="0">
                  <a:ea typeface="Arial Unicode MS" pitchFamily="34" charset="-128"/>
                  <a:cs typeface="Arial Unicode MS" pitchFamily="34" charset="-128"/>
                </a:rPr>
                <a:t>HTTP(s)</a:t>
              </a:r>
            </a:p>
          </p:txBody>
        </p:sp>
        <p:pic>
          <p:nvPicPr>
            <p:cNvPr id="15" name="Picture 14"/>
            <p:cNvPicPr>
              <a:picLocks noChangeAspect="1"/>
            </p:cNvPicPr>
            <p:nvPr/>
          </p:nvPicPr>
          <p:blipFill>
            <a:blip r:embed="rId5">
              <a:lum bright="70000" contrast="-70000"/>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761124" y="3498313"/>
              <a:ext cx="360203" cy="360203"/>
            </a:xfrm>
            <a:prstGeom prst="rect">
              <a:avLst/>
            </a:prstGeom>
          </p:spPr>
        </p:pic>
        <p:sp>
          <p:nvSpPr>
            <p:cNvPr id="116" name="Rectangle: Rounded Corners 115"/>
            <p:cNvSpPr/>
            <p:nvPr/>
          </p:nvSpPr>
          <p:spPr bwMode="gray">
            <a:xfrm>
              <a:off x="2286782" y="4064732"/>
              <a:ext cx="962025" cy="222568"/>
            </a:xfrm>
            <a:prstGeom prst="roundRect">
              <a:avLst>
                <a:gd name="adj"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Ariba ITK</a:t>
              </a:r>
            </a:p>
          </p:txBody>
        </p:sp>
      </p:grpSp>
      <p:sp>
        <p:nvSpPr>
          <p:cNvPr id="26" name="TextBox 25">
            <a:extLst>
              <a:ext uri="{FF2B5EF4-FFF2-40B4-BE49-F238E27FC236}">
                <a16:creationId xmlns:a16="http://schemas.microsoft.com/office/drawing/2014/main" id="{6DCFBD9C-E665-471F-9D99-46970A35B69C}"/>
              </a:ext>
            </a:extLst>
          </p:cNvPr>
          <p:cNvSpPr txBox="1"/>
          <p:nvPr/>
        </p:nvSpPr>
        <p:spPr>
          <a:xfrm>
            <a:off x="482464" y="1870340"/>
            <a:ext cx="1332744" cy="73866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600" kern="0" dirty="0">
                <a:solidFill>
                  <a:schemeClr val="accent1"/>
                </a:solidFill>
                <a:ea typeface="Arial Unicode MS" pitchFamily="34" charset="-128"/>
                <a:cs typeface="Arial Unicode MS" pitchFamily="34" charset="-128"/>
              </a:rPr>
              <a:t>SAP Ariba </a:t>
            </a:r>
            <a:r>
              <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rPr>
              <a:t>Applications &amp; Network</a:t>
            </a:r>
          </a:p>
        </p:txBody>
      </p:sp>
      <p:grpSp>
        <p:nvGrpSpPr>
          <p:cNvPr id="27" name="Group 26">
            <a:extLst>
              <a:ext uri="{FF2B5EF4-FFF2-40B4-BE49-F238E27FC236}">
                <a16:creationId xmlns:a16="http://schemas.microsoft.com/office/drawing/2014/main" id="{851B4135-4040-4D0F-A67C-387ECA3C871D}"/>
              </a:ext>
            </a:extLst>
          </p:cNvPr>
          <p:cNvGrpSpPr/>
          <p:nvPr/>
        </p:nvGrpSpPr>
        <p:grpSpPr>
          <a:xfrm>
            <a:off x="2542147" y="4613206"/>
            <a:ext cx="144016" cy="288032"/>
            <a:chOff x="5652120" y="2564904"/>
            <a:chExt cx="144016" cy="288032"/>
          </a:xfrm>
        </p:grpSpPr>
        <p:grpSp>
          <p:nvGrpSpPr>
            <p:cNvPr id="28" name="Group 27">
              <a:extLst>
                <a:ext uri="{FF2B5EF4-FFF2-40B4-BE49-F238E27FC236}">
                  <a16:creationId xmlns:a16="http://schemas.microsoft.com/office/drawing/2014/main" id="{5AACFF63-2A31-49F5-9680-B335FD1B9C02}"/>
                </a:ext>
              </a:extLst>
            </p:cNvPr>
            <p:cNvGrpSpPr/>
            <p:nvPr/>
          </p:nvGrpSpPr>
          <p:grpSpPr>
            <a:xfrm>
              <a:off x="5681266" y="2636912"/>
              <a:ext cx="85725" cy="179388"/>
              <a:chOff x="5681266" y="2636912"/>
              <a:chExt cx="85725" cy="179388"/>
            </a:xfrm>
          </p:grpSpPr>
          <p:sp>
            <p:nvSpPr>
              <p:cNvPr id="30" name="Line 107">
                <a:extLst>
                  <a:ext uri="{FF2B5EF4-FFF2-40B4-BE49-F238E27FC236}">
                    <a16:creationId xmlns:a16="http://schemas.microsoft.com/office/drawing/2014/main" id="{CDEFA07C-23A5-412B-B234-8762461781EC}"/>
                  </a:ext>
                </a:extLst>
              </p:cNvPr>
              <p:cNvSpPr>
                <a:spLocks noChangeShapeType="1"/>
              </p:cNvSpPr>
              <p:nvPr/>
            </p:nvSpPr>
            <p:spPr bwMode="auto">
              <a:xfrm rot="10800000" flipH="1">
                <a:off x="5724128" y="2636912"/>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31" name="Text Box 108">
                <a:extLst>
                  <a:ext uri="{FF2B5EF4-FFF2-40B4-BE49-F238E27FC236}">
                    <a16:creationId xmlns:a16="http://schemas.microsoft.com/office/drawing/2014/main" id="{66CD887E-8F8A-4C63-ABB6-814E955C9E1A}"/>
                  </a:ext>
                </a:extLst>
              </p:cNvPr>
              <p:cNvSpPr txBox="1">
                <a:spLocks noChangeArrowheads="1"/>
              </p:cNvSpPr>
              <p:nvPr/>
            </p:nvSpPr>
            <p:spPr bwMode="auto">
              <a:xfrm>
                <a:off x="5681266" y="2694062"/>
                <a:ext cx="85725" cy="122238"/>
              </a:xfrm>
              <a:prstGeom prst="rect">
                <a:avLst/>
              </a:prstGeom>
              <a:noFill/>
              <a:ln w="12700">
                <a:noFill/>
                <a:miter lim="800000"/>
                <a:headEnd/>
                <a:tailEnd/>
              </a:ln>
            </p:spPr>
            <p:txBody>
              <a:bodyPr lIns="0" tIns="0" rIns="0" bIns="0">
                <a:spAutoFit/>
              </a:bodyPr>
              <a:lstStyle/>
              <a:p>
                <a:pPr algn="ctr">
                  <a:buClrTx/>
                  <a:buSzTx/>
                  <a:buFontTx/>
                  <a:buNone/>
                </a:pPr>
                <a:r>
                  <a:rPr lang="en-US" sz="800" b="1" dirty="0"/>
                  <a:t>R</a:t>
                </a:r>
              </a:p>
            </p:txBody>
          </p:sp>
        </p:grpSp>
        <p:sp>
          <p:nvSpPr>
            <p:cNvPr id="29" name="Rectangle 28">
              <a:extLst>
                <a:ext uri="{FF2B5EF4-FFF2-40B4-BE49-F238E27FC236}">
                  <a16:creationId xmlns:a16="http://schemas.microsoft.com/office/drawing/2014/main" id="{6CAAEA3E-C09F-49B3-8124-88B1990F8D88}"/>
                </a:ext>
              </a:extLst>
            </p:cNvPr>
            <p:cNvSpPr/>
            <p:nvPr/>
          </p:nvSpPr>
          <p:spPr bwMode="gray">
            <a:xfrm>
              <a:off x="5652120" y="2564904"/>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90789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Supplier Lifecycle and Performance (SLP) Data Integration Scenarios</a:t>
            </a:r>
          </a:p>
        </p:txBody>
      </p:sp>
      <p:grpSp>
        <p:nvGrpSpPr>
          <p:cNvPr id="10" name="Group 9"/>
          <p:cNvGrpSpPr/>
          <p:nvPr/>
        </p:nvGrpSpPr>
        <p:grpSpPr>
          <a:xfrm>
            <a:off x="10004544" y="6580840"/>
            <a:ext cx="1056125" cy="128236"/>
            <a:chOff x="9793990" y="6580840"/>
            <a:chExt cx="1056125" cy="128236"/>
          </a:xfrm>
        </p:grpSpPr>
        <p:cxnSp>
          <p:nvCxnSpPr>
            <p:cNvPr id="73" name="Straight Connector 72"/>
            <p:cNvCxnSpPr/>
            <p:nvPr/>
          </p:nvCxnSpPr>
          <p:spPr>
            <a:xfrm>
              <a:off x="10392915" y="6709076"/>
              <a:ext cx="457200" cy="0"/>
            </a:xfrm>
            <a:prstGeom prst="line">
              <a:avLst/>
            </a:prstGeom>
            <a:ln w="9525">
              <a:solidFill>
                <a:schemeClr val="tx1"/>
              </a:solidFill>
              <a:prstDash val="solid"/>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0480224" y="6580840"/>
              <a:ext cx="182742"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CIG</a:t>
              </a:r>
            </a:p>
          </p:txBody>
        </p:sp>
        <p:cxnSp>
          <p:nvCxnSpPr>
            <p:cNvPr id="106" name="Straight Connector 105"/>
            <p:cNvCxnSpPr/>
            <p:nvPr/>
          </p:nvCxnSpPr>
          <p:spPr>
            <a:xfrm>
              <a:off x="9793990" y="6703952"/>
              <a:ext cx="504000" cy="0"/>
            </a:xfrm>
            <a:prstGeom prst="line">
              <a:avLst/>
            </a:prstGeom>
            <a:ln w="9525">
              <a:solidFill>
                <a:schemeClr val="tx1"/>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9832090" y="6580841"/>
              <a:ext cx="3446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Internal</a:t>
              </a:r>
            </a:p>
          </p:txBody>
        </p:sp>
      </p:grpSp>
      <p:grpSp>
        <p:nvGrpSpPr>
          <p:cNvPr id="3" name="Group 2">
            <a:extLst>
              <a:ext uri="{FF2B5EF4-FFF2-40B4-BE49-F238E27FC236}">
                <a16:creationId xmlns:a16="http://schemas.microsoft.com/office/drawing/2014/main" id="{AE93F15F-1E65-419B-80D5-A53579A4E511}"/>
              </a:ext>
            </a:extLst>
          </p:cNvPr>
          <p:cNvGrpSpPr/>
          <p:nvPr/>
        </p:nvGrpSpPr>
        <p:grpSpPr>
          <a:xfrm>
            <a:off x="350141" y="1469307"/>
            <a:ext cx="4069459" cy="4841358"/>
            <a:chOff x="350141" y="1469307"/>
            <a:chExt cx="4069459" cy="4841358"/>
          </a:xfrm>
        </p:grpSpPr>
        <p:cxnSp>
          <p:nvCxnSpPr>
            <p:cNvPr id="49" name="Straight Connector 48"/>
            <p:cNvCxnSpPr/>
            <p:nvPr/>
          </p:nvCxnSpPr>
          <p:spPr>
            <a:xfrm>
              <a:off x="350141" y="4918868"/>
              <a:ext cx="406945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2929003"/>
              <a:ext cx="40561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2352203" y="5118776"/>
              <a:ext cx="778822" cy="778822"/>
            </a:xfrm>
            <a:prstGeom prst="rect">
              <a:avLst/>
            </a:prstGeom>
          </p:spPr>
        </p:pic>
        <p:sp>
          <p:nvSpPr>
            <p:cNvPr id="113" name="TextBox 112"/>
            <p:cNvSpPr txBox="1"/>
            <p:nvPr/>
          </p:nvSpPr>
          <p:spPr>
            <a:xfrm>
              <a:off x="592677" y="5344513"/>
              <a:ext cx="1174636"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4" name="Picture 153"/>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804291" y="3796371"/>
              <a:ext cx="302251" cy="302251"/>
            </a:xfrm>
            <a:prstGeom prst="rect">
              <a:avLst/>
            </a:prstGeom>
          </p:spPr>
        </p:pic>
        <p:pic>
          <p:nvPicPr>
            <p:cNvPr id="71" name="Picture 70"/>
            <p:cNvPicPr>
              <a:picLocks noChangeAspect="1"/>
            </p:cNvPicPr>
            <p:nvPr/>
          </p:nvPicPr>
          <p:blipFill>
            <a:blip r:embed="rId5"/>
            <a:stretch>
              <a:fillRect/>
            </a:stretch>
          </p:blipFill>
          <p:spPr>
            <a:xfrm>
              <a:off x="2223541" y="1826194"/>
              <a:ext cx="1025266" cy="1025266"/>
            </a:xfrm>
            <a:prstGeom prst="rect">
              <a:avLst/>
            </a:prstGeom>
          </p:spPr>
        </p:pic>
        <p:cxnSp>
          <p:nvCxnSpPr>
            <p:cNvPr id="74" name="Straight Connector 73"/>
            <p:cNvCxnSpPr/>
            <p:nvPr/>
          </p:nvCxnSpPr>
          <p:spPr>
            <a:xfrm flipV="1">
              <a:off x="2734949" y="2723521"/>
              <a:ext cx="2450" cy="2412000"/>
            </a:xfrm>
            <a:prstGeom prst="line">
              <a:avLst/>
            </a:prstGeom>
            <a:ln w="952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392353" y="1653667"/>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data</a:t>
              </a:r>
            </a:p>
          </p:txBody>
        </p:sp>
        <p:sp>
          <p:nvSpPr>
            <p:cNvPr id="90" name="TextBox 89"/>
            <p:cNvSpPr txBox="1"/>
            <p:nvPr/>
          </p:nvSpPr>
          <p:spPr>
            <a:xfrm rot="16200000">
              <a:off x="2159703" y="3864137"/>
              <a:ext cx="908903" cy="1692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SOAP (</a:t>
              </a:r>
              <a:r>
                <a:rPr kumimoji="0" lang="en-GB" sz="11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Async</a:t>
              </a: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sp>
          <p:nvSpPr>
            <p:cNvPr id="98" name="TextBox 97"/>
            <p:cNvSpPr txBox="1"/>
            <p:nvPr/>
          </p:nvSpPr>
          <p:spPr>
            <a:xfrm>
              <a:off x="2784193" y="5045910"/>
              <a:ext cx="942576" cy="10772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Create/Update/Delete</a:t>
              </a:r>
            </a:p>
          </p:txBody>
        </p:sp>
        <p:sp>
          <p:nvSpPr>
            <p:cNvPr id="99" name="TextBox 98"/>
            <p:cNvSpPr txBox="1"/>
            <p:nvPr/>
          </p:nvSpPr>
          <p:spPr>
            <a:xfrm>
              <a:off x="2827970" y="2763119"/>
              <a:ext cx="942576" cy="10772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Create/Update/Delete</a:t>
              </a:r>
            </a:p>
          </p:txBody>
        </p:sp>
        <p:sp>
          <p:nvSpPr>
            <p:cNvPr id="54" name="TextBox 53">
              <a:extLst>
                <a:ext uri="{FF2B5EF4-FFF2-40B4-BE49-F238E27FC236}">
                  <a16:creationId xmlns:a16="http://schemas.microsoft.com/office/drawing/2014/main" id="{BD12B166-FF79-47F2-B0F8-40615B89DBCF}"/>
                </a:ext>
              </a:extLst>
            </p:cNvPr>
            <p:cNvSpPr txBox="1"/>
            <p:nvPr/>
          </p:nvSpPr>
          <p:spPr>
            <a:xfrm>
              <a:off x="482464" y="1870340"/>
              <a:ext cx="1332744" cy="73866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Applications &amp; Network</a:t>
              </a:r>
            </a:p>
          </p:txBody>
        </p:sp>
        <p:sp>
          <p:nvSpPr>
            <p:cNvPr id="55" name="TextBox 54">
              <a:extLst>
                <a:ext uri="{FF2B5EF4-FFF2-40B4-BE49-F238E27FC236}">
                  <a16:creationId xmlns:a16="http://schemas.microsoft.com/office/drawing/2014/main" id="{7DA1DF4F-DE30-47D1-92F8-9E4B034B6176}"/>
                </a:ext>
              </a:extLst>
            </p:cNvPr>
            <p:cNvSpPr txBox="1"/>
            <p:nvPr/>
          </p:nvSpPr>
          <p:spPr>
            <a:xfrm>
              <a:off x="504001" y="3384822"/>
              <a:ext cx="1262783" cy="98488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Cloud Integration Gateway (CIG)</a:t>
              </a:r>
            </a:p>
          </p:txBody>
        </p:sp>
        <p:sp>
          <p:nvSpPr>
            <p:cNvPr id="62" name="TextBox 61">
              <a:extLst>
                <a:ext uri="{FF2B5EF4-FFF2-40B4-BE49-F238E27FC236}">
                  <a16:creationId xmlns:a16="http://schemas.microsoft.com/office/drawing/2014/main" id="{968569CB-3057-40CC-B677-0F5FEBB92B72}"/>
                </a:ext>
              </a:extLst>
            </p:cNvPr>
            <p:cNvSpPr txBox="1"/>
            <p:nvPr/>
          </p:nvSpPr>
          <p:spPr>
            <a:xfrm>
              <a:off x="3608956" y="3889986"/>
              <a:ext cx="700513"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[Pass Through]</a:t>
              </a:r>
            </a:p>
          </p:txBody>
        </p:sp>
        <p:sp>
          <p:nvSpPr>
            <p:cNvPr id="52" name="TextBox 51">
              <a:extLst>
                <a:ext uri="{FF2B5EF4-FFF2-40B4-BE49-F238E27FC236}">
                  <a16:creationId xmlns:a16="http://schemas.microsoft.com/office/drawing/2014/main" id="{18F769C6-CE14-49BA-A9BA-0A388D2D7DEB}"/>
                </a:ext>
              </a:extLst>
            </p:cNvPr>
            <p:cNvSpPr txBox="1"/>
            <p:nvPr/>
          </p:nvSpPr>
          <p:spPr>
            <a:xfrm>
              <a:off x="1935356" y="5936808"/>
              <a:ext cx="1612516" cy="24622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[SAP ERP needs to be on Business Partner model]</a:t>
              </a:r>
            </a:p>
          </p:txBody>
        </p:sp>
      </p:grpSp>
      <p:grpSp>
        <p:nvGrpSpPr>
          <p:cNvPr id="4" name="Group 3">
            <a:extLst>
              <a:ext uri="{FF2B5EF4-FFF2-40B4-BE49-F238E27FC236}">
                <a16:creationId xmlns:a16="http://schemas.microsoft.com/office/drawing/2014/main" id="{017299D1-A5D5-46FE-91C2-76EB7E160255}"/>
              </a:ext>
            </a:extLst>
          </p:cNvPr>
          <p:cNvGrpSpPr/>
          <p:nvPr/>
        </p:nvGrpSpPr>
        <p:grpSpPr>
          <a:xfrm>
            <a:off x="5923695" y="1486011"/>
            <a:ext cx="4983400" cy="4841358"/>
            <a:chOff x="5923695" y="1486011"/>
            <a:chExt cx="4983400" cy="4841358"/>
          </a:xfrm>
        </p:grpSpPr>
        <p:cxnSp>
          <p:nvCxnSpPr>
            <p:cNvPr id="97" name="Straight Connector 96"/>
            <p:cNvCxnSpPr/>
            <p:nvPr/>
          </p:nvCxnSpPr>
          <p:spPr>
            <a:xfrm>
              <a:off x="7564251" y="1486011"/>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2"/>
            <a:stretch>
              <a:fillRect/>
            </a:stretch>
          </p:blipFill>
          <p:spPr>
            <a:xfrm>
              <a:off x="8687593" y="5345804"/>
              <a:ext cx="554630" cy="554630"/>
            </a:xfrm>
            <a:prstGeom prst="rect">
              <a:avLst/>
            </a:prstGeom>
          </p:spPr>
        </p:pic>
        <p:sp>
          <p:nvSpPr>
            <p:cNvPr id="101" name="TextBox 100"/>
            <p:cNvSpPr txBox="1"/>
            <p:nvPr/>
          </p:nvSpPr>
          <p:spPr>
            <a:xfrm>
              <a:off x="6209921" y="5456967"/>
              <a:ext cx="1028475"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pic>
          <p:nvPicPr>
            <p:cNvPr id="102" name="Picture 101"/>
            <p:cNvPicPr>
              <a:picLocks noChangeAspect="1"/>
            </p:cNvPicPr>
            <p:nvPr/>
          </p:nvPicPr>
          <p:blipFill>
            <a:blip r:embed="rId2"/>
            <a:stretch>
              <a:fillRect/>
            </a:stretch>
          </p:blipFill>
          <p:spPr>
            <a:xfrm>
              <a:off x="9484820" y="5344513"/>
              <a:ext cx="554630" cy="554630"/>
            </a:xfrm>
            <a:prstGeom prst="rect">
              <a:avLst/>
            </a:prstGeom>
          </p:spPr>
        </p:pic>
        <p:pic>
          <p:nvPicPr>
            <p:cNvPr id="103" name="Picture 102"/>
            <p:cNvPicPr>
              <a:picLocks noChangeAspect="1"/>
            </p:cNvPicPr>
            <p:nvPr/>
          </p:nvPicPr>
          <p:blipFill>
            <a:blip r:embed="rId2"/>
            <a:stretch>
              <a:fillRect/>
            </a:stretch>
          </p:blipFill>
          <p:spPr>
            <a:xfrm>
              <a:off x="7890366" y="5351446"/>
              <a:ext cx="554630" cy="554630"/>
            </a:xfrm>
            <a:prstGeom prst="rect">
              <a:avLst/>
            </a:prstGeom>
          </p:spPr>
        </p:pic>
        <p:pic>
          <p:nvPicPr>
            <p:cNvPr id="104" name="Picture 103"/>
            <p:cNvPicPr>
              <a:picLocks noChangeAspect="1"/>
            </p:cNvPicPr>
            <p:nvPr/>
          </p:nvPicPr>
          <p:blipFill>
            <a:blip r:embed="rId2"/>
            <a:stretch>
              <a:fillRect/>
            </a:stretch>
          </p:blipFill>
          <p:spPr>
            <a:xfrm>
              <a:off x="8608704" y="3741499"/>
              <a:ext cx="682848" cy="682848"/>
            </a:xfrm>
            <a:prstGeom prst="rect">
              <a:avLst/>
            </a:prstGeom>
          </p:spPr>
        </p:pic>
        <p:sp>
          <p:nvSpPr>
            <p:cNvPr id="108" name="TextBox 107"/>
            <p:cNvSpPr txBox="1"/>
            <p:nvPr/>
          </p:nvSpPr>
          <p:spPr>
            <a:xfrm>
              <a:off x="6124603" y="4054995"/>
              <a:ext cx="1376952"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MDG-S</a:t>
              </a:r>
            </a:p>
          </p:txBody>
        </p:sp>
        <p:pic>
          <p:nvPicPr>
            <p:cNvPr id="109" name="Picture 108"/>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977551" y="3088649"/>
              <a:ext cx="302251" cy="302251"/>
            </a:xfrm>
            <a:prstGeom prst="rect">
              <a:avLst/>
            </a:prstGeom>
          </p:spPr>
        </p:pic>
        <p:pic>
          <p:nvPicPr>
            <p:cNvPr id="111" name="Picture 110"/>
            <p:cNvPicPr>
              <a:picLocks noChangeAspect="1"/>
            </p:cNvPicPr>
            <p:nvPr/>
          </p:nvPicPr>
          <p:blipFill>
            <a:blip r:embed="rId5"/>
            <a:stretch>
              <a:fillRect/>
            </a:stretch>
          </p:blipFill>
          <p:spPr>
            <a:xfrm>
              <a:off x="8406086" y="1826194"/>
              <a:ext cx="1025266" cy="1025266"/>
            </a:xfrm>
            <a:prstGeom prst="rect">
              <a:avLst/>
            </a:prstGeom>
          </p:spPr>
        </p:pic>
        <p:cxnSp>
          <p:nvCxnSpPr>
            <p:cNvPr id="114" name="Straight Connector 113"/>
            <p:cNvCxnSpPr/>
            <p:nvPr/>
          </p:nvCxnSpPr>
          <p:spPr>
            <a:xfrm flipV="1">
              <a:off x="8919944" y="2723521"/>
              <a:ext cx="0" cy="1008000"/>
            </a:xfrm>
            <a:prstGeom prst="line">
              <a:avLst/>
            </a:prstGeom>
            <a:ln w="952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8574898" y="1653667"/>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data</a:t>
              </a:r>
            </a:p>
          </p:txBody>
        </p:sp>
        <p:sp>
          <p:nvSpPr>
            <p:cNvPr id="118" name="TextBox 117"/>
            <p:cNvSpPr txBox="1"/>
            <p:nvPr/>
          </p:nvSpPr>
          <p:spPr>
            <a:xfrm rot="16200000">
              <a:off x="8624731" y="3176750"/>
              <a:ext cx="392736" cy="1692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SOAP</a:t>
              </a:r>
            </a:p>
          </p:txBody>
        </p:sp>
        <p:sp>
          <p:nvSpPr>
            <p:cNvPr id="119" name="TextBox 118"/>
            <p:cNvSpPr txBox="1"/>
            <p:nvPr/>
          </p:nvSpPr>
          <p:spPr>
            <a:xfrm>
              <a:off x="9010515" y="3601444"/>
              <a:ext cx="942576" cy="10772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Create/Update/Delete</a:t>
              </a:r>
            </a:p>
          </p:txBody>
        </p:sp>
        <p:sp>
          <p:nvSpPr>
            <p:cNvPr id="121" name="TextBox 120"/>
            <p:cNvSpPr txBox="1"/>
            <p:nvPr/>
          </p:nvSpPr>
          <p:spPr>
            <a:xfrm>
              <a:off x="9010515" y="2763119"/>
              <a:ext cx="942576" cy="10772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Create/Update/Delete</a:t>
              </a:r>
            </a:p>
          </p:txBody>
        </p:sp>
        <p:cxnSp>
          <p:nvCxnSpPr>
            <p:cNvPr id="122" name="Straight Connector 121"/>
            <p:cNvCxnSpPr/>
            <p:nvPr/>
          </p:nvCxnSpPr>
          <p:spPr>
            <a:xfrm>
              <a:off x="5928387" y="3501008"/>
              <a:ext cx="4856203" cy="0"/>
            </a:xfrm>
            <a:prstGeom prst="line">
              <a:avLst/>
            </a:prstGeom>
            <a:ln w="952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5928387" y="4918868"/>
              <a:ext cx="486955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8183464" y="4434326"/>
              <a:ext cx="743344" cy="948846"/>
            </a:xfrm>
            <a:prstGeom prst="line">
              <a:avLst/>
            </a:prstGeom>
            <a:ln w="9525">
              <a:solidFill>
                <a:schemeClr val="tx1"/>
              </a:soli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flipV="1">
              <a:off x="8958374" y="4434326"/>
              <a:ext cx="0" cy="916014"/>
            </a:xfrm>
            <a:prstGeom prst="line">
              <a:avLst/>
            </a:prstGeom>
            <a:ln w="9525">
              <a:solidFill>
                <a:schemeClr val="tx1"/>
              </a:soli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flipV="1">
              <a:off x="9010515" y="4434326"/>
              <a:ext cx="691204" cy="916017"/>
            </a:xfrm>
            <a:prstGeom prst="line">
              <a:avLst/>
            </a:prstGeom>
            <a:ln w="9525">
              <a:solidFill>
                <a:schemeClr val="tx1"/>
              </a:soli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75E76C-199B-4901-9D9C-1E0AC3A3E6E1}"/>
                </a:ext>
              </a:extLst>
            </p:cNvPr>
            <p:cNvCxnSpPr/>
            <p:nvPr/>
          </p:nvCxnSpPr>
          <p:spPr>
            <a:xfrm>
              <a:off x="5923695" y="2996952"/>
              <a:ext cx="4856203" cy="0"/>
            </a:xfrm>
            <a:prstGeom prst="line">
              <a:avLst/>
            </a:prstGeom>
            <a:ln w="952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A858638-A441-46F1-B130-92061C30FCF0}"/>
                </a:ext>
              </a:extLst>
            </p:cNvPr>
            <p:cNvSpPr txBox="1"/>
            <p:nvPr/>
          </p:nvSpPr>
          <p:spPr>
            <a:xfrm>
              <a:off x="5948579" y="1872186"/>
              <a:ext cx="1332744" cy="73866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Applications &amp; Network</a:t>
              </a:r>
            </a:p>
          </p:txBody>
        </p:sp>
        <p:sp>
          <p:nvSpPr>
            <p:cNvPr id="58" name="TextBox 57">
              <a:extLst>
                <a:ext uri="{FF2B5EF4-FFF2-40B4-BE49-F238E27FC236}">
                  <a16:creationId xmlns:a16="http://schemas.microsoft.com/office/drawing/2014/main" id="{55F8DFBF-D8C2-45EA-928D-5504E365E3BB}"/>
                </a:ext>
              </a:extLst>
            </p:cNvPr>
            <p:cNvSpPr txBox="1"/>
            <p:nvPr/>
          </p:nvSpPr>
          <p:spPr>
            <a:xfrm>
              <a:off x="5950332" y="3022567"/>
              <a:ext cx="1515407" cy="43088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Cloud Integration Gateway (CIG)</a:t>
              </a:r>
            </a:p>
          </p:txBody>
        </p:sp>
        <p:sp>
          <p:nvSpPr>
            <p:cNvPr id="5" name="TextBox 4">
              <a:extLst>
                <a:ext uri="{FF2B5EF4-FFF2-40B4-BE49-F238E27FC236}">
                  <a16:creationId xmlns:a16="http://schemas.microsoft.com/office/drawing/2014/main" id="{C4102E77-B9EA-44A4-A7CE-99C75F0FFCF3}"/>
                </a:ext>
              </a:extLst>
            </p:cNvPr>
            <p:cNvSpPr txBox="1"/>
            <p:nvPr/>
          </p:nvSpPr>
          <p:spPr>
            <a:xfrm>
              <a:off x="10206582" y="3185116"/>
              <a:ext cx="700513"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[Pass Through]</a:t>
              </a:r>
            </a:p>
          </p:txBody>
        </p:sp>
        <p:sp>
          <p:nvSpPr>
            <p:cNvPr id="51" name="TextBox 50">
              <a:extLst>
                <a:ext uri="{FF2B5EF4-FFF2-40B4-BE49-F238E27FC236}">
                  <a16:creationId xmlns:a16="http://schemas.microsoft.com/office/drawing/2014/main" id="{8A749AC8-6CD7-449C-9787-48FDEF555FF5}"/>
                </a:ext>
              </a:extLst>
            </p:cNvPr>
            <p:cNvSpPr txBox="1"/>
            <p:nvPr/>
          </p:nvSpPr>
          <p:spPr>
            <a:xfrm>
              <a:off x="7634415" y="6014312"/>
              <a:ext cx="2660985"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CCCCCC">
                      <a:lumMod val="75000"/>
                    </a:srgbClr>
                  </a:solidFill>
                  <a:effectLst/>
                  <a:uLnTx/>
                  <a:uFillTx/>
                  <a:latin typeface="Arial"/>
                  <a:ea typeface="Arial Unicode MS" pitchFamily="34" charset="-128"/>
                  <a:cs typeface="Arial Unicode MS" pitchFamily="34" charset="-128"/>
                </a:rPr>
                <a:t>[SAP ERP’s do not need to be on Business Partner model]</a:t>
              </a:r>
            </a:p>
          </p:txBody>
        </p:sp>
        <p:sp>
          <p:nvSpPr>
            <p:cNvPr id="53" name="TextBox 52">
              <a:extLst>
                <a:ext uri="{FF2B5EF4-FFF2-40B4-BE49-F238E27FC236}">
                  <a16:creationId xmlns:a16="http://schemas.microsoft.com/office/drawing/2014/main" id="{A350C602-D6AF-483F-9023-C6AB391AD851}"/>
                </a:ext>
              </a:extLst>
            </p:cNvPr>
            <p:cNvSpPr txBox="1"/>
            <p:nvPr/>
          </p:nvSpPr>
          <p:spPr>
            <a:xfrm>
              <a:off x="9731788" y="4986714"/>
              <a:ext cx="942576" cy="10772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Create/Update/Delete</a:t>
              </a:r>
            </a:p>
          </p:txBody>
        </p:sp>
      </p:grpSp>
      <p:sp>
        <p:nvSpPr>
          <p:cNvPr id="50" name="Rectangle 49">
            <a:hlinkClick r:id="rId6" action="ppaction://hlinksldjump"/>
            <a:extLst>
              <a:ext uri="{FF2B5EF4-FFF2-40B4-BE49-F238E27FC236}">
                <a16:creationId xmlns:a16="http://schemas.microsoft.com/office/drawing/2014/main" id="{E573C632-854F-4B5C-AB34-D3499C26F5A7}"/>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30877505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Applications and Network Integration</a:t>
            </a:r>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2929003"/>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08622" y="4977031"/>
            <a:ext cx="802373" cy="802373"/>
          </a:xfrm>
          <a:prstGeom prst="rect">
            <a:avLst/>
          </a:prstGeom>
        </p:spPr>
      </p:pic>
      <p:sp>
        <p:nvSpPr>
          <p:cNvPr id="113" name="TextBox 112"/>
          <p:cNvSpPr txBox="1"/>
          <p:nvPr/>
        </p:nvSpPr>
        <p:spPr>
          <a:xfrm>
            <a:off x="851453" y="5764700"/>
            <a:ext cx="685191"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stretch>
            <a:fillRect/>
          </a:stretch>
        </p:blipFill>
        <p:spPr>
          <a:xfrm>
            <a:off x="2223541" y="1826194"/>
            <a:ext cx="1025266" cy="1025266"/>
          </a:xfrm>
          <a:prstGeom prst="rect">
            <a:avLst/>
          </a:prstGeom>
        </p:spPr>
      </p:pic>
      <p:cxnSp>
        <p:nvCxnSpPr>
          <p:cNvPr id="38" name="Straight Connector 37"/>
          <p:cNvCxnSpPr/>
          <p:nvPr/>
        </p:nvCxnSpPr>
        <p:spPr>
          <a:xfrm flipV="1">
            <a:off x="2558606" y="2723521"/>
            <a:ext cx="2450" cy="2412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186158" y="6002888"/>
            <a:ext cx="102526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Master</a:t>
            </a:r>
            <a:r>
              <a:rPr lang="en-GB" sz="1000" kern="0" dirty="0">
                <a:solidFill>
                  <a:srgbClr val="FFFFFF"/>
                </a:solidFill>
                <a:ea typeface="Arial Unicode MS" pitchFamily="34" charset="-128"/>
                <a:cs typeface="Arial Unicode MS" pitchFamily="34" charset="-128"/>
              </a:rPr>
              <a:t> Data</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pic>
        <p:nvPicPr>
          <p:cNvPr id="40" name="Picture 39"/>
          <p:cNvPicPr>
            <a:picLocks noChangeAspect="1"/>
          </p:cNvPicPr>
          <p:nvPr/>
        </p:nvPicPr>
        <p:blipFill>
          <a:blip r:embed="rId4"/>
          <a:stretch>
            <a:fillRect/>
          </a:stretch>
        </p:blipFill>
        <p:spPr>
          <a:xfrm>
            <a:off x="2223174" y="5055600"/>
            <a:ext cx="1026000" cy="1026000"/>
          </a:xfrm>
          <a:prstGeom prst="rect">
            <a:avLst/>
          </a:prstGeom>
        </p:spPr>
      </p:pic>
      <p:sp>
        <p:nvSpPr>
          <p:cNvPr id="41" name="TextBox 40"/>
          <p:cNvSpPr txBox="1"/>
          <p:nvPr/>
        </p:nvSpPr>
        <p:spPr>
          <a:xfrm>
            <a:off x="2392353" y="1471841"/>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Master data &amp; Material Master</a:t>
            </a:r>
          </a:p>
        </p:txBody>
      </p:sp>
      <p:sp>
        <p:nvSpPr>
          <p:cNvPr id="9" name="TextBox 8"/>
          <p:cNvSpPr txBox="1"/>
          <p:nvPr/>
        </p:nvSpPr>
        <p:spPr>
          <a:xfrm rot="16200000">
            <a:off x="2087553" y="3919755"/>
            <a:ext cx="700513"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Request</a:t>
            </a:r>
          </a:p>
        </p:txBody>
      </p:sp>
      <p:grpSp>
        <p:nvGrpSpPr>
          <p:cNvPr id="79" name="Group 78"/>
          <p:cNvGrpSpPr/>
          <p:nvPr/>
        </p:nvGrpSpPr>
        <p:grpSpPr>
          <a:xfrm>
            <a:off x="3851947" y="5185977"/>
            <a:ext cx="730800" cy="920463"/>
            <a:chOff x="3952037" y="5246419"/>
            <a:chExt cx="730800" cy="920463"/>
          </a:xfrm>
        </p:grpSpPr>
        <p:pic>
          <p:nvPicPr>
            <p:cNvPr id="80" name="Picture 79"/>
            <p:cNvPicPr>
              <a:picLocks noChangeAspect="1"/>
            </p:cNvPicPr>
            <p:nvPr/>
          </p:nvPicPr>
          <p:blipFill>
            <a:blip r:embed="rId5"/>
            <a:stretch>
              <a:fillRect/>
            </a:stretch>
          </p:blipFill>
          <p:spPr>
            <a:xfrm>
              <a:off x="3952037" y="5246419"/>
              <a:ext cx="730800" cy="730800"/>
            </a:xfrm>
            <a:prstGeom prst="rect">
              <a:avLst/>
            </a:prstGeom>
          </p:spPr>
        </p:pic>
        <p:sp>
          <p:nvSpPr>
            <p:cNvPr id="81" name="TextBox 80"/>
            <p:cNvSpPr txBox="1"/>
            <p:nvPr/>
          </p:nvSpPr>
          <p:spPr>
            <a:xfrm>
              <a:off x="3961934" y="6012994"/>
              <a:ext cx="698567"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Transaction</a:t>
              </a:r>
            </a:p>
          </p:txBody>
        </p:sp>
      </p:grpSp>
      <p:grpSp>
        <p:nvGrpSpPr>
          <p:cNvPr id="86" name="Group 85"/>
          <p:cNvGrpSpPr/>
          <p:nvPr/>
        </p:nvGrpSpPr>
        <p:grpSpPr>
          <a:xfrm>
            <a:off x="3769633" y="1569243"/>
            <a:ext cx="771069" cy="1090313"/>
            <a:chOff x="5351469" y="1591648"/>
            <a:chExt cx="771069" cy="1090313"/>
          </a:xfrm>
        </p:grpSpPr>
        <p:pic>
          <p:nvPicPr>
            <p:cNvPr id="87" name="Picture 86"/>
            <p:cNvPicPr>
              <a:picLocks noChangeAspect="1"/>
            </p:cNvPicPr>
            <p:nvPr/>
          </p:nvPicPr>
          <p:blipFill>
            <a:blip r:embed="rId6"/>
            <a:stretch>
              <a:fillRect/>
            </a:stretch>
          </p:blipFill>
          <p:spPr>
            <a:xfrm>
              <a:off x="5390959" y="1950382"/>
              <a:ext cx="731579" cy="731579"/>
            </a:xfrm>
            <a:prstGeom prst="rect">
              <a:avLst/>
            </a:prstGeom>
          </p:spPr>
        </p:pic>
        <p:sp>
          <p:nvSpPr>
            <p:cNvPr id="88" name="TextBox 87"/>
            <p:cNvSpPr txBox="1"/>
            <p:nvPr/>
          </p:nvSpPr>
          <p:spPr>
            <a:xfrm>
              <a:off x="5351469" y="1591648"/>
              <a:ext cx="720903"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Inbound Transaction</a:t>
              </a:r>
            </a:p>
          </p:txBody>
        </p:sp>
      </p:grpSp>
      <p:cxnSp>
        <p:nvCxnSpPr>
          <p:cNvPr id="89" name="Straight Connector 88"/>
          <p:cNvCxnSpPr>
            <a:cxnSpLocks/>
          </p:cNvCxnSpPr>
          <p:nvPr/>
        </p:nvCxnSpPr>
        <p:spPr>
          <a:xfrm flipH="1" flipV="1">
            <a:off x="4008451" y="2659557"/>
            <a:ext cx="0" cy="252642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5337741" y="5185977"/>
            <a:ext cx="730800" cy="920463"/>
            <a:chOff x="3952037" y="5246419"/>
            <a:chExt cx="730800" cy="920463"/>
          </a:xfrm>
        </p:grpSpPr>
        <p:pic>
          <p:nvPicPr>
            <p:cNvPr id="91" name="Picture 90"/>
            <p:cNvPicPr>
              <a:picLocks noChangeAspect="1"/>
            </p:cNvPicPr>
            <p:nvPr/>
          </p:nvPicPr>
          <p:blipFill>
            <a:blip r:embed="rId5"/>
            <a:stretch>
              <a:fillRect/>
            </a:stretch>
          </p:blipFill>
          <p:spPr>
            <a:xfrm>
              <a:off x="3952037" y="5246419"/>
              <a:ext cx="730800" cy="730800"/>
            </a:xfrm>
            <a:prstGeom prst="rect">
              <a:avLst/>
            </a:prstGeom>
          </p:spPr>
        </p:pic>
        <p:sp>
          <p:nvSpPr>
            <p:cNvPr id="92" name="TextBox 91"/>
            <p:cNvSpPr txBox="1"/>
            <p:nvPr/>
          </p:nvSpPr>
          <p:spPr>
            <a:xfrm>
              <a:off x="3961934" y="6012994"/>
              <a:ext cx="698567"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effectLst/>
                  <a:uLnTx/>
                  <a:uFillTx/>
                  <a:latin typeface="Arial"/>
                  <a:ea typeface="Arial Unicode MS" pitchFamily="34" charset="-128"/>
                  <a:cs typeface="Arial Unicode MS" pitchFamily="34" charset="-128"/>
                </a:rPr>
                <a:t>Transaction</a:t>
              </a:r>
            </a:p>
          </p:txBody>
        </p:sp>
      </p:grpSp>
      <p:cxnSp>
        <p:nvCxnSpPr>
          <p:cNvPr id="97" name="Straight Connector 96"/>
          <p:cNvCxnSpPr>
            <a:cxnSpLocks/>
          </p:cNvCxnSpPr>
          <p:nvPr/>
        </p:nvCxnSpPr>
        <p:spPr>
          <a:xfrm>
            <a:off x="5542766" y="2665977"/>
            <a:ext cx="0" cy="252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231270" y="1576558"/>
            <a:ext cx="865969" cy="1062316"/>
            <a:chOff x="5318603" y="1619645"/>
            <a:chExt cx="865969" cy="1062316"/>
          </a:xfrm>
        </p:grpSpPr>
        <p:pic>
          <p:nvPicPr>
            <p:cNvPr id="99" name="Picture 98"/>
            <p:cNvPicPr>
              <a:picLocks noChangeAspect="1"/>
            </p:cNvPicPr>
            <p:nvPr/>
          </p:nvPicPr>
          <p:blipFill>
            <a:blip r:embed="rId6"/>
            <a:stretch>
              <a:fillRect/>
            </a:stretch>
          </p:blipFill>
          <p:spPr>
            <a:xfrm>
              <a:off x="5390959" y="1950382"/>
              <a:ext cx="731579" cy="731579"/>
            </a:xfrm>
            <a:prstGeom prst="rect">
              <a:avLst/>
            </a:prstGeom>
          </p:spPr>
        </p:pic>
        <p:sp>
          <p:nvSpPr>
            <p:cNvPr id="100" name="TextBox 99"/>
            <p:cNvSpPr txBox="1"/>
            <p:nvPr/>
          </p:nvSpPr>
          <p:spPr>
            <a:xfrm>
              <a:off x="5318603" y="1619645"/>
              <a:ext cx="865969"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Outbound Transaction</a:t>
              </a:r>
            </a:p>
          </p:txBody>
        </p:sp>
      </p:grpSp>
      <p:sp>
        <p:nvSpPr>
          <p:cNvPr id="102" name="TextBox 101"/>
          <p:cNvSpPr txBox="1"/>
          <p:nvPr/>
        </p:nvSpPr>
        <p:spPr>
          <a:xfrm rot="16200000">
            <a:off x="5053553" y="3919755"/>
            <a:ext cx="700513"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Request</a:t>
            </a:r>
          </a:p>
        </p:txBody>
      </p:sp>
      <p:pic>
        <p:nvPicPr>
          <p:cNvPr id="103" name="Picture 102"/>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649315" y="3220517"/>
            <a:ext cx="302251" cy="302251"/>
          </a:xfrm>
          <a:prstGeom prst="rect">
            <a:avLst/>
          </a:prstGeom>
        </p:spPr>
      </p:pic>
      <p:pic>
        <p:nvPicPr>
          <p:cNvPr id="15" name="Picture 14"/>
          <p:cNvPicPr>
            <a:picLocks noChangeAspect="1"/>
          </p:cNvPicPr>
          <p:nvPr/>
        </p:nvPicPr>
        <p:blipFill>
          <a:blip r:embed="rId9">
            <a:lum bright="70000" contrast="-70000"/>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2198403" y="3162565"/>
            <a:ext cx="360203" cy="360203"/>
          </a:xfrm>
          <a:prstGeom prst="rect">
            <a:avLst/>
          </a:prstGeom>
        </p:spPr>
      </p:pic>
      <p:sp>
        <p:nvSpPr>
          <p:cNvPr id="96" name="TextBox 95">
            <a:extLst>
              <a:ext uri="{FF2B5EF4-FFF2-40B4-BE49-F238E27FC236}">
                <a16:creationId xmlns:a16="http://schemas.microsoft.com/office/drawing/2014/main" id="{7DCAC882-A007-4E3A-97E5-26FBA73010C1}"/>
              </a:ext>
            </a:extLst>
          </p:cNvPr>
          <p:cNvSpPr txBox="1"/>
          <p:nvPr/>
        </p:nvSpPr>
        <p:spPr>
          <a:xfrm rot="16200000">
            <a:off x="3527712" y="3919755"/>
            <a:ext cx="700513"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Request</a:t>
            </a:r>
          </a:p>
        </p:txBody>
      </p:sp>
      <p:pic>
        <p:nvPicPr>
          <p:cNvPr id="101" name="Picture 100">
            <a:extLst>
              <a:ext uri="{FF2B5EF4-FFF2-40B4-BE49-F238E27FC236}">
                <a16:creationId xmlns:a16="http://schemas.microsoft.com/office/drawing/2014/main" id="{61949A2D-30EC-4F47-836F-46E991C75762}"/>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167871" y="3220517"/>
            <a:ext cx="302251" cy="302251"/>
          </a:xfrm>
          <a:prstGeom prst="rect">
            <a:avLst/>
          </a:prstGeom>
        </p:spPr>
      </p:pic>
      <p:sp>
        <p:nvSpPr>
          <p:cNvPr id="116" name="TextBox 115">
            <a:extLst>
              <a:ext uri="{FF2B5EF4-FFF2-40B4-BE49-F238E27FC236}">
                <a16:creationId xmlns:a16="http://schemas.microsoft.com/office/drawing/2014/main" id="{EA93EA49-9ED1-4DC6-9372-007DA07F6806}"/>
              </a:ext>
            </a:extLst>
          </p:cNvPr>
          <p:cNvSpPr txBox="1"/>
          <p:nvPr/>
        </p:nvSpPr>
        <p:spPr>
          <a:xfrm>
            <a:off x="482464" y="1870340"/>
            <a:ext cx="1332744" cy="73866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600" kern="0" dirty="0">
                <a:solidFill>
                  <a:schemeClr val="accent1"/>
                </a:solidFill>
                <a:ea typeface="Arial Unicode MS" pitchFamily="34" charset="-128"/>
                <a:cs typeface="Arial Unicode MS" pitchFamily="34" charset="-128"/>
              </a:rPr>
              <a:t>SAP Ariba </a:t>
            </a:r>
            <a:r>
              <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rPr>
              <a:t>Applications &amp; Network</a:t>
            </a:r>
          </a:p>
        </p:txBody>
      </p:sp>
      <p:sp>
        <p:nvSpPr>
          <p:cNvPr id="117" name="TextBox 116">
            <a:extLst>
              <a:ext uri="{FF2B5EF4-FFF2-40B4-BE49-F238E27FC236}">
                <a16:creationId xmlns:a16="http://schemas.microsoft.com/office/drawing/2014/main" id="{C88CEAC9-A01B-4558-9F0B-7A1FD6A3D967}"/>
              </a:ext>
            </a:extLst>
          </p:cNvPr>
          <p:cNvSpPr txBox="1"/>
          <p:nvPr/>
        </p:nvSpPr>
        <p:spPr>
          <a:xfrm>
            <a:off x="504001" y="3384822"/>
            <a:ext cx="1262783" cy="98488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rPr>
              <a:t>Cloud Integration</a:t>
            </a:r>
            <a:r>
              <a:rPr lang="en-GB" sz="1600" kern="0" dirty="0">
                <a:ea typeface="Arial Unicode MS" pitchFamily="34" charset="-128"/>
                <a:cs typeface="Arial Unicode MS" pitchFamily="34" charset="-128"/>
              </a:rPr>
              <a:t> Gateway (CIG)</a:t>
            </a:r>
            <a:endPar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endParaRPr>
          </a:p>
        </p:txBody>
      </p:sp>
      <p:grpSp>
        <p:nvGrpSpPr>
          <p:cNvPr id="65" name="Group 64">
            <a:extLst>
              <a:ext uri="{FF2B5EF4-FFF2-40B4-BE49-F238E27FC236}">
                <a16:creationId xmlns:a16="http://schemas.microsoft.com/office/drawing/2014/main" id="{C62CC0AE-348E-42CE-BADE-2E45DEEDDE99}"/>
              </a:ext>
            </a:extLst>
          </p:cNvPr>
          <p:cNvGrpSpPr/>
          <p:nvPr/>
        </p:nvGrpSpPr>
        <p:grpSpPr>
          <a:xfrm>
            <a:off x="3827224" y="4609937"/>
            <a:ext cx="144016" cy="288032"/>
            <a:chOff x="5652120" y="2564904"/>
            <a:chExt cx="144016" cy="288032"/>
          </a:xfrm>
        </p:grpSpPr>
        <p:grpSp>
          <p:nvGrpSpPr>
            <p:cNvPr id="66" name="Group 65">
              <a:extLst>
                <a:ext uri="{FF2B5EF4-FFF2-40B4-BE49-F238E27FC236}">
                  <a16:creationId xmlns:a16="http://schemas.microsoft.com/office/drawing/2014/main" id="{F172373F-A940-4380-BEB2-C557EBAA2C06}"/>
                </a:ext>
              </a:extLst>
            </p:cNvPr>
            <p:cNvGrpSpPr/>
            <p:nvPr/>
          </p:nvGrpSpPr>
          <p:grpSpPr>
            <a:xfrm>
              <a:off x="5681266" y="2636912"/>
              <a:ext cx="85725" cy="179388"/>
              <a:chOff x="5681266" y="2636912"/>
              <a:chExt cx="85725" cy="179388"/>
            </a:xfrm>
          </p:grpSpPr>
          <p:sp>
            <p:nvSpPr>
              <p:cNvPr id="68" name="Line 107">
                <a:extLst>
                  <a:ext uri="{FF2B5EF4-FFF2-40B4-BE49-F238E27FC236}">
                    <a16:creationId xmlns:a16="http://schemas.microsoft.com/office/drawing/2014/main" id="{246C2F5C-BBD3-4747-883C-592A2572A6C0}"/>
                  </a:ext>
                </a:extLst>
              </p:cNvPr>
              <p:cNvSpPr>
                <a:spLocks noChangeShapeType="1"/>
              </p:cNvSpPr>
              <p:nvPr/>
            </p:nvSpPr>
            <p:spPr bwMode="auto">
              <a:xfrm rot="10800000" flipH="1">
                <a:off x="5724128" y="2636912"/>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71" name="Text Box 108">
                <a:extLst>
                  <a:ext uri="{FF2B5EF4-FFF2-40B4-BE49-F238E27FC236}">
                    <a16:creationId xmlns:a16="http://schemas.microsoft.com/office/drawing/2014/main" id="{948BD5D2-E110-4C18-ABCA-9DB41DDCE6F2}"/>
                  </a:ext>
                </a:extLst>
              </p:cNvPr>
              <p:cNvSpPr txBox="1">
                <a:spLocks noChangeArrowheads="1"/>
              </p:cNvSpPr>
              <p:nvPr/>
            </p:nvSpPr>
            <p:spPr bwMode="auto">
              <a:xfrm>
                <a:off x="5681266" y="2694062"/>
                <a:ext cx="85725" cy="122238"/>
              </a:xfrm>
              <a:prstGeom prst="rect">
                <a:avLst/>
              </a:prstGeom>
              <a:noFill/>
              <a:ln w="12700">
                <a:noFill/>
                <a:miter lim="800000"/>
                <a:headEnd/>
                <a:tailEnd/>
              </a:ln>
            </p:spPr>
            <p:txBody>
              <a:bodyPr lIns="0" tIns="0" rIns="0" bIns="0">
                <a:spAutoFit/>
              </a:bodyPr>
              <a:lstStyle/>
              <a:p>
                <a:pPr algn="ctr">
                  <a:buClrTx/>
                  <a:buSzTx/>
                  <a:buFontTx/>
                  <a:buNone/>
                </a:pPr>
                <a:r>
                  <a:rPr lang="en-US" sz="800" b="1" dirty="0"/>
                  <a:t>R</a:t>
                </a:r>
              </a:p>
            </p:txBody>
          </p:sp>
        </p:grpSp>
        <p:sp>
          <p:nvSpPr>
            <p:cNvPr id="67" name="Rectangle 66">
              <a:extLst>
                <a:ext uri="{FF2B5EF4-FFF2-40B4-BE49-F238E27FC236}">
                  <a16:creationId xmlns:a16="http://schemas.microsoft.com/office/drawing/2014/main" id="{63FD8749-C835-4EB9-84E5-FF6D3AF38E28}"/>
                </a:ext>
              </a:extLst>
            </p:cNvPr>
            <p:cNvSpPr/>
            <p:nvPr/>
          </p:nvSpPr>
          <p:spPr bwMode="gray">
            <a:xfrm>
              <a:off x="5652120" y="2564904"/>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72" name="Group 71">
            <a:extLst>
              <a:ext uri="{FF2B5EF4-FFF2-40B4-BE49-F238E27FC236}">
                <a16:creationId xmlns:a16="http://schemas.microsoft.com/office/drawing/2014/main" id="{9B0152E8-ED33-40B4-90DD-E65AC4CFF80D}"/>
              </a:ext>
            </a:extLst>
          </p:cNvPr>
          <p:cNvGrpSpPr/>
          <p:nvPr/>
        </p:nvGrpSpPr>
        <p:grpSpPr>
          <a:xfrm>
            <a:off x="5386408" y="2913271"/>
            <a:ext cx="144016" cy="288032"/>
            <a:chOff x="3419872" y="2348880"/>
            <a:chExt cx="144016" cy="288032"/>
          </a:xfrm>
        </p:grpSpPr>
        <p:sp>
          <p:nvSpPr>
            <p:cNvPr id="74" name="Line 90">
              <a:extLst>
                <a:ext uri="{FF2B5EF4-FFF2-40B4-BE49-F238E27FC236}">
                  <a16:creationId xmlns:a16="http://schemas.microsoft.com/office/drawing/2014/main" id="{944F0B7E-E1FE-4A42-93E5-375424B83059}"/>
                </a:ext>
              </a:extLst>
            </p:cNvPr>
            <p:cNvSpPr>
              <a:spLocks noChangeShapeType="1"/>
            </p:cNvSpPr>
            <p:nvPr/>
          </p:nvSpPr>
          <p:spPr bwMode="auto">
            <a:xfrm flipH="1">
              <a:off x="3485531" y="2506166"/>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76" name="Text Box 91">
              <a:extLst>
                <a:ext uri="{FF2B5EF4-FFF2-40B4-BE49-F238E27FC236}">
                  <a16:creationId xmlns:a16="http://schemas.microsoft.com/office/drawing/2014/main" id="{7CFD3FD4-6123-41BA-BEC3-ED96EE0957C4}"/>
                </a:ext>
              </a:extLst>
            </p:cNvPr>
            <p:cNvSpPr txBox="1">
              <a:spLocks noChangeArrowheads="1"/>
            </p:cNvSpPr>
            <p:nvPr/>
          </p:nvSpPr>
          <p:spPr bwMode="auto">
            <a:xfrm>
              <a:off x="3449018" y="2387103"/>
              <a:ext cx="85725" cy="122238"/>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sp>
          <p:nvSpPr>
            <p:cNvPr id="77" name="Rectangle 76">
              <a:extLst>
                <a:ext uri="{FF2B5EF4-FFF2-40B4-BE49-F238E27FC236}">
                  <a16:creationId xmlns:a16="http://schemas.microsoft.com/office/drawing/2014/main" id="{4405DDEF-3918-4B64-A287-412FB9B17313}"/>
                </a:ext>
              </a:extLst>
            </p:cNvPr>
            <p:cNvSpPr/>
            <p:nvPr/>
          </p:nvSpPr>
          <p:spPr bwMode="gray">
            <a:xfrm>
              <a:off x="3419872" y="2348880"/>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cxnSp>
        <p:nvCxnSpPr>
          <p:cNvPr id="82" name="Straight Connector 81">
            <a:extLst>
              <a:ext uri="{FF2B5EF4-FFF2-40B4-BE49-F238E27FC236}">
                <a16:creationId xmlns:a16="http://schemas.microsoft.com/office/drawing/2014/main" id="{63849355-1122-4592-AC16-6692648BAA01}"/>
              </a:ext>
            </a:extLst>
          </p:cNvPr>
          <p:cNvCxnSpPr>
            <a:cxnSpLocks/>
          </p:cNvCxnSpPr>
          <p:nvPr/>
        </p:nvCxnSpPr>
        <p:spPr>
          <a:xfrm>
            <a:off x="2886943" y="2782918"/>
            <a:ext cx="2450" cy="2412000"/>
          </a:xfrm>
          <a:prstGeom prst="line">
            <a:avLst/>
          </a:prstGeom>
          <a:ln w="9525">
            <a:solidFill>
              <a:schemeClr val="tx1"/>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75525D0-7E98-4730-BC3D-2EB43F129CC6}"/>
              </a:ext>
            </a:extLst>
          </p:cNvPr>
          <p:cNvSpPr txBox="1"/>
          <p:nvPr/>
        </p:nvSpPr>
        <p:spPr>
          <a:xfrm rot="16200000">
            <a:off x="2538975" y="3789110"/>
            <a:ext cx="961802"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a:t>
            </a:r>
            <a:r>
              <a:rPr lang="en-GB" sz="800" kern="0" dirty="0" err="1">
                <a:ea typeface="Arial Unicode MS" pitchFamily="34" charset="-128"/>
                <a:cs typeface="Arial Unicode MS" pitchFamily="34" charset="-128"/>
              </a:rPr>
              <a:t>Async</a:t>
            </a:r>
            <a:r>
              <a:rPr lang="en-GB" sz="800" kern="0" dirty="0">
                <a:ea typeface="Arial Unicode MS" pitchFamily="34" charset="-128"/>
                <a:cs typeface="Arial Unicode MS" pitchFamily="34" charset="-128"/>
              </a:rPr>
              <a:t> Resp.)</a:t>
            </a:r>
          </a:p>
        </p:txBody>
      </p:sp>
      <p:cxnSp>
        <p:nvCxnSpPr>
          <p:cNvPr id="84" name="Straight Connector 83">
            <a:extLst>
              <a:ext uri="{FF2B5EF4-FFF2-40B4-BE49-F238E27FC236}">
                <a16:creationId xmlns:a16="http://schemas.microsoft.com/office/drawing/2014/main" id="{1BE30D43-2876-4ABE-8303-F72EA0797439}"/>
              </a:ext>
            </a:extLst>
          </p:cNvPr>
          <p:cNvCxnSpPr>
            <a:cxnSpLocks/>
          </p:cNvCxnSpPr>
          <p:nvPr/>
        </p:nvCxnSpPr>
        <p:spPr>
          <a:xfrm>
            <a:off x="4323131" y="2717540"/>
            <a:ext cx="2450" cy="2412000"/>
          </a:xfrm>
          <a:prstGeom prst="line">
            <a:avLst/>
          </a:prstGeom>
          <a:ln w="9525">
            <a:solidFill>
              <a:schemeClr val="tx1"/>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53569F4-EA11-4BEB-A793-D7A9E140A471}"/>
              </a:ext>
            </a:extLst>
          </p:cNvPr>
          <p:cNvSpPr txBox="1"/>
          <p:nvPr/>
        </p:nvSpPr>
        <p:spPr>
          <a:xfrm rot="16200000">
            <a:off x="3975163" y="3789110"/>
            <a:ext cx="961802"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a:t>
            </a:r>
            <a:r>
              <a:rPr lang="en-GB" sz="800" kern="0" dirty="0" err="1">
                <a:ea typeface="Arial Unicode MS" pitchFamily="34" charset="-128"/>
                <a:cs typeface="Arial Unicode MS" pitchFamily="34" charset="-128"/>
              </a:rPr>
              <a:t>Async</a:t>
            </a:r>
            <a:r>
              <a:rPr lang="en-GB" sz="800" kern="0" dirty="0">
                <a:ea typeface="Arial Unicode MS" pitchFamily="34" charset="-128"/>
                <a:cs typeface="Arial Unicode MS" pitchFamily="34" charset="-128"/>
              </a:rPr>
              <a:t> Resp.)</a:t>
            </a:r>
          </a:p>
        </p:txBody>
      </p:sp>
      <p:cxnSp>
        <p:nvCxnSpPr>
          <p:cNvPr id="105" name="Straight Connector 104">
            <a:extLst>
              <a:ext uri="{FF2B5EF4-FFF2-40B4-BE49-F238E27FC236}">
                <a16:creationId xmlns:a16="http://schemas.microsoft.com/office/drawing/2014/main" id="{DFCB72E5-0BAB-450A-967D-EF71F6B3294E}"/>
              </a:ext>
            </a:extLst>
          </p:cNvPr>
          <p:cNvCxnSpPr>
            <a:cxnSpLocks/>
          </p:cNvCxnSpPr>
          <p:nvPr/>
        </p:nvCxnSpPr>
        <p:spPr>
          <a:xfrm flipV="1">
            <a:off x="5838162" y="2735549"/>
            <a:ext cx="2450" cy="2412000"/>
          </a:xfrm>
          <a:prstGeom prst="line">
            <a:avLst/>
          </a:prstGeom>
          <a:ln w="9525">
            <a:solidFill>
              <a:schemeClr val="tx1"/>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006BD1B-6FE2-40D3-BF5A-F5BA0E72E912}"/>
              </a:ext>
            </a:extLst>
          </p:cNvPr>
          <p:cNvSpPr txBox="1"/>
          <p:nvPr/>
        </p:nvSpPr>
        <p:spPr>
          <a:xfrm rot="16200000">
            <a:off x="5490194" y="3789110"/>
            <a:ext cx="961802"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a:t>
            </a:r>
            <a:r>
              <a:rPr lang="en-GB" sz="800" kern="0" dirty="0" err="1">
                <a:ea typeface="Arial Unicode MS" pitchFamily="34" charset="-128"/>
                <a:cs typeface="Arial Unicode MS" pitchFamily="34" charset="-128"/>
              </a:rPr>
              <a:t>Async</a:t>
            </a:r>
            <a:r>
              <a:rPr lang="en-GB" sz="800" kern="0" dirty="0">
                <a:ea typeface="Arial Unicode MS" pitchFamily="34" charset="-128"/>
                <a:cs typeface="Arial Unicode MS" pitchFamily="34" charset="-128"/>
              </a:rPr>
              <a:t> Resp.)</a:t>
            </a:r>
          </a:p>
        </p:txBody>
      </p:sp>
      <p:grpSp>
        <p:nvGrpSpPr>
          <p:cNvPr id="119" name="Group 118">
            <a:extLst>
              <a:ext uri="{FF2B5EF4-FFF2-40B4-BE49-F238E27FC236}">
                <a16:creationId xmlns:a16="http://schemas.microsoft.com/office/drawing/2014/main" id="{B31BA8AF-F6A9-4069-AC1D-151F80A142F9}"/>
              </a:ext>
            </a:extLst>
          </p:cNvPr>
          <p:cNvGrpSpPr/>
          <p:nvPr/>
        </p:nvGrpSpPr>
        <p:grpSpPr>
          <a:xfrm>
            <a:off x="2378795" y="4620387"/>
            <a:ext cx="144016" cy="288032"/>
            <a:chOff x="5652120" y="2564904"/>
            <a:chExt cx="144016" cy="288032"/>
          </a:xfrm>
        </p:grpSpPr>
        <p:grpSp>
          <p:nvGrpSpPr>
            <p:cNvPr id="120" name="Group 119">
              <a:extLst>
                <a:ext uri="{FF2B5EF4-FFF2-40B4-BE49-F238E27FC236}">
                  <a16:creationId xmlns:a16="http://schemas.microsoft.com/office/drawing/2014/main" id="{739AE211-7C2B-4C72-BD97-80D68F5383C8}"/>
                </a:ext>
              </a:extLst>
            </p:cNvPr>
            <p:cNvGrpSpPr/>
            <p:nvPr/>
          </p:nvGrpSpPr>
          <p:grpSpPr>
            <a:xfrm>
              <a:off x="5681266" y="2636912"/>
              <a:ext cx="85725" cy="179388"/>
              <a:chOff x="5681266" y="2636912"/>
              <a:chExt cx="85725" cy="179388"/>
            </a:xfrm>
          </p:grpSpPr>
          <p:sp>
            <p:nvSpPr>
              <p:cNvPr id="122" name="Line 107">
                <a:extLst>
                  <a:ext uri="{FF2B5EF4-FFF2-40B4-BE49-F238E27FC236}">
                    <a16:creationId xmlns:a16="http://schemas.microsoft.com/office/drawing/2014/main" id="{8855D3B1-1FFF-4221-9A8B-8350AA3F5257}"/>
                  </a:ext>
                </a:extLst>
              </p:cNvPr>
              <p:cNvSpPr>
                <a:spLocks noChangeShapeType="1"/>
              </p:cNvSpPr>
              <p:nvPr/>
            </p:nvSpPr>
            <p:spPr bwMode="auto">
              <a:xfrm rot="10800000" flipH="1">
                <a:off x="5724128" y="2636912"/>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123" name="Text Box 108">
                <a:extLst>
                  <a:ext uri="{FF2B5EF4-FFF2-40B4-BE49-F238E27FC236}">
                    <a16:creationId xmlns:a16="http://schemas.microsoft.com/office/drawing/2014/main" id="{8C615963-241E-45FD-BDE5-829A6B144922}"/>
                  </a:ext>
                </a:extLst>
              </p:cNvPr>
              <p:cNvSpPr txBox="1">
                <a:spLocks noChangeArrowheads="1"/>
              </p:cNvSpPr>
              <p:nvPr/>
            </p:nvSpPr>
            <p:spPr bwMode="auto">
              <a:xfrm>
                <a:off x="5681266" y="2694062"/>
                <a:ext cx="85725" cy="122238"/>
              </a:xfrm>
              <a:prstGeom prst="rect">
                <a:avLst/>
              </a:prstGeom>
              <a:noFill/>
              <a:ln w="12700">
                <a:noFill/>
                <a:miter lim="800000"/>
                <a:headEnd/>
                <a:tailEnd/>
              </a:ln>
            </p:spPr>
            <p:txBody>
              <a:bodyPr lIns="0" tIns="0" rIns="0" bIns="0">
                <a:spAutoFit/>
              </a:bodyPr>
              <a:lstStyle/>
              <a:p>
                <a:pPr algn="ctr">
                  <a:buClrTx/>
                  <a:buSzTx/>
                  <a:buFontTx/>
                  <a:buNone/>
                </a:pPr>
                <a:r>
                  <a:rPr lang="en-US" sz="800" b="1" dirty="0"/>
                  <a:t>R</a:t>
                </a:r>
              </a:p>
            </p:txBody>
          </p:sp>
        </p:grpSp>
        <p:sp>
          <p:nvSpPr>
            <p:cNvPr id="121" name="Rectangle 120">
              <a:extLst>
                <a:ext uri="{FF2B5EF4-FFF2-40B4-BE49-F238E27FC236}">
                  <a16:creationId xmlns:a16="http://schemas.microsoft.com/office/drawing/2014/main" id="{2CA47A6B-7A49-447D-B4A9-D3111619C7FF}"/>
                </a:ext>
              </a:extLst>
            </p:cNvPr>
            <p:cNvSpPr/>
            <p:nvPr/>
          </p:nvSpPr>
          <p:spPr bwMode="gray">
            <a:xfrm>
              <a:off x="5652120" y="2564904"/>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25515556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p:cNvSpPr/>
          <p:nvPr/>
        </p:nvSpPr>
        <p:spPr bwMode="gray">
          <a:xfrm>
            <a:off x="234893" y="1104868"/>
            <a:ext cx="11660258" cy="4294063"/>
          </a:xfrm>
          <a:prstGeom prst="roundRect">
            <a:avLst>
              <a:gd name="adj" fmla="val 14992"/>
            </a:avLst>
          </a:prstGeom>
          <a:noFill/>
          <a:ln w="635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GB" b="0" dirty="0">
                <a:solidFill>
                  <a:schemeClr val="accent1"/>
                </a:solidFill>
              </a:rPr>
              <a:t>SAP Ariba </a:t>
            </a:r>
            <a:r>
              <a:rPr lang="en-GB" b="0" dirty="0"/>
              <a:t>Source-to-Settle Integration Capabilities for Non-SAP Systems</a:t>
            </a:r>
          </a:p>
        </p:txBody>
      </p:sp>
      <p:grpSp>
        <p:nvGrpSpPr>
          <p:cNvPr id="28" name="Group 27"/>
          <p:cNvGrpSpPr/>
          <p:nvPr/>
        </p:nvGrpSpPr>
        <p:grpSpPr>
          <a:xfrm>
            <a:off x="3977605" y="5528995"/>
            <a:ext cx="819849" cy="947523"/>
            <a:chOff x="3928425" y="5528995"/>
            <a:chExt cx="819849" cy="947523"/>
          </a:xfrm>
        </p:grpSpPr>
        <p:pic>
          <p:nvPicPr>
            <p:cNvPr id="3" name="Picture 2"/>
            <p:cNvPicPr>
              <a:picLocks noChangeAspect="1"/>
            </p:cNvPicPr>
            <p:nvPr/>
          </p:nvPicPr>
          <p:blipFill>
            <a:blip r:embed="rId2"/>
            <a:stretch>
              <a:fillRect/>
            </a:stretch>
          </p:blipFill>
          <p:spPr>
            <a:xfrm>
              <a:off x="3928425" y="5528995"/>
              <a:ext cx="819849" cy="819849"/>
            </a:xfrm>
            <a:prstGeom prst="rect">
              <a:avLst/>
            </a:prstGeom>
          </p:spPr>
        </p:pic>
        <p:sp>
          <p:nvSpPr>
            <p:cNvPr id="6" name="TextBox 5"/>
            <p:cNvSpPr txBox="1"/>
            <p:nvPr/>
          </p:nvSpPr>
          <p:spPr>
            <a:xfrm>
              <a:off x="4169981" y="6322630"/>
              <a:ext cx="307777"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MDM</a:t>
              </a:r>
            </a:p>
          </p:txBody>
        </p:sp>
      </p:grpSp>
      <p:sp>
        <p:nvSpPr>
          <p:cNvPr id="7" name="TextBox 6"/>
          <p:cNvSpPr txBox="1"/>
          <p:nvPr/>
        </p:nvSpPr>
        <p:spPr>
          <a:xfrm>
            <a:off x="3194712" y="2761640"/>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Sourcing</a:t>
            </a:r>
          </a:p>
        </p:txBody>
      </p:sp>
      <p:sp>
        <p:nvSpPr>
          <p:cNvPr id="8" name="TextBox 7"/>
          <p:cNvSpPr txBox="1"/>
          <p:nvPr/>
        </p:nvSpPr>
        <p:spPr>
          <a:xfrm>
            <a:off x="5202236" y="2761640"/>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Contract Management</a:t>
            </a:r>
          </a:p>
        </p:txBody>
      </p:sp>
      <p:sp>
        <p:nvSpPr>
          <p:cNvPr id="9" name="TextBox 8"/>
          <p:cNvSpPr txBox="1"/>
          <p:nvPr/>
        </p:nvSpPr>
        <p:spPr>
          <a:xfrm>
            <a:off x="390835" y="2788032"/>
            <a:ext cx="1389200"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SLP &amp; Risk</a:t>
            </a:r>
          </a:p>
        </p:txBody>
      </p:sp>
      <p:pic>
        <p:nvPicPr>
          <p:cNvPr id="10" name="Picture 9"/>
          <p:cNvPicPr>
            <a:picLocks noChangeAspect="1"/>
          </p:cNvPicPr>
          <p:nvPr/>
        </p:nvPicPr>
        <p:blipFill>
          <a:blip r:embed="rId3"/>
          <a:stretch>
            <a:fillRect/>
          </a:stretch>
        </p:blipFill>
        <p:spPr>
          <a:xfrm>
            <a:off x="5182473" y="1357607"/>
            <a:ext cx="1324465" cy="1324465"/>
          </a:xfrm>
          <a:prstGeom prst="rect">
            <a:avLst/>
          </a:prstGeom>
        </p:spPr>
      </p:pic>
      <p:sp>
        <p:nvSpPr>
          <p:cNvPr id="11" name="TextBox 10"/>
          <p:cNvSpPr txBox="1"/>
          <p:nvPr/>
        </p:nvSpPr>
        <p:spPr>
          <a:xfrm>
            <a:off x="7399957" y="2737555"/>
            <a:ext cx="1648651"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Buying &amp; Invoice Management</a:t>
            </a:r>
          </a:p>
        </p:txBody>
      </p:sp>
      <p:sp>
        <p:nvSpPr>
          <p:cNvPr id="12" name="TextBox 11"/>
          <p:cNvSpPr txBox="1"/>
          <p:nvPr/>
        </p:nvSpPr>
        <p:spPr>
          <a:xfrm>
            <a:off x="9714626" y="2284624"/>
            <a:ext cx="1500855" cy="923330"/>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Commerce Automation &amp; Supply Chain Collaboration</a:t>
            </a:r>
          </a:p>
        </p:txBody>
      </p:sp>
      <p:pic>
        <p:nvPicPr>
          <p:cNvPr id="14" name="Picture 13"/>
          <p:cNvPicPr>
            <a:picLocks noChangeAspect="1"/>
          </p:cNvPicPr>
          <p:nvPr/>
        </p:nvPicPr>
        <p:blipFill>
          <a:blip r:embed="rId4"/>
          <a:stretch>
            <a:fillRect/>
          </a:stretch>
        </p:blipFill>
        <p:spPr>
          <a:xfrm>
            <a:off x="663556" y="3030321"/>
            <a:ext cx="668064" cy="668064"/>
          </a:xfrm>
          <a:prstGeom prst="rect">
            <a:avLst/>
          </a:prstGeom>
        </p:spPr>
      </p:pic>
      <p:pic>
        <p:nvPicPr>
          <p:cNvPr id="15" name="Picture 14"/>
          <p:cNvPicPr>
            <a:picLocks noChangeAspect="1"/>
          </p:cNvPicPr>
          <p:nvPr/>
        </p:nvPicPr>
        <p:blipFill>
          <a:blip r:embed="rId5"/>
          <a:stretch>
            <a:fillRect/>
          </a:stretch>
        </p:blipFill>
        <p:spPr>
          <a:xfrm>
            <a:off x="436888" y="3180661"/>
            <a:ext cx="309176" cy="309176"/>
          </a:xfrm>
          <a:prstGeom prst="rect">
            <a:avLst/>
          </a:prstGeom>
        </p:spPr>
      </p:pic>
      <p:pic>
        <p:nvPicPr>
          <p:cNvPr id="16" name="Picture 15"/>
          <p:cNvPicPr>
            <a:picLocks noChangeAspect="1"/>
          </p:cNvPicPr>
          <p:nvPr/>
        </p:nvPicPr>
        <p:blipFill>
          <a:blip r:embed="rId6"/>
          <a:stretch>
            <a:fillRect/>
          </a:stretch>
        </p:blipFill>
        <p:spPr>
          <a:xfrm>
            <a:off x="3554410" y="3040766"/>
            <a:ext cx="452076" cy="452076"/>
          </a:xfrm>
          <a:prstGeom prst="rect">
            <a:avLst/>
          </a:prstGeom>
        </p:spPr>
      </p:pic>
      <p:pic>
        <p:nvPicPr>
          <p:cNvPr id="17" name="Picture 16"/>
          <p:cNvPicPr>
            <a:picLocks noChangeAspect="1"/>
          </p:cNvPicPr>
          <p:nvPr/>
        </p:nvPicPr>
        <p:blipFill>
          <a:blip r:embed="rId7"/>
          <a:stretch>
            <a:fillRect/>
          </a:stretch>
        </p:blipFill>
        <p:spPr>
          <a:xfrm>
            <a:off x="3954637" y="2921984"/>
            <a:ext cx="675286" cy="675286"/>
          </a:xfrm>
          <a:prstGeom prst="rect">
            <a:avLst/>
          </a:prstGeom>
        </p:spPr>
      </p:pic>
      <p:pic>
        <p:nvPicPr>
          <p:cNvPr id="18" name="Picture 17"/>
          <p:cNvPicPr>
            <a:picLocks noChangeAspect="1"/>
          </p:cNvPicPr>
          <p:nvPr/>
        </p:nvPicPr>
        <p:blipFill>
          <a:blip r:embed="rId8"/>
          <a:stretch>
            <a:fillRect/>
          </a:stretch>
        </p:blipFill>
        <p:spPr>
          <a:xfrm>
            <a:off x="5692183" y="3195287"/>
            <a:ext cx="739875" cy="739875"/>
          </a:xfrm>
          <a:prstGeom prst="rect">
            <a:avLst/>
          </a:prstGeom>
        </p:spPr>
      </p:pic>
      <p:pic>
        <p:nvPicPr>
          <p:cNvPr id="19" name="Picture 18"/>
          <p:cNvPicPr>
            <a:picLocks noChangeAspect="1"/>
          </p:cNvPicPr>
          <p:nvPr/>
        </p:nvPicPr>
        <p:blipFill>
          <a:blip r:embed="rId9"/>
          <a:stretch>
            <a:fillRect/>
          </a:stretch>
        </p:blipFill>
        <p:spPr>
          <a:xfrm>
            <a:off x="7701360" y="2946306"/>
            <a:ext cx="966054" cy="966054"/>
          </a:xfrm>
          <a:prstGeom prst="rect">
            <a:avLst/>
          </a:prstGeom>
        </p:spPr>
      </p:pic>
      <p:pic>
        <p:nvPicPr>
          <p:cNvPr id="21" name="Picture 20"/>
          <p:cNvPicPr>
            <a:picLocks noChangeAspect="1"/>
          </p:cNvPicPr>
          <p:nvPr/>
        </p:nvPicPr>
        <p:blipFill>
          <a:blip r:embed="rId10"/>
          <a:stretch>
            <a:fillRect/>
          </a:stretch>
        </p:blipFill>
        <p:spPr>
          <a:xfrm>
            <a:off x="10774307" y="3147144"/>
            <a:ext cx="605425" cy="605425"/>
          </a:xfrm>
          <a:prstGeom prst="rect">
            <a:avLst/>
          </a:prstGeom>
        </p:spPr>
      </p:pic>
      <p:pic>
        <p:nvPicPr>
          <p:cNvPr id="22" name="Picture 21"/>
          <p:cNvPicPr>
            <a:picLocks noChangeAspect="1"/>
          </p:cNvPicPr>
          <p:nvPr/>
        </p:nvPicPr>
        <p:blipFill>
          <a:blip r:embed="rId11"/>
          <a:stretch>
            <a:fillRect/>
          </a:stretch>
        </p:blipFill>
        <p:spPr>
          <a:xfrm>
            <a:off x="10239164" y="3173717"/>
            <a:ext cx="556299" cy="556299"/>
          </a:xfrm>
          <a:prstGeom prst="rect">
            <a:avLst/>
          </a:prstGeom>
        </p:spPr>
      </p:pic>
      <p:pic>
        <p:nvPicPr>
          <p:cNvPr id="23" name="Picture 22"/>
          <p:cNvPicPr>
            <a:picLocks noChangeAspect="1"/>
          </p:cNvPicPr>
          <p:nvPr/>
        </p:nvPicPr>
        <p:blipFill>
          <a:blip r:embed="rId12"/>
          <a:stretch>
            <a:fillRect/>
          </a:stretch>
        </p:blipFill>
        <p:spPr>
          <a:xfrm>
            <a:off x="9765889" y="3196498"/>
            <a:ext cx="445244" cy="445244"/>
          </a:xfrm>
          <a:prstGeom prst="rect">
            <a:avLst/>
          </a:prstGeom>
        </p:spPr>
      </p:pic>
      <p:cxnSp>
        <p:nvCxnSpPr>
          <p:cNvPr id="25" name="Connector: Elbow 24"/>
          <p:cNvCxnSpPr/>
          <p:nvPr/>
        </p:nvCxnSpPr>
        <p:spPr>
          <a:xfrm flipV="1">
            <a:off x="1032635" y="2017884"/>
            <a:ext cx="2988000" cy="756000"/>
          </a:xfrm>
          <a:prstGeom prst="bentConnector3">
            <a:avLst>
              <a:gd name="adj1" fmla="val 43"/>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7" idx="0"/>
            <a:endCxn id="10" idx="1"/>
          </p:cNvCxnSpPr>
          <p:nvPr/>
        </p:nvCxnSpPr>
        <p:spPr>
          <a:xfrm rot="5400000" flipH="1" flipV="1">
            <a:off x="4229855" y="1809023"/>
            <a:ext cx="741800" cy="116343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11" idx="0"/>
          </p:cNvCxnSpPr>
          <p:nvPr/>
        </p:nvCxnSpPr>
        <p:spPr>
          <a:xfrm rot="16200000" flipV="1">
            <a:off x="7342314" y="1855585"/>
            <a:ext cx="717715" cy="1046225"/>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or: Elbow 32"/>
          <p:cNvCxnSpPr>
            <a:stCxn id="12" idx="0"/>
            <a:endCxn id="10" idx="3"/>
          </p:cNvCxnSpPr>
          <p:nvPr/>
        </p:nvCxnSpPr>
        <p:spPr>
          <a:xfrm rot="16200000" flipV="1">
            <a:off x="8353604" y="173174"/>
            <a:ext cx="264784" cy="3958116"/>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8" idx="0"/>
          </p:cNvCxnSpPr>
          <p:nvPr/>
        </p:nvCxnSpPr>
        <p:spPr>
          <a:xfrm rot="16200000" flipV="1">
            <a:off x="5794424" y="2529501"/>
            <a:ext cx="291312" cy="172965"/>
          </a:xfrm>
          <a:prstGeom prst="bentConnector3">
            <a:avLst>
              <a:gd name="adj1"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nector: Elbow 44"/>
          <p:cNvCxnSpPr/>
          <p:nvPr/>
        </p:nvCxnSpPr>
        <p:spPr>
          <a:xfrm rot="16200000" flipH="1">
            <a:off x="3957110" y="3773108"/>
            <a:ext cx="1692000" cy="1224000"/>
          </a:xfrm>
          <a:prstGeom prst="bentConnector3">
            <a:avLst>
              <a:gd name="adj1" fmla="val 4551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Connector: Elbow 45"/>
          <p:cNvCxnSpPr/>
          <p:nvPr/>
        </p:nvCxnSpPr>
        <p:spPr>
          <a:xfrm rot="5400000">
            <a:off x="5238795" y="4388181"/>
            <a:ext cx="1296000" cy="396000"/>
          </a:xfrm>
          <a:prstGeom prst="bentConnector3">
            <a:avLst>
              <a:gd name="adj1" fmla="val 16887"/>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Connector: Elbow 50"/>
          <p:cNvCxnSpPr/>
          <p:nvPr/>
        </p:nvCxnSpPr>
        <p:spPr>
          <a:xfrm rot="5400000">
            <a:off x="6679350" y="3755108"/>
            <a:ext cx="1404000" cy="1548000"/>
          </a:xfrm>
          <a:prstGeom prst="bentConnector3">
            <a:avLst>
              <a:gd name="adj1" fmla="val 5650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Connector: Elbow 54"/>
          <p:cNvCxnSpPr/>
          <p:nvPr/>
        </p:nvCxnSpPr>
        <p:spPr>
          <a:xfrm rot="5400000">
            <a:off x="8002190" y="3035108"/>
            <a:ext cx="1476000" cy="2916000"/>
          </a:xfrm>
          <a:prstGeom prst="bentConnector3">
            <a:avLst>
              <a:gd name="adj1" fmla="val 91892"/>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nector: Elbow 57"/>
          <p:cNvCxnSpPr/>
          <p:nvPr/>
        </p:nvCxnSpPr>
        <p:spPr>
          <a:xfrm rot="16200000" flipH="1">
            <a:off x="2875395" y="3161108"/>
            <a:ext cx="1512000" cy="2628000"/>
          </a:xfrm>
          <a:prstGeom prst="bentConnector3">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958898" y="1287953"/>
            <a:ext cx="1648651" cy="184666"/>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Ariba Network</a:t>
            </a:r>
          </a:p>
        </p:txBody>
      </p:sp>
      <p:pic>
        <p:nvPicPr>
          <p:cNvPr id="62" name="Picture 61"/>
          <p:cNvPicPr>
            <a:picLocks noChangeAspect="1"/>
          </p:cNvPicPr>
          <p:nvPr/>
        </p:nvPicPr>
        <p:blipFill>
          <a:blip r:embed="rId4"/>
          <a:stretch>
            <a:fillRect/>
          </a:stretch>
        </p:blipFill>
        <p:spPr>
          <a:xfrm>
            <a:off x="4472035" y="1043450"/>
            <a:ext cx="673672" cy="673672"/>
          </a:xfrm>
          <a:prstGeom prst="rect">
            <a:avLst/>
          </a:prstGeom>
        </p:spPr>
      </p:pic>
      <p:pic>
        <p:nvPicPr>
          <p:cNvPr id="63" name="Picture 62"/>
          <p:cNvPicPr>
            <a:picLocks noChangeAspect="1"/>
          </p:cNvPicPr>
          <p:nvPr/>
        </p:nvPicPr>
        <p:blipFill>
          <a:blip r:embed="rId4"/>
          <a:stretch>
            <a:fillRect/>
          </a:stretch>
        </p:blipFill>
        <p:spPr>
          <a:xfrm>
            <a:off x="6457563" y="1019107"/>
            <a:ext cx="673672" cy="673672"/>
          </a:xfrm>
          <a:prstGeom prst="rect">
            <a:avLst/>
          </a:prstGeom>
        </p:spPr>
      </p:pic>
      <p:sp>
        <p:nvSpPr>
          <p:cNvPr id="64" name="Isosceles Triangle 63"/>
          <p:cNvSpPr/>
          <p:nvPr/>
        </p:nvSpPr>
        <p:spPr bwMode="gray">
          <a:xfrm>
            <a:off x="8024543" y="3838946"/>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65" name="Isosceles Triangle 64"/>
          <p:cNvSpPr/>
          <p:nvPr/>
        </p:nvSpPr>
        <p:spPr bwMode="gray">
          <a:xfrm rot="10800000">
            <a:off x="8201560" y="458124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66" name="TextBox 65"/>
          <p:cNvSpPr txBox="1"/>
          <p:nvPr/>
        </p:nvSpPr>
        <p:spPr>
          <a:xfrm>
            <a:off x="7282191" y="3938204"/>
            <a:ext cx="849148" cy="5539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Master Data Inventory     SES Response Remittance Adv.</a:t>
            </a:r>
          </a:p>
        </p:txBody>
      </p:sp>
      <p:sp>
        <p:nvSpPr>
          <p:cNvPr id="67" name="TextBox 66"/>
          <p:cNvSpPr txBox="1"/>
          <p:nvPr/>
        </p:nvSpPr>
        <p:spPr>
          <a:xfrm>
            <a:off x="8215999" y="4023197"/>
            <a:ext cx="634154"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PO (Copy)</a:t>
            </a:r>
          </a:p>
        </p:txBody>
      </p:sp>
      <p:sp>
        <p:nvSpPr>
          <p:cNvPr id="68" name="Isosceles Triangle 67"/>
          <p:cNvSpPr/>
          <p:nvPr/>
        </p:nvSpPr>
        <p:spPr bwMode="gray">
          <a:xfrm>
            <a:off x="8073640" y="212932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69" name="Isosceles Triangle 68"/>
          <p:cNvSpPr/>
          <p:nvPr/>
        </p:nvSpPr>
        <p:spPr bwMode="gray">
          <a:xfrm rot="10800000">
            <a:off x="8283138" y="236822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70" name="TextBox 69"/>
          <p:cNvSpPr txBox="1"/>
          <p:nvPr/>
        </p:nvSpPr>
        <p:spPr>
          <a:xfrm>
            <a:off x="8275277" y="2071744"/>
            <a:ext cx="1697863"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Catalogues, Order Confirmation, Ship Note, Invoice, SES</a:t>
            </a:r>
          </a:p>
        </p:txBody>
      </p:sp>
      <p:sp>
        <p:nvSpPr>
          <p:cNvPr id="71" name="TextBox 70"/>
          <p:cNvSpPr txBox="1"/>
          <p:nvPr/>
        </p:nvSpPr>
        <p:spPr>
          <a:xfrm>
            <a:off x="6975685" y="2241020"/>
            <a:ext cx="1206016" cy="4154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PO, Service PO, Receipt, Invoice Status, Rem. Advice, </a:t>
            </a:r>
          </a:p>
        </p:txBody>
      </p:sp>
      <p:sp>
        <p:nvSpPr>
          <p:cNvPr id="72" name="Isosceles Triangle 71"/>
          <p:cNvSpPr/>
          <p:nvPr/>
        </p:nvSpPr>
        <p:spPr bwMode="gray">
          <a:xfrm rot="10800000">
            <a:off x="6134874" y="395789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74" name="TextBox 73"/>
          <p:cNvSpPr txBox="1"/>
          <p:nvPr/>
        </p:nvSpPr>
        <p:spPr>
          <a:xfrm>
            <a:off x="6275275" y="3922068"/>
            <a:ext cx="759541"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Contract Pricing Terms</a:t>
            </a:r>
          </a:p>
        </p:txBody>
      </p:sp>
      <p:sp>
        <p:nvSpPr>
          <p:cNvPr id="75" name="TextBox 74"/>
          <p:cNvSpPr txBox="1"/>
          <p:nvPr/>
        </p:nvSpPr>
        <p:spPr>
          <a:xfrm>
            <a:off x="3340978" y="3700264"/>
            <a:ext cx="815489" cy="276999"/>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Material Master &amp; BOM</a:t>
            </a:r>
          </a:p>
        </p:txBody>
      </p:sp>
      <p:sp>
        <p:nvSpPr>
          <p:cNvPr id="76" name="Isosceles Triangle 75"/>
          <p:cNvSpPr/>
          <p:nvPr/>
        </p:nvSpPr>
        <p:spPr bwMode="gray">
          <a:xfrm>
            <a:off x="4058112" y="3617917"/>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77" name="TextBox 76"/>
          <p:cNvSpPr txBox="1"/>
          <p:nvPr/>
        </p:nvSpPr>
        <p:spPr>
          <a:xfrm>
            <a:off x="4251549" y="3759927"/>
            <a:ext cx="734592"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PO &amp; Contract Pricing Terms</a:t>
            </a:r>
          </a:p>
        </p:txBody>
      </p:sp>
      <p:sp>
        <p:nvSpPr>
          <p:cNvPr id="78" name="Isosceles Triangle 77"/>
          <p:cNvSpPr/>
          <p:nvPr/>
        </p:nvSpPr>
        <p:spPr bwMode="gray">
          <a:xfrm rot="10800000">
            <a:off x="4249989" y="421296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79" name="TextBox 78"/>
          <p:cNvSpPr txBox="1"/>
          <p:nvPr/>
        </p:nvSpPr>
        <p:spPr>
          <a:xfrm>
            <a:off x="4953575" y="3328984"/>
            <a:ext cx="709976" cy="276999"/>
          </a:xfrm>
          <a:prstGeom prst="rect">
            <a:avLst/>
          </a:prstGeom>
          <a:noFill/>
          <a:ln>
            <a:noFill/>
          </a:ln>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Contract</a:t>
            </a:r>
          </a:p>
        </p:txBody>
      </p:sp>
      <p:sp>
        <p:nvSpPr>
          <p:cNvPr id="80" name="TextBox 79"/>
          <p:cNvSpPr txBox="1"/>
          <p:nvPr/>
        </p:nvSpPr>
        <p:spPr>
          <a:xfrm>
            <a:off x="6787003" y="3349104"/>
            <a:ext cx="737363"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 Catalogue from Contract</a:t>
            </a:r>
          </a:p>
        </p:txBody>
      </p:sp>
      <p:sp>
        <p:nvSpPr>
          <p:cNvPr id="84" name="Isosceles Triangle 83"/>
          <p:cNvSpPr/>
          <p:nvPr/>
        </p:nvSpPr>
        <p:spPr bwMode="gray">
          <a:xfrm rot="5400000">
            <a:off x="4829628" y="337214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85" name="Isosceles Triangle 84"/>
          <p:cNvSpPr/>
          <p:nvPr/>
        </p:nvSpPr>
        <p:spPr bwMode="gray">
          <a:xfrm rot="5400000">
            <a:off x="6663935" y="338122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86" name="TextBox 85"/>
          <p:cNvSpPr txBox="1"/>
          <p:nvPr/>
        </p:nvSpPr>
        <p:spPr>
          <a:xfrm>
            <a:off x="1143926" y="4033277"/>
            <a:ext cx="902751"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Bi-directional Supplier data</a:t>
            </a:r>
          </a:p>
        </p:txBody>
      </p:sp>
      <p:sp>
        <p:nvSpPr>
          <p:cNvPr id="87" name="Isosceles Triangle 86"/>
          <p:cNvSpPr/>
          <p:nvPr/>
        </p:nvSpPr>
        <p:spPr bwMode="gray">
          <a:xfrm rot="10800000">
            <a:off x="1213138" y="3938181"/>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88" name="Isosceles Triangle 87"/>
          <p:cNvSpPr/>
          <p:nvPr/>
        </p:nvSpPr>
        <p:spPr bwMode="gray">
          <a:xfrm>
            <a:off x="1112925" y="384672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89" name="TextBox 88"/>
          <p:cNvSpPr txBox="1"/>
          <p:nvPr/>
        </p:nvSpPr>
        <p:spPr>
          <a:xfrm>
            <a:off x="3108769" y="2159960"/>
            <a:ext cx="826127" cy="553998"/>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Invite supplier to Sourcing Event / e-auction</a:t>
            </a:r>
          </a:p>
        </p:txBody>
      </p:sp>
      <p:sp>
        <p:nvSpPr>
          <p:cNvPr id="90" name="Isosceles Triangle 89"/>
          <p:cNvSpPr/>
          <p:nvPr/>
        </p:nvSpPr>
        <p:spPr bwMode="gray">
          <a:xfrm>
            <a:off x="3851868" y="207761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91" name="TextBox 90"/>
          <p:cNvSpPr txBox="1"/>
          <p:nvPr/>
        </p:nvSpPr>
        <p:spPr>
          <a:xfrm>
            <a:off x="3954287" y="2169817"/>
            <a:ext cx="107929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Award Business</a:t>
            </a:r>
          </a:p>
        </p:txBody>
      </p:sp>
      <p:sp>
        <p:nvSpPr>
          <p:cNvPr id="92" name="Isosceles Triangle 91"/>
          <p:cNvSpPr/>
          <p:nvPr/>
        </p:nvSpPr>
        <p:spPr bwMode="gray">
          <a:xfrm>
            <a:off x="4083154" y="206223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93" name="TextBox 92"/>
          <p:cNvSpPr txBox="1"/>
          <p:nvPr/>
        </p:nvSpPr>
        <p:spPr>
          <a:xfrm>
            <a:off x="10299799" y="3820653"/>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PO to Invoice</a:t>
            </a:r>
          </a:p>
        </p:txBody>
      </p:sp>
      <p:sp>
        <p:nvSpPr>
          <p:cNvPr id="94" name="TextBox 93"/>
          <p:cNvSpPr txBox="1"/>
          <p:nvPr/>
        </p:nvSpPr>
        <p:spPr>
          <a:xfrm>
            <a:off x="10299799" y="4187014"/>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Schedules / Call-offs</a:t>
            </a:r>
          </a:p>
        </p:txBody>
      </p:sp>
      <p:sp>
        <p:nvSpPr>
          <p:cNvPr id="95" name="TextBox 94"/>
          <p:cNvSpPr txBox="1"/>
          <p:nvPr/>
        </p:nvSpPr>
        <p:spPr>
          <a:xfrm>
            <a:off x="10299799" y="4448600"/>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Consignments</a:t>
            </a:r>
          </a:p>
        </p:txBody>
      </p:sp>
      <p:sp>
        <p:nvSpPr>
          <p:cNvPr id="96" name="TextBox 95"/>
          <p:cNvSpPr txBox="1"/>
          <p:nvPr/>
        </p:nvSpPr>
        <p:spPr>
          <a:xfrm>
            <a:off x="203608" y="2432774"/>
            <a:ext cx="786348" cy="138499"/>
          </a:xfrm>
          <a:prstGeom prst="rect">
            <a:avLst/>
          </a:prstGeom>
          <a:noFill/>
        </p:spPr>
        <p:txBody>
          <a:bodyPr wrap="square" lIns="0" tIns="0" rIns="0" bIns="0" rtlCol="0">
            <a:spAutoFit/>
          </a:bodyP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Invite supplier</a:t>
            </a:r>
          </a:p>
        </p:txBody>
      </p:sp>
      <p:sp>
        <p:nvSpPr>
          <p:cNvPr id="97" name="Isosceles Triangle 96"/>
          <p:cNvSpPr/>
          <p:nvPr/>
        </p:nvSpPr>
        <p:spPr bwMode="gray">
          <a:xfrm>
            <a:off x="636262" y="2357318"/>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98" name="TextBox 97"/>
          <p:cNvSpPr txBox="1"/>
          <p:nvPr/>
        </p:nvSpPr>
        <p:spPr>
          <a:xfrm>
            <a:off x="1087928" y="2063926"/>
            <a:ext cx="772833"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Supplier Qualification and data sync</a:t>
            </a:r>
          </a:p>
        </p:txBody>
      </p:sp>
      <p:sp>
        <p:nvSpPr>
          <p:cNvPr id="99" name="Isosceles Triangle 98"/>
          <p:cNvSpPr/>
          <p:nvPr/>
        </p:nvSpPr>
        <p:spPr bwMode="gray">
          <a:xfrm>
            <a:off x="1078025" y="2516247"/>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00" name="Isosceles Triangle 99"/>
          <p:cNvSpPr/>
          <p:nvPr/>
        </p:nvSpPr>
        <p:spPr bwMode="gray">
          <a:xfrm rot="10800000">
            <a:off x="1078025" y="2605521"/>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01" name="TextBox 100"/>
          <p:cNvSpPr txBox="1"/>
          <p:nvPr/>
        </p:nvSpPr>
        <p:spPr>
          <a:xfrm>
            <a:off x="10299799" y="4579393"/>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Sub-Contracting</a:t>
            </a:r>
          </a:p>
        </p:txBody>
      </p:sp>
      <p:sp>
        <p:nvSpPr>
          <p:cNvPr id="102" name="TextBox 101"/>
          <p:cNvSpPr txBox="1"/>
          <p:nvPr/>
        </p:nvSpPr>
        <p:spPr>
          <a:xfrm>
            <a:off x="10299799" y="4710186"/>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Quality Assurance</a:t>
            </a:r>
          </a:p>
        </p:txBody>
      </p:sp>
      <p:sp>
        <p:nvSpPr>
          <p:cNvPr id="103" name="TextBox 102"/>
          <p:cNvSpPr txBox="1"/>
          <p:nvPr/>
        </p:nvSpPr>
        <p:spPr>
          <a:xfrm>
            <a:off x="10299799" y="4840979"/>
            <a:ext cx="1660577"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Supplier Managed Inventory</a:t>
            </a:r>
          </a:p>
        </p:txBody>
      </p:sp>
      <p:sp>
        <p:nvSpPr>
          <p:cNvPr id="104" name="Isosceles Triangle 103"/>
          <p:cNvSpPr/>
          <p:nvPr/>
        </p:nvSpPr>
        <p:spPr bwMode="gray">
          <a:xfrm>
            <a:off x="10239049" y="3699828"/>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05" name="Isosceles Triangle 104"/>
          <p:cNvSpPr/>
          <p:nvPr/>
        </p:nvSpPr>
        <p:spPr bwMode="gray">
          <a:xfrm rot="10800000">
            <a:off x="10366473" y="371879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09" name="Isosceles Triangle 108"/>
          <p:cNvSpPr/>
          <p:nvPr/>
        </p:nvSpPr>
        <p:spPr bwMode="gray">
          <a:xfrm rot="5400000">
            <a:off x="5321006" y="3357119"/>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0" name="Isosceles Triangle 109"/>
          <p:cNvSpPr/>
          <p:nvPr/>
        </p:nvSpPr>
        <p:spPr bwMode="gray">
          <a:xfrm rot="5400000">
            <a:off x="5448010" y="335885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1" name="Isosceles Triangle 110"/>
          <p:cNvSpPr/>
          <p:nvPr/>
        </p:nvSpPr>
        <p:spPr bwMode="gray">
          <a:xfrm rot="5400000">
            <a:off x="5575013" y="3360633"/>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7" name="Isosceles Triangle 116"/>
          <p:cNvSpPr/>
          <p:nvPr/>
        </p:nvSpPr>
        <p:spPr bwMode="gray">
          <a:xfrm rot="5400000">
            <a:off x="7330848" y="338000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8" name="Isosceles Triangle 117"/>
          <p:cNvSpPr/>
          <p:nvPr/>
        </p:nvSpPr>
        <p:spPr bwMode="gray">
          <a:xfrm rot="5400000">
            <a:off x="7457852" y="3381735"/>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19" name="Isosceles Triangle 118"/>
          <p:cNvSpPr/>
          <p:nvPr/>
        </p:nvSpPr>
        <p:spPr bwMode="gray">
          <a:xfrm rot="5400000">
            <a:off x="7584855" y="338351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23" name="TextBox 122"/>
          <p:cNvSpPr txBox="1"/>
          <p:nvPr/>
        </p:nvSpPr>
        <p:spPr>
          <a:xfrm>
            <a:off x="6072938" y="2549269"/>
            <a:ext cx="64032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Negotiate </a:t>
            </a:r>
          </a:p>
        </p:txBody>
      </p:sp>
      <p:sp>
        <p:nvSpPr>
          <p:cNvPr id="124" name="TextBox 123"/>
          <p:cNvSpPr txBox="1"/>
          <p:nvPr/>
        </p:nvSpPr>
        <p:spPr>
          <a:xfrm>
            <a:off x="4259117" y="1550460"/>
            <a:ext cx="107929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Trading Partners</a:t>
            </a:r>
          </a:p>
        </p:txBody>
      </p:sp>
      <p:sp>
        <p:nvSpPr>
          <p:cNvPr id="125" name="TextBox 124"/>
          <p:cNvSpPr txBox="1"/>
          <p:nvPr/>
        </p:nvSpPr>
        <p:spPr>
          <a:xfrm>
            <a:off x="6148119" y="1527623"/>
            <a:ext cx="1290388"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Trading Partners</a:t>
            </a:r>
          </a:p>
        </p:txBody>
      </p:sp>
      <p:pic>
        <p:nvPicPr>
          <p:cNvPr id="126" name="Picture 125"/>
          <p:cNvPicPr>
            <a:picLocks noChangeAspect="1"/>
          </p:cNvPicPr>
          <p:nvPr/>
        </p:nvPicPr>
        <p:blipFill>
          <a:blip r:embed="rId13"/>
          <a:stretch>
            <a:fillRect/>
          </a:stretch>
        </p:blipFill>
        <p:spPr>
          <a:xfrm>
            <a:off x="11106413" y="1376917"/>
            <a:ext cx="643386" cy="643386"/>
          </a:xfrm>
          <a:prstGeom prst="rect">
            <a:avLst/>
          </a:prstGeom>
        </p:spPr>
      </p:pic>
      <p:cxnSp>
        <p:nvCxnSpPr>
          <p:cNvPr id="128" name="Connector: Elbow 127"/>
          <p:cNvCxnSpPr/>
          <p:nvPr/>
        </p:nvCxnSpPr>
        <p:spPr>
          <a:xfrm flipV="1">
            <a:off x="11106423" y="2013344"/>
            <a:ext cx="432000" cy="612000"/>
          </a:xfrm>
          <a:prstGeom prst="bentConnector2">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Isosceles Triangle 128"/>
          <p:cNvSpPr/>
          <p:nvPr/>
        </p:nvSpPr>
        <p:spPr bwMode="gray">
          <a:xfrm>
            <a:off x="11298583" y="2057324"/>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30" name="TextBox 129"/>
          <p:cNvSpPr txBox="1"/>
          <p:nvPr/>
        </p:nvSpPr>
        <p:spPr>
          <a:xfrm>
            <a:off x="10933801" y="2156112"/>
            <a:ext cx="642257"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Payments</a:t>
            </a:r>
          </a:p>
        </p:txBody>
      </p:sp>
      <p:sp>
        <p:nvSpPr>
          <p:cNvPr id="131" name="TextBox 130"/>
          <p:cNvSpPr txBox="1"/>
          <p:nvPr/>
        </p:nvSpPr>
        <p:spPr>
          <a:xfrm>
            <a:off x="11250368" y="1243675"/>
            <a:ext cx="355475" cy="138499"/>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Bank</a:t>
            </a:r>
          </a:p>
        </p:txBody>
      </p:sp>
      <p:sp>
        <p:nvSpPr>
          <p:cNvPr id="132" name="TextBox 131"/>
          <p:cNvSpPr txBox="1"/>
          <p:nvPr/>
        </p:nvSpPr>
        <p:spPr>
          <a:xfrm>
            <a:off x="10299799" y="4971769"/>
            <a:ext cx="1321428"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Supply Chain Finance</a:t>
            </a:r>
          </a:p>
        </p:txBody>
      </p:sp>
      <p:sp>
        <p:nvSpPr>
          <p:cNvPr id="133" name="TextBox 132"/>
          <p:cNvSpPr txBox="1"/>
          <p:nvPr/>
        </p:nvSpPr>
        <p:spPr>
          <a:xfrm>
            <a:off x="8215999" y="4280035"/>
            <a:ext cx="86602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Receipt (Copy)</a:t>
            </a:r>
          </a:p>
        </p:txBody>
      </p:sp>
      <p:sp>
        <p:nvSpPr>
          <p:cNvPr id="134" name="TextBox 133"/>
          <p:cNvSpPr txBox="1"/>
          <p:nvPr/>
        </p:nvSpPr>
        <p:spPr>
          <a:xfrm>
            <a:off x="8215999" y="4408455"/>
            <a:ext cx="539933"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OK-to-Pay</a:t>
            </a:r>
          </a:p>
        </p:txBody>
      </p:sp>
      <p:cxnSp>
        <p:nvCxnSpPr>
          <p:cNvPr id="113" name="Connector: Elbow 112"/>
          <p:cNvCxnSpPr/>
          <p:nvPr/>
        </p:nvCxnSpPr>
        <p:spPr>
          <a:xfrm rot="16200000" flipH="1">
            <a:off x="1936095" y="2718802"/>
            <a:ext cx="1656000" cy="3348000"/>
          </a:xfrm>
          <a:prstGeom prst="bentConnector3">
            <a:avLst>
              <a:gd name="adj1" fmla="val 64888"/>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732704" y="2778926"/>
            <a:ext cx="1172136" cy="369332"/>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12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Spend Analysis</a:t>
            </a:r>
          </a:p>
        </p:txBody>
      </p:sp>
      <p:pic>
        <p:nvPicPr>
          <p:cNvPr id="149" name="Picture 148"/>
          <p:cNvPicPr>
            <a:picLocks noChangeAspect="1"/>
          </p:cNvPicPr>
          <p:nvPr/>
        </p:nvPicPr>
        <p:blipFill>
          <a:blip r:embed="rId14"/>
          <a:stretch>
            <a:fillRect/>
          </a:stretch>
        </p:blipFill>
        <p:spPr>
          <a:xfrm>
            <a:off x="1995721" y="3167102"/>
            <a:ext cx="411911" cy="411911"/>
          </a:xfrm>
          <a:prstGeom prst="rect">
            <a:avLst/>
          </a:prstGeom>
        </p:spPr>
      </p:pic>
      <p:pic>
        <p:nvPicPr>
          <p:cNvPr id="150" name="Picture 149"/>
          <p:cNvPicPr>
            <a:picLocks noChangeAspect="1"/>
          </p:cNvPicPr>
          <p:nvPr/>
        </p:nvPicPr>
        <p:blipFill>
          <a:blip r:embed="rId6"/>
          <a:stretch>
            <a:fillRect/>
          </a:stretch>
        </p:blipFill>
        <p:spPr>
          <a:xfrm>
            <a:off x="2334642" y="3200963"/>
            <a:ext cx="294030" cy="294030"/>
          </a:xfrm>
          <a:prstGeom prst="rect">
            <a:avLst/>
          </a:prstGeom>
        </p:spPr>
      </p:pic>
      <p:sp>
        <p:nvSpPr>
          <p:cNvPr id="151" name="TextBox 150"/>
          <p:cNvSpPr txBox="1"/>
          <p:nvPr/>
        </p:nvSpPr>
        <p:spPr>
          <a:xfrm>
            <a:off x="2357200" y="4310707"/>
            <a:ext cx="786348"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Spend Data</a:t>
            </a:r>
          </a:p>
        </p:txBody>
      </p:sp>
      <p:sp>
        <p:nvSpPr>
          <p:cNvPr id="152" name="Isosceles Triangle 151"/>
          <p:cNvSpPr/>
          <p:nvPr/>
        </p:nvSpPr>
        <p:spPr bwMode="gray">
          <a:xfrm>
            <a:off x="2351323" y="422055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53" name="TextBox 152"/>
          <p:cNvSpPr txBox="1"/>
          <p:nvPr/>
        </p:nvSpPr>
        <p:spPr>
          <a:xfrm>
            <a:off x="2921824" y="3281096"/>
            <a:ext cx="628778" cy="4154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Initiate Sourcing Event</a:t>
            </a:r>
          </a:p>
        </p:txBody>
      </p:sp>
      <p:sp>
        <p:nvSpPr>
          <p:cNvPr id="154" name="Isosceles Triangle 153"/>
          <p:cNvSpPr/>
          <p:nvPr/>
        </p:nvSpPr>
        <p:spPr bwMode="gray">
          <a:xfrm rot="5400000">
            <a:off x="2776746" y="3431802"/>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55" name="Isosceles Triangle 154"/>
          <p:cNvSpPr/>
          <p:nvPr/>
        </p:nvSpPr>
        <p:spPr bwMode="gray">
          <a:xfrm rot="5400000">
            <a:off x="3399659" y="3434000"/>
            <a:ext cx="108000" cy="66843"/>
          </a:xfrm>
          <a:prstGeom prst="triangle">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ysClr val="windowText" lastClr="000000"/>
              </a:solidFill>
              <a:effectLst/>
              <a:uLnTx/>
              <a:uFillTx/>
              <a:latin typeface="Arial"/>
              <a:ea typeface="Arial Unicode MS" pitchFamily="34" charset="-128"/>
              <a:cs typeface="Arial Unicode MS" pitchFamily="34" charset="-128"/>
            </a:endParaRPr>
          </a:p>
        </p:txBody>
      </p:sp>
      <p:sp>
        <p:nvSpPr>
          <p:cNvPr id="156" name="TextBox 155"/>
          <p:cNvSpPr txBox="1"/>
          <p:nvPr/>
        </p:nvSpPr>
        <p:spPr>
          <a:xfrm>
            <a:off x="10299799" y="4317807"/>
            <a:ext cx="1268609"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Dynamic Discounting</a:t>
            </a:r>
          </a:p>
        </p:txBody>
      </p:sp>
      <p:pic>
        <p:nvPicPr>
          <p:cNvPr id="44" name="Picture 43"/>
          <p:cNvPicPr>
            <a:picLocks noChangeAspect="1"/>
          </p:cNvPicPr>
          <p:nvPr/>
        </p:nvPicPr>
        <p:blipFill>
          <a:blip r:embed="rId15">
            <a:duotone>
              <a:schemeClr val="accent1">
                <a:shade val="45000"/>
                <a:satMod val="135000"/>
              </a:schemeClr>
              <a:prstClr val="white"/>
            </a:duotone>
          </a:blip>
          <a:stretch>
            <a:fillRect/>
          </a:stretch>
        </p:blipFill>
        <p:spPr>
          <a:xfrm>
            <a:off x="571728" y="2068870"/>
            <a:ext cx="254585" cy="254585"/>
          </a:xfrm>
          <a:prstGeom prst="rect">
            <a:avLst/>
          </a:prstGeom>
        </p:spPr>
      </p:pic>
      <p:pic>
        <p:nvPicPr>
          <p:cNvPr id="47" name="Picture 46"/>
          <p:cNvPicPr>
            <a:picLocks noChangeAspect="1"/>
          </p:cNvPicPr>
          <p:nvPr/>
        </p:nvPicPr>
        <p:blipFill>
          <a:blip r:embed="rId16"/>
          <a:stretch>
            <a:fillRect/>
          </a:stretch>
        </p:blipFill>
        <p:spPr>
          <a:xfrm>
            <a:off x="1104158" y="3106505"/>
            <a:ext cx="469493" cy="469493"/>
          </a:xfrm>
          <a:prstGeom prst="rect">
            <a:avLst/>
          </a:prstGeom>
        </p:spPr>
      </p:pic>
      <p:sp>
        <p:nvSpPr>
          <p:cNvPr id="157" name="TextBox 156"/>
          <p:cNvSpPr txBox="1"/>
          <p:nvPr/>
        </p:nvSpPr>
        <p:spPr>
          <a:xfrm>
            <a:off x="10299799" y="4056221"/>
            <a:ext cx="1450000"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Invoice &amp; Payment Status</a:t>
            </a:r>
          </a:p>
        </p:txBody>
      </p:sp>
      <p:pic>
        <p:nvPicPr>
          <p:cNvPr id="159" name="Picture 15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9020" y="1166593"/>
            <a:ext cx="874631" cy="170479"/>
          </a:xfrm>
          <a:prstGeom prst="rect">
            <a:avLst/>
          </a:prstGeom>
        </p:spPr>
      </p:pic>
      <p:sp>
        <p:nvSpPr>
          <p:cNvPr id="114" name="TextBox 113"/>
          <p:cNvSpPr txBox="1"/>
          <p:nvPr/>
        </p:nvSpPr>
        <p:spPr>
          <a:xfrm>
            <a:off x="8215999" y="4151616"/>
            <a:ext cx="37904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SES</a:t>
            </a:r>
          </a:p>
        </p:txBody>
      </p:sp>
      <p:sp>
        <p:nvSpPr>
          <p:cNvPr id="115" name="TextBox 114"/>
          <p:cNvSpPr txBox="1"/>
          <p:nvPr/>
        </p:nvSpPr>
        <p:spPr>
          <a:xfrm>
            <a:off x="10299799" y="3941052"/>
            <a:ext cx="1450000"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Service</a:t>
            </a:r>
            <a:r>
              <a:rPr kumimoji="0" lang="en-GB" sz="900" b="0" i="0" u="none" strike="noStrike" kern="0" cap="none" spc="0" normalizeH="0" noProof="0" dirty="0">
                <a:ln>
                  <a:noFill/>
                </a:ln>
                <a:solidFill>
                  <a:srgbClr val="F0AB00"/>
                </a:solidFill>
                <a:effectLst/>
                <a:uLnTx/>
                <a:uFillTx/>
                <a:latin typeface="Arial"/>
                <a:ea typeface="Arial Unicode MS" pitchFamily="34" charset="-128"/>
                <a:cs typeface="Arial Unicode MS" pitchFamily="34" charset="-128"/>
              </a:rPr>
              <a:t> Entry Sheets</a:t>
            </a:r>
            <a:endPar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endParaRPr>
          </a:p>
        </p:txBody>
      </p:sp>
      <p:sp>
        <p:nvSpPr>
          <p:cNvPr id="112" name="TextBox 111"/>
          <p:cNvSpPr txBox="1"/>
          <p:nvPr/>
        </p:nvSpPr>
        <p:spPr>
          <a:xfrm>
            <a:off x="8215999" y="3894778"/>
            <a:ext cx="817782"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Budget Check </a:t>
            </a:r>
          </a:p>
        </p:txBody>
      </p:sp>
      <p:grpSp>
        <p:nvGrpSpPr>
          <p:cNvPr id="26" name="Group 25"/>
          <p:cNvGrpSpPr/>
          <p:nvPr/>
        </p:nvGrpSpPr>
        <p:grpSpPr>
          <a:xfrm>
            <a:off x="4830866" y="5511400"/>
            <a:ext cx="819849" cy="966543"/>
            <a:chOff x="5038272" y="5528995"/>
            <a:chExt cx="819849" cy="966543"/>
          </a:xfrm>
        </p:grpSpPr>
        <p:pic>
          <p:nvPicPr>
            <p:cNvPr id="4" name="Picture 3"/>
            <p:cNvPicPr>
              <a:picLocks noChangeAspect="1"/>
            </p:cNvPicPr>
            <p:nvPr/>
          </p:nvPicPr>
          <p:blipFill>
            <a:blip r:embed="rId2"/>
            <a:stretch>
              <a:fillRect/>
            </a:stretch>
          </p:blipFill>
          <p:spPr>
            <a:xfrm>
              <a:off x="5038272" y="5528995"/>
              <a:ext cx="819849" cy="819849"/>
            </a:xfrm>
            <a:prstGeom prst="rect">
              <a:avLst/>
            </a:prstGeom>
          </p:spPr>
        </p:pic>
        <p:sp>
          <p:nvSpPr>
            <p:cNvPr id="116" name="TextBox 115"/>
            <p:cNvSpPr txBox="1"/>
            <p:nvPr/>
          </p:nvSpPr>
          <p:spPr>
            <a:xfrm>
              <a:off x="5267578" y="6341650"/>
              <a:ext cx="262892"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a:t>
              </a:r>
            </a:p>
          </p:txBody>
        </p:sp>
      </p:grpSp>
      <p:grpSp>
        <p:nvGrpSpPr>
          <p:cNvPr id="34" name="Group 33"/>
          <p:cNvGrpSpPr/>
          <p:nvPr/>
        </p:nvGrpSpPr>
        <p:grpSpPr>
          <a:xfrm>
            <a:off x="5682485" y="5513667"/>
            <a:ext cx="876247" cy="968737"/>
            <a:chOff x="6091721" y="5528995"/>
            <a:chExt cx="876247" cy="968737"/>
          </a:xfrm>
        </p:grpSpPr>
        <p:pic>
          <p:nvPicPr>
            <p:cNvPr id="5" name="Picture 4"/>
            <p:cNvPicPr>
              <a:picLocks noChangeAspect="1"/>
            </p:cNvPicPr>
            <p:nvPr/>
          </p:nvPicPr>
          <p:blipFill>
            <a:blip r:embed="rId2"/>
            <a:stretch>
              <a:fillRect/>
            </a:stretch>
          </p:blipFill>
          <p:spPr>
            <a:xfrm>
              <a:off x="6148119" y="5528995"/>
              <a:ext cx="819849" cy="819849"/>
            </a:xfrm>
            <a:prstGeom prst="rect">
              <a:avLst/>
            </a:prstGeom>
          </p:spPr>
        </p:pic>
        <p:sp>
          <p:nvSpPr>
            <p:cNvPr id="120" name="TextBox 119"/>
            <p:cNvSpPr txBox="1"/>
            <p:nvPr/>
          </p:nvSpPr>
          <p:spPr>
            <a:xfrm>
              <a:off x="6091721" y="6343844"/>
              <a:ext cx="868990" cy="153888"/>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Other</a:t>
              </a:r>
            </a:p>
          </p:txBody>
        </p:sp>
      </p:grpSp>
      <p:sp>
        <p:nvSpPr>
          <p:cNvPr id="32" name="Rectangle: Rounded Corners 31"/>
          <p:cNvSpPr/>
          <p:nvPr/>
        </p:nvSpPr>
        <p:spPr bwMode="gray">
          <a:xfrm>
            <a:off x="7974257" y="5311488"/>
            <a:ext cx="1864718" cy="177752"/>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effectLst/>
                <a:uLnTx/>
                <a:uFillTx/>
                <a:ea typeface="Arial Unicode MS" pitchFamily="34" charset="-128"/>
                <a:cs typeface="Arial Unicode MS" pitchFamily="34" charset="-128"/>
              </a:rPr>
              <a:t>SSO</a:t>
            </a:r>
          </a:p>
        </p:txBody>
      </p:sp>
      <p:pic>
        <p:nvPicPr>
          <p:cNvPr id="136" name="Picture 135"/>
          <p:cNvPicPr>
            <a:picLocks noChangeAspect="1"/>
          </p:cNvPicPr>
          <p:nvPr/>
        </p:nvPicPr>
        <p:blipFill>
          <a:blip r:embed="rId4"/>
          <a:stretch>
            <a:fillRect/>
          </a:stretch>
        </p:blipFill>
        <p:spPr>
          <a:xfrm>
            <a:off x="2520635" y="5370466"/>
            <a:ext cx="759424" cy="759424"/>
          </a:xfrm>
          <a:prstGeom prst="rect">
            <a:avLst/>
          </a:prstGeom>
        </p:spPr>
      </p:pic>
      <p:sp>
        <p:nvSpPr>
          <p:cNvPr id="137" name="TextBox 136"/>
          <p:cNvSpPr txBox="1"/>
          <p:nvPr/>
        </p:nvSpPr>
        <p:spPr>
          <a:xfrm>
            <a:off x="2531081" y="5995130"/>
            <a:ext cx="822341" cy="15388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AD / LDAP etc</a:t>
            </a:r>
          </a:p>
        </p:txBody>
      </p:sp>
      <p:sp>
        <p:nvSpPr>
          <p:cNvPr id="139" name="Rectangle: Rounded Corners 138"/>
          <p:cNvSpPr/>
          <p:nvPr/>
        </p:nvSpPr>
        <p:spPr bwMode="gray">
          <a:xfrm>
            <a:off x="2323038" y="5321317"/>
            <a:ext cx="1350228" cy="176400"/>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effectLst/>
                <a:uLnTx/>
                <a:uFillTx/>
                <a:ea typeface="Arial Unicode MS" pitchFamily="34" charset="-128"/>
                <a:cs typeface="Arial Unicode MS" pitchFamily="34" charset="-128"/>
              </a:rPr>
              <a:t>User Provisioning</a:t>
            </a:r>
          </a:p>
        </p:txBody>
      </p:sp>
      <p:pic>
        <p:nvPicPr>
          <p:cNvPr id="140" name="Picture 139"/>
          <p:cNvPicPr>
            <a:picLocks noChangeAspect="1"/>
          </p:cNvPicPr>
          <p:nvPr/>
        </p:nvPicPr>
        <p:blipFill>
          <a:blip r:embed="rId18">
            <a:duotone>
              <a:srgbClr val="F0AB00">
                <a:shade val="45000"/>
                <a:satMod val="135000"/>
              </a:srgbClr>
              <a:prstClr val="white"/>
            </a:duotone>
            <a:extLst>
              <a:ext uri="{28A0092B-C50C-407E-A947-70E740481C1C}">
                <a14:useLocalDpi xmlns:a14="http://schemas.microsoft.com/office/drawing/2010/main" val="0"/>
              </a:ext>
            </a:extLst>
          </a:blip>
          <a:stretch>
            <a:fillRect/>
          </a:stretch>
        </p:blipFill>
        <p:spPr>
          <a:xfrm>
            <a:off x="3114570" y="5709380"/>
            <a:ext cx="285750" cy="285750"/>
          </a:xfrm>
          <a:prstGeom prst="rect">
            <a:avLst/>
          </a:prstGeom>
        </p:spPr>
      </p:pic>
      <p:sp>
        <p:nvSpPr>
          <p:cNvPr id="141" name="TextBox 140"/>
          <p:cNvSpPr txBox="1"/>
          <p:nvPr/>
        </p:nvSpPr>
        <p:spPr>
          <a:xfrm>
            <a:off x="8185819" y="6283634"/>
            <a:ext cx="93418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MS Active Directory</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grpSp>
        <p:nvGrpSpPr>
          <p:cNvPr id="142" name="Group 141"/>
          <p:cNvGrpSpPr/>
          <p:nvPr/>
        </p:nvGrpSpPr>
        <p:grpSpPr>
          <a:xfrm>
            <a:off x="8322535" y="5459538"/>
            <a:ext cx="642165" cy="862329"/>
            <a:chOff x="7734193" y="5365600"/>
            <a:chExt cx="642165" cy="862329"/>
          </a:xfrm>
        </p:grpSpPr>
        <p:pic>
          <p:nvPicPr>
            <p:cNvPr id="143" name="Picture 142"/>
            <p:cNvPicPr>
              <a:picLocks noChangeAspect="1"/>
            </p:cNvPicPr>
            <p:nvPr/>
          </p:nvPicPr>
          <p:blipFill>
            <a:blip r:embed="rId19"/>
            <a:stretch>
              <a:fillRect/>
            </a:stretch>
          </p:blipFill>
          <p:spPr>
            <a:xfrm>
              <a:off x="7788462" y="5701420"/>
              <a:ext cx="526509" cy="526509"/>
            </a:xfrm>
            <a:prstGeom prst="rect">
              <a:avLst/>
            </a:prstGeom>
          </p:spPr>
        </p:pic>
        <p:pic>
          <p:nvPicPr>
            <p:cNvPr id="144" name="Picture 143"/>
            <p:cNvPicPr>
              <a:picLocks noChangeAspect="1"/>
            </p:cNvPicPr>
            <p:nvPr/>
          </p:nvPicPr>
          <p:blipFill>
            <a:blip r:embed="rId20"/>
            <a:stretch>
              <a:fillRect/>
            </a:stretch>
          </p:blipFill>
          <p:spPr>
            <a:xfrm>
              <a:off x="7734193" y="5365600"/>
              <a:ext cx="642165" cy="642165"/>
            </a:xfrm>
            <a:prstGeom prst="rect">
              <a:avLst/>
            </a:prstGeom>
          </p:spPr>
        </p:pic>
      </p:grpSp>
      <p:grpSp>
        <p:nvGrpSpPr>
          <p:cNvPr id="145" name="Group 144"/>
          <p:cNvGrpSpPr/>
          <p:nvPr/>
        </p:nvGrpSpPr>
        <p:grpSpPr>
          <a:xfrm>
            <a:off x="8969761" y="5459538"/>
            <a:ext cx="642165" cy="862329"/>
            <a:chOff x="7734193" y="5365600"/>
            <a:chExt cx="642165" cy="862329"/>
          </a:xfrm>
        </p:grpSpPr>
        <p:pic>
          <p:nvPicPr>
            <p:cNvPr id="146" name="Picture 145"/>
            <p:cNvPicPr>
              <a:picLocks noChangeAspect="1"/>
            </p:cNvPicPr>
            <p:nvPr/>
          </p:nvPicPr>
          <p:blipFill>
            <a:blip r:embed="rId19"/>
            <a:stretch>
              <a:fillRect/>
            </a:stretch>
          </p:blipFill>
          <p:spPr>
            <a:xfrm>
              <a:off x="7788462" y="5701420"/>
              <a:ext cx="526509" cy="526509"/>
            </a:xfrm>
            <a:prstGeom prst="rect">
              <a:avLst/>
            </a:prstGeom>
          </p:spPr>
        </p:pic>
        <p:pic>
          <p:nvPicPr>
            <p:cNvPr id="147" name="Picture 146"/>
            <p:cNvPicPr>
              <a:picLocks noChangeAspect="1"/>
            </p:cNvPicPr>
            <p:nvPr/>
          </p:nvPicPr>
          <p:blipFill>
            <a:blip r:embed="rId20"/>
            <a:stretch>
              <a:fillRect/>
            </a:stretch>
          </p:blipFill>
          <p:spPr>
            <a:xfrm>
              <a:off x="7734193" y="5365600"/>
              <a:ext cx="642165" cy="642165"/>
            </a:xfrm>
            <a:prstGeom prst="rect">
              <a:avLst/>
            </a:prstGeom>
          </p:spPr>
        </p:pic>
      </p:grpSp>
      <p:sp>
        <p:nvSpPr>
          <p:cNvPr id="158" name="TextBox 157"/>
          <p:cNvSpPr txBox="1"/>
          <p:nvPr/>
        </p:nvSpPr>
        <p:spPr>
          <a:xfrm>
            <a:off x="9042716" y="6283634"/>
            <a:ext cx="507823"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LDAP etc.</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sp>
        <p:nvSpPr>
          <p:cNvPr id="160" name="Rectangle: Rounded Corners 159"/>
          <p:cNvSpPr/>
          <p:nvPr/>
        </p:nvSpPr>
        <p:spPr bwMode="gray">
          <a:xfrm>
            <a:off x="3836659" y="5318724"/>
            <a:ext cx="3926215" cy="189763"/>
          </a:xfrm>
          <a:prstGeom prst="roundRect">
            <a:avLst>
              <a:gd name="adj"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SAP Cloud Platform Integration (CPI)</a:t>
            </a:r>
          </a:p>
        </p:txBody>
      </p:sp>
      <p:sp>
        <p:nvSpPr>
          <p:cNvPr id="135" name="Rectangle: Rounded Corners 134"/>
          <p:cNvSpPr/>
          <p:nvPr/>
        </p:nvSpPr>
        <p:spPr bwMode="gray">
          <a:xfrm>
            <a:off x="818941" y="5316535"/>
            <a:ext cx="1350228" cy="176400"/>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GB" sz="1000" kern="0" dirty="0">
                <a:ea typeface="Arial Unicode MS" pitchFamily="34" charset="-128"/>
                <a:cs typeface="Arial Unicode MS" pitchFamily="34" charset="-128"/>
              </a:rPr>
              <a:t>Extension API’s</a:t>
            </a:r>
            <a:endParaRPr kumimoji="0" lang="en-GB" sz="100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4" name="Picture 23"/>
          <p:cNvPicPr>
            <a:picLocks noChangeAspect="1"/>
          </p:cNvPicPr>
          <p:nvPr/>
        </p:nvPicPr>
        <p:blipFill>
          <a:blip r:embed="rId21"/>
          <a:stretch>
            <a:fillRect/>
          </a:stretch>
        </p:blipFill>
        <p:spPr>
          <a:xfrm>
            <a:off x="1306343" y="5528995"/>
            <a:ext cx="511467" cy="511467"/>
          </a:xfrm>
          <a:prstGeom prst="rect">
            <a:avLst/>
          </a:prstGeom>
        </p:spPr>
      </p:pic>
      <p:sp>
        <p:nvSpPr>
          <p:cNvPr id="161" name="TextBox 160"/>
          <p:cNvSpPr txBox="1"/>
          <p:nvPr/>
        </p:nvSpPr>
        <p:spPr>
          <a:xfrm>
            <a:off x="6795691" y="6328516"/>
            <a:ext cx="605323"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0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Cloud Solutions</a:t>
            </a:r>
          </a:p>
        </p:txBody>
      </p:sp>
      <p:sp>
        <p:nvSpPr>
          <p:cNvPr id="162" name="Rectangle: Rounded Corners 161"/>
          <p:cNvSpPr/>
          <p:nvPr/>
        </p:nvSpPr>
        <p:spPr bwMode="gray">
          <a:xfrm>
            <a:off x="10051067" y="5301759"/>
            <a:ext cx="1232529" cy="185342"/>
          </a:xfrm>
          <a:prstGeom prst="roundRect">
            <a:avLst>
              <a:gd name="adj" fmla="val 50000"/>
            </a:avLst>
          </a:prstGeom>
          <a:solidFill>
            <a:schemeClr val="accent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000" i="0" u="none" strike="noStrike" kern="0" cap="none" spc="0" normalizeH="0" baseline="0" noProof="0" dirty="0">
                <a:ln>
                  <a:noFill/>
                </a:ln>
                <a:effectLst/>
                <a:uLnTx/>
                <a:uFillTx/>
                <a:ea typeface="Arial Unicode MS" pitchFamily="34" charset="-128"/>
                <a:cs typeface="Arial Unicode MS" pitchFamily="34" charset="-128"/>
              </a:rPr>
              <a:t>Partner API’s</a:t>
            </a:r>
          </a:p>
        </p:txBody>
      </p:sp>
      <p:pic>
        <p:nvPicPr>
          <p:cNvPr id="38" name="Picture 37"/>
          <p:cNvPicPr>
            <a:picLocks noChangeAspect="1"/>
          </p:cNvPicPr>
          <p:nvPr/>
        </p:nvPicPr>
        <p:blipFill>
          <a:blip r:embed="rId22"/>
          <a:stretch>
            <a:fillRect/>
          </a:stretch>
        </p:blipFill>
        <p:spPr>
          <a:xfrm>
            <a:off x="10283229" y="5545813"/>
            <a:ext cx="401521" cy="401521"/>
          </a:xfrm>
          <a:prstGeom prst="rect">
            <a:avLst/>
          </a:prstGeom>
        </p:spPr>
      </p:pic>
      <p:sp>
        <p:nvSpPr>
          <p:cNvPr id="163" name="TextBox 162"/>
          <p:cNvSpPr txBox="1"/>
          <p:nvPr/>
        </p:nvSpPr>
        <p:spPr>
          <a:xfrm>
            <a:off x="10214485" y="5946283"/>
            <a:ext cx="529531"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Digital Sig.</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pic>
        <p:nvPicPr>
          <p:cNvPr id="40" name="Picture 39"/>
          <p:cNvPicPr>
            <a:picLocks noChangeAspect="1"/>
          </p:cNvPicPr>
          <p:nvPr/>
        </p:nvPicPr>
        <p:blipFill>
          <a:blip r:embed="rId23"/>
          <a:stretch>
            <a:fillRect/>
          </a:stretch>
        </p:blipFill>
        <p:spPr>
          <a:xfrm>
            <a:off x="11084339" y="5613242"/>
            <a:ext cx="196065" cy="196065"/>
          </a:xfrm>
          <a:prstGeom prst="rect">
            <a:avLst/>
          </a:prstGeom>
        </p:spPr>
      </p:pic>
      <p:pic>
        <p:nvPicPr>
          <p:cNvPr id="42" name="Picture 41"/>
          <p:cNvPicPr>
            <a:picLocks noChangeAspect="1"/>
          </p:cNvPicPr>
          <p:nvPr/>
        </p:nvPicPr>
        <p:blipFill>
          <a:blip r:embed="rId24"/>
          <a:stretch>
            <a:fillRect/>
          </a:stretch>
        </p:blipFill>
        <p:spPr>
          <a:xfrm>
            <a:off x="10706644" y="5521756"/>
            <a:ext cx="402848" cy="402848"/>
          </a:xfrm>
          <a:prstGeom prst="rect">
            <a:avLst/>
          </a:prstGeom>
        </p:spPr>
      </p:pic>
      <p:sp>
        <p:nvSpPr>
          <p:cNvPr id="164" name="TextBox 163"/>
          <p:cNvSpPr txBox="1"/>
          <p:nvPr/>
        </p:nvSpPr>
        <p:spPr>
          <a:xfrm>
            <a:off x="10600656" y="5926437"/>
            <a:ext cx="633609" cy="3077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GB" sz="1000" kern="0" dirty="0">
                <a:solidFill>
                  <a:srgbClr val="FFFFFF"/>
                </a:solidFill>
                <a:ea typeface="Arial Unicode MS" pitchFamily="34" charset="-128"/>
                <a:cs typeface="Arial Unicode MS" pitchFamily="34" charset="-128"/>
              </a:rPr>
              <a:t>Tax Engine</a:t>
            </a:r>
            <a:endParaRPr kumimoji="0" lang="en-GB" sz="1000" i="0" u="none" strike="noStrike" kern="0" cap="none" spc="0" normalizeH="0" baseline="0" noProof="0" dirty="0">
              <a:ln>
                <a:noFill/>
              </a:ln>
              <a:solidFill>
                <a:srgbClr val="FFFFFF"/>
              </a:solidFill>
              <a:effectLst/>
              <a:uLnTx/>
              <a:uFillTx/>
              <a:ea typeface="Arial Unicode MS" pitchFamily="34" charset="-128"/>
              <a:cs typeface="Arial Unicode MS" pitchFamily="34" charset="-128"/>
            </a:endParaRPr>
          </a:p>
        </p:txBody>
      </p:sp>
      <p:pic>
        <p:nvPicPr>
          <p:cNvPr id="37" name="Picture 36">
            <a:extLst>
              <a:ext uri="{FF2B5EF4-FFF2-40B4-BE49-F238E27FC236}">
                <a16:creationId xmlns:a16="http://schemas.microsoft.com/office/drawing/2014/main" id="{98BAAF0F-8D53-417A-BF63-0E9385486454}"/>
              </a:ext>
            </a:extLst>
          </p:cNvPr>
          <p:cNvPicPr>
            <a:picLocks noChangeAspect="1"/>
          </p:cNvPicPr>
          <p:nvPr/>
        </p:nvPicPr>
        <p:blipFill>
          <a:blip r:embed="rId25"/>
          <a:stretch>
            <a:fillRect/>
          </a:stretch>
        </p:blipFill>
        <p:spPr>
          <a:xfrm>
            <a:off x="6727506" y="5578779"/>
            <a:ext cx="724843" cy="724843"/>
          </a:xfrm>
          <a:prstGeom prst="rect">
            <a:avLst/>
          </a:prstGeom>
        </p:spPr>
      </p:pic>
      <p:pic>
        <p:nvPicPr>
          <p:cNvPr id="138" name="Graphic 137" descr="No sign">
            <a:extLst>
              <a:ext uri="{FF2B5EF4-FFF2-40B4-BE49-F238E27FC236}">
                <a16:creationId xmlns:a16="http://schemas.microsoft.com/office/drawing/2014/main" id="{D6F17711-F59F-4D46-BECE-3DD73F7C9D9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0204" y="2691063"/>
            <a:ext cx="914400" cy="914400"/>
          </a:xfrm>
          <a:prstGeom prst="rect">
            <a:avLst/>
          </a:prstGeom>
        </p:spPr>
      </p:pic>
    </p:spTree>
    <p:extLst>
      <p:ext uri="{BB962C8B-B14F-4D97-AF65-F5344CB8AC3E}">
        <p14:creationId xmlns:p14="http://schemas.microsoft.com/office/powerpoint/2010/main" val="341424936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Applications and Network Integration to S4 OP &amp; S4HC for </a:t>
            </a:r>
            <a:r>
              <a:rPr lang="en-GB" b="0" dirty="0">
                <a:hlinkClick r:id="rId2" action="ppaction://hlinksldjump"/>
              </a:rPr>
              <a:t>GB Process</a:t>
            </a:r>
            <a:endParaRPr lang="en-GB" b="0" dirty="0"/>
          </a:p>
        </p:txBody>
      </p:sp>
      <p:cxnSp>
        <p:nvCxnSpPr>
          <p:cNvPr id="49" name="Straight Connector 48"/>
          <p:cNvCxnSpPr/>
          <p:nvPr/>
        </p:nvCxnSpPr>
        <p:spPr>
          <a:xfrm>
            <a:off x="350141" y="4918868"/>
            <a:ext cx="1118780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3497" y="2929003"/>
            <a:ext cx="1113000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3"/>
          <a:stretch>
            <a:fillRect/>
          </a:stretch>
        </p:blipFill>
        <p:spPr>
          <a:xfrm>
            <a:off x="455241" y="5037235"/>
            <a:ext cx="593427" cy="593427"/>
          </a:xfrm>
          <a:prstGeom prst="rect">
            <a:avLst/>
          </a:prstGeom>
        </p:spPr>
      </p:pic>
      <p:sp>
        <p:nvSpPr>
          <p:cNvPr id="113" name="TextBox 112"/>
          <p:cNvSpPr txBox="1"/>
          <p:nvPr/>
        </p:nvSpPr>
        <p:spPr>
          <a:xfrm>
            <a:off x="513742" y="5592535"/>
            <a:ext cx="1383585" cy="83099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S4HANA OP &amp; S4HC</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stretch>
            <a:fillRect/>
          </a:stretch>
        </p:blipFill>
        <p:spPr>
          <a:xfrm>
            <a:off x="2223541" y="1826194"/>
            <a:ext cx="1025266" cy="1025266"/>
          </a:xfrm>
          <a:prstGeom prst="rect">
            <a:avLst/>
          </a:prstGeom>
        </p:spPr>
      </p:pic>
      <p:cxnSp>
        <p:nvCxnSpPr>
          <p:cNvPr id="38" name="Straight Connector 37"/>
          <p:cNvCxnSpPr/>
          <p:nvPr/>
        </p:nvCxnSpPr>
        <p:spPr>
          <a:xfrm flipV="1">
            <a:off x="2558606" y="2723521"/>
            <a:ext cx="2450" cy="2412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186158" y="6002888"/>
            <a:ext cx="1025266"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Master</a:t>
            </a:r>
            <a:r>
              <a:rPr lang="en-GB" sz="1000" kern="0" dirty="0">
                <a:solidFill>
                  <a:srgbClr val="FFFFFF"/>
                </a:solidFill>
                <a:ea typeface="Arial Unicode MS" pitchFamily="34" charset="-128"/>
                <a:cs typeface="Arial Unicode MS" pitchFamily="34" charset="-128"/>
              </a:rPr>
              <a:t> Data</a:t>
            </a:r>
            <a:endPar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pic>
        <p:nvPicPr>
          <p:cNvPr id="40" name="Picture 39"/>
          <p:cNvPicPr>
            <a:picLocks noChangeAspect="1"/>
          </p:cNvPicPr>
          <p:nvPr/>
        </p:nvPicPr>
        <p:blipFill>
          <a:blip r:embed="rId5"/>
          <a:stretch>
            <a:fillRect/>
          </a:stretch>
        </p:blipFill>
        <p:spPr>
          <a:xfrm>
            <a:off x="2223174" y="5055600"/>
            <a:ext cx="1026000" cy="1026000"/>
          </a:xfrm>
          <a:prstGeom prst="rect">
            <a:avLst/>
          </a:prstGeom>
        </p:spPr>
      </p:pic>
      <p:sp>
        <p:nvSpPr>
          <p:cNvPr id="41" name="TextBox 40"/>
          <p:cNvSpPr txBox="1"/>
          <p:nvPr/>
        </p:nvSpPr>
        <p:spPr>
          <a:xfrm>
            <a:off x="2392353" y="1471841"/>
            <a:ext cx="685191"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Master data &amp; Material Master</a:t>
            </a:r>
          </a:p>
        </p:txBody>
      </p:sp>
      <p:sp>
        <p:nvSpPr>
          <p:cNvPr id="9" name="TextBox 8"/>
          <p:cNvSpPr txBox="1"/>
          <p:nvPr/>
        </p:nvSpPr>
        <p:spPr>
          <a:xfrm rot="16200000">
            <a:off x="2244648" y="3919755"/>
            <a:ext cx="386324"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HTTP(s)</a:t>
            </a:r>
          </a:p>
        </p:txBody>
      </p:sp>
      <p:grpSp>
        <p:nvGrpSpPr>
          <p:cNvPr id="79" name="Group 78"/>
          <p:cNvGrpSpPr/>
          <p:nvPr/>
        </p:nvGrpSpPr>
        <p:grpSpPr>
          <a:xfrm>
            <a:off x="3851947" y="5185977"/>
            <a:ext cx="730800" cy="1228240"/>
            <a:chOff x="3952037" y="5246419"/>
            <a:chExt cx="730800" cy="1228240"/>
          </a:xfrm>
        </p:grpSpPr>
        <p:pic>
          <p:nvPicPr>
            <p:cNvPr id="80" name="Picture 79"/>
            <p:cNvPicPr>
              <a:picLocks noChangeAspect="1"/>
            </p:cNvPicPr>
            <p:nvPr/>
          </p:nvPicPr>
          <p:blipFill>
            <a:blip r:embed="rId6"/>
            <a:stretch>
              <a:fillRect/>
            </a:stretch>
          </p:blipFill>
          <p:spPr>
            <a:xfrm>
              <a:off x="3952037" y="5246419"/>
              <a:ext cx="730800" cy="730800"/>
            </a:xfrm>
            <a:prstGeom prst="rect">
              <a:avLst/>
            </a:prstGeom>
          </p:spPr>
        </p:pic>
        <p:sp>
          <p:nvSpPr>
            <p:cNvPr id="81" name="TextBox 80"/>
            <p:cNvSpPr txBox="1"/>
            <p:nvPr/>
          </p:nvSpPr>
          <p:spPr>
            <a:xfrm>
              <a:off x="3961934" y="6012994"/>
              <a:ext cx="698567"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Budget Check / Transaction</a:t>
              </a:r>
            </a:p>
          </p:txBody>
        </p:sp>
      </p:grpSp>
      <p:grpSp>
        <p:nvGrpSpPr>
          <p:cNvPr id="86" name="Group 85"/>
          <p:cNvGrpSpPr/>
          <p:nvPr/>
        </p:nvGrpSpPr>
        <p:grpSpPr>
          <a:xfrm>
            <a:off x="3769633" y="1569243"/>
            <a:ext cx="771069" cy="1090313"/>
            <a:chOff x="5351469" y="1591648"/>
            <a:chExt cx="771069" cy="1090313"/>
          </a:xfrm>
        </p:grpSpPr>
        <p:pic>
          <p:nvPicPr>
            <p:cNvPr id="87" name="Picture 86"/>
            <p:cNvPicPr>
              <a:picLocks noChangeAspect="1"/>
            </p:cNvPicPr>
            <p:nvPr/>
          </p:nvPicPr>
          <p:blipFill>
            <a:blip r:embed="rId7"/>
            <a:stretch>
              <a:fillRect/>
            </a:stretch>
          </p:blipFill>
          <p:spPr>
            <a:xfrm>
              <a:off x="5390959" y="1950382"/>
              <a:ext cx="731579" cy="731579"/>
            </a:xfrm>
            <a:prstGeom prst="rect">
              <a:avLst/>
            </a:prstGeom>
          </p:spPr>
        </p:pic>
        <p:sp>
          <p:nvSpPr>
            <p:cNvPr id="88" name="TextBox 87"/>
            <p:cNvSpPr txBox="1"/>
            <p:nvPr/>
          </p:nvSpPr>
          <p:spPr>
            <a:xfrm>
              <a:off x="5351469" y="1591648"/>
              <a:ext cx="720903"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Inbound Transaction</a:t>
              </a:r>
            </a:p>
          </p:txBody>
        </p:sp>
      </p:grpSp>
      <p:cxnSp>
        <p:nvCxnSpPr>
          <p:cNvPr id="89" name="Straight Connector 88"/>
          <p:cNvCxnSpPr>
            <a:cxnSpLocks/>
          </p:cNvCxnSpPr>
          <p:nvPr/>
        </p:nvCxnSpPr>
        <p:spPr>
          <a:xfrm flipH="1" flipV="1">
            <a:off x="4008451" y="2659557"/>
            <a:ext cx="0" cy="2526420"/>
          </a:xfrm>
          <a:prstGeom prst="line">
            <a:avLst/>
          </a:prstGeom>
          <a:ln w="952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5337741" y="5185977"/>
            <a:ext cx="730800" cy="920463"/>
            <a:chOff x="3952037" y="5246419"/>
            <a:chExt cx="730800" cy="920463"/>
          </a:xfrm>
        </p:grpSpPr>
        <p:pic>
          <p:nvPicPr>
            <p:cNvPr id="91" name="Picture 90"/>
            <p:cNvPicPr>
              <a:picLocks noChangeAspect="1"/>
            </p:cNvPicPr>
            <p:nvPr/>
          </p:nvPicPr>
          <p:blipFill>
            <a:blip r:embed="rId6"/>
            <a:stretch>
              <a:fillRect/>
            </a:stretch>
          </p:blipFill>
          <p:spPr>
            <a:xfrm>
              <a:off x="3952037" y="5246419"/>
              <a:ext cx="730800" cy="730800"/>
            </a:xfrm>
            <a:prstGeom prst="rect">
              <a:avLst/>
            </a:prstGeom>
          </p:spPr>
        </p:pic>
        <p:sp>
          <p:nvSpPr>
            <p:cNvPr id="92" name="TextBox 91"/>
            <p:cNvSpPr txBox="1"/>
            <p:nvPr/>
          </p:nvSpPr>
          <p:spPr>
            <a:xfrm>
              <a:off x="3961934" y="6012994"/>
              <a:ext cx="698567"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effectLst/>
                  <a:uLnTx/>
                  <a:uFillTx/>
                  <a:latin typeface="Arial"/>
                  <a:ea typeface="Arial Unicode MS" pitchFamily="34" charset="-128"/>
                  <a:cs typeface="Arial Unicode MS" pitchFamily="34" charset="-128"/>
                </a:rPr>
                <a:t>Transaction</a:t>
              </a:r>
            </a:p>
          </p:txBody>
        </p:sp>
      </p:grpSp>
      <p:cxnSp>
        <p:nvCxnSpPr>
          <p:cNvPr id="97" name="Straight Connector 96"/>
          <p:cNvCxnSpPr>
            <a:cxnSpLocks/>
          </p:cNvCxnSpPr>
          <p:nvPr/>
        </p:nvCxnSpPr>
        <p:spPr>
          <a:xfrm>
            <a:off x="5542766" y="2665977"/>
            <a:ext cx="0" cy="2520000"/>
          </a:xfrm>
          <a:prstGeom prst="line">
            <a:avLst/>
          </a:prstGeom>
          <a:ln w="952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231270" y="1576558"/>
            <a:ext cx="865969" cy="1062316"/>
            <a:chOff x="5318603" y="1619645"/>
            <a:chExt cx="865969" cy="1062316"/>
          </a:xfrm>
        </p:grpSpPr>
        <p:pic>
          <p:nvPicPr>
            <p:cNvPr id="99" name="Picture 98"/>
            <p:cNvPicPr>
              <a:picLocks noChangeAspect="1"/>
            </p:cNvPicPr>
            <p:nvPr/>
          </p:nvPicPr>
          <p:blipFill>
            <a:blip r:embed="rId7"/>
            <a:stretch>
              <a:fillRect/>
            </a:stretch>
          </p:blipFill>
          <p:spPr>
            <a:xfrm>
              <a:off x="5390959" y="1950382"/>
              <a:ext cx="731579" cy="731579"/>
            </a:xfrm>
            <a:prstGeom prst="rect">
              <a:avLst/>
            </a:prstGeom>
          </p:spPr>
        </p:pic>
        <p:sp>
          <p:nvSpPr>
            <p:cNvPr id="100" name="TextBox 99"/>
            <p:cNvSpPr txBox="1"/>
            <p:nvPr/>
          </p:nvSpPr>
          <p:spPr>
            <a:xfrm>
              <a:off x="5318603" y="1619645"/>
              <a:ext cx="865969"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Outbound Transaction</a:t>
              </a:r>
            </a:p>
          </p:txBody>
        </p:sp>
      </p:grpSp>
      <p:sp>
        <p:nvSpPr>
          <p:cNvPr id="102" name="TextBox 101"/>
          <p:cNvSpPr txBox="1"/>
          <p:nvPr/>
        </p:nvSpPr>
        <p:spPr>
          <a:xfrm rot="16200000">
            <a:off x="5053553" y="3919755"/>
            <a:ext cx="700513"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Request</a:t>
            </a:r>
          </a:p>
        </p:txBody>
      </p:sp>
      <p:pic>
        <p:nvPicPr>
          <p:cNvPr id="103" name="Picture 102"/>
          <p:cNvPicPr>
            <a:picLocks noChangeAspect="1"/>
          </p:cNvPicPr>
          <p:nvPr/>
        </p:nvPicPr>
        <p:blipFill>
          <a:blip r:embed="rId8">
            <a:lum bright="70000" contrast="-70000"/>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3649315" y="3220517"/>
            <a:ext cx="302251" cy="302251"/>
          </a:xfrm>
          <a:prstGeom prst="rect">
            <a:avLst/>
          </a:prstGeom>
        </p:spPr>
      </p:pic>
      <p:sp>
        <p:nvSpPr>
          <p:cNvPr id="96" name="TextBox 95">
            <a:extLst>
              <a:ext uri="{FF2B5EF4-FFF2-40B4-BE49-F238E27FC236}">
                <a16:creationId xmlns:a16="http://schemas.microsoft.com/office/drawing/2014/main" id="{7DCAC882-A007-4E3A-97E5-26FBA73010C1}"/>
              </a:ext>
            </a:extLst>
          </p:cNvPr>
          <p:cNvSpPr txBox="1"/>
          <p:nvPr/>
        </p:nvSpPr>
        <p:spPr>
          <a:xfrm rot="16200000">
            <a:off x="3527712" y="3919755"/>
            <a:ext cx="700513"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Request</a:t>
            </a:r>
          </a:p>
        </p:txBody>
      </p:sp>
      <p:pic>
        <p:nvPicPr>
          <p:cNvPr id="101" name="Picture 100">
            <a:extLst>
              <a:ext uri="{FF2B5EF4-FFF2-40B4-BE49-F238E27FC236}">
                <a16:creationId xmlns:a16="http://schemas.microsoft.com/office/drawing/2014/main" id="{61949A2D-30EC-4F47-836F-46E991C75762}"/>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5167871" y="3220517"/>
            <a:ext cx="302251" cy="302251"/>
          </a:xfrm>
          <a:prstGeom prst="rect">
            <a:avLst/>
          </a:prstGeom>
        </p:spPr>
      </p:pic>
      <p:sp>
        <p:nvSpPr>
          <p:cNvPr id="116" name="TextBox 115">
            <a:extLst>
              <a:ext uri="{FF2B5EF4-FFF2-40B4-BE49-F238E27FC236}">
                <a16:creationId xmlns:a16="http://schemas.microsoft.com/office/drawing/2014/main" id="{EA93EA49-9ED1-4DC6-9372-007DA07F6806}"/>
              </a:ext>
            </a:extLst>
          </p:cNvPr>
          <p:cNvSpPr txBox="1"/>
          <p:nvPr/>
        </p:nvSpPr>
        <p:spPr>
          <a:xfrm>
            <a:off x="482464" y="1870340"/>
            <a:ext cx="1332744" cy="73866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600" kern="0" dirty="0">
                <a:solidFill>
                  <a:schemeClr val="accent1"/>
                </a:solidFill>
                <a:ea typeface="Arial Unicode MS" pitchFamily="34" charset="-128"/>
                <a:cs typeface="Arial Unicode MS" pitchFamily="34" charset="-128"/>
              </a:rPr>
              <a:t>SAP Ariba </a:t>
            </a:r>
            <a:r>
              <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rPr>
              <a:t>Applications &amp; Network</a:t>
            </a:r>
          </a:p>
        </p:txBody>
      </p:sp>
      <p:sp>
        <p:nvSpPr>
          <p:cNvPr id="117" name="TextBox 116">
            <a:extLst>
              <a:ext uri="{FF2B5EF4-FFF2-40B4-BE49-F238E27FC236}">
                <a16:creationId xmlns:a16="http://schemas.microsoft.com/office/drawing/2014/main" id="{C88CEAC9-A01B-4558-9F0B-7A1FD6A3D967}"/>
              </a:ext>
            </a:extLst>
          </p:cNvPr>
          <p:cNvSpPr txBox="1"/>
          <p:nvPr/>
        </p:nvSpPr>
        <p:spPr>
          <a:xfrm>
            <a:off x="560499" y="3766875"/>
            <a:ext cx="1262783" cy="24622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rPr>
              <a:t>Native</a:t>
            </a:r>
          </a:p>
        </p:txBody>
      </p:sp>
      <p:grpSp>
        <p:nvGrpSpPr>
          <p:cNvPr id="65" name="Group 64">
            <a:extLst>
              <a:ext uri="{FF2B5EF4-FFF2-40B4-BE49-F238E27FC236}">
                <a16:creationId xmlns:a16="http://schemas.microsoft.com/office/drawing/2014/main" id="{C62CC0AE-348E-42CE-BADE-2E45DEEDDE99}"/>
              </a:ext>
            </a:extLst>
          </p:cNvPr>
          <p:cNvGrpSpPr/>
          <p:nvPr/>
        </p:nvGrpSpPr>
        <p:grpSpPr>
          <a:xfrm>
            <a:off x="3827224" y="4609937"/>
            <a:ext cx="144016" cy="288032"/>
            <a:chOff x="5652120" y="2564904"/>
            <a:chExt cx="144016" cy="288032"/>
          </a:xfrm>
        </p:grpSpPr>
        <p:grpSp>
          <p:nvGrpSpPr>
            <p:cNvPr id="66" name="Group 65">
              <a:extLst>
                <a:ext uri="{FF2B5EF4-FFF2-40B4-BE49-F238E27FC236}">
                  <a16:creationId xmlns:a16="http://schemas.microsoft.com/office/drawing/2014/main" id="{F172373F-A940-4380-BEB2-C557EBAA2C06}"/>
                </a:ext>
              </a:extLst>
            </p:cNvPr>
            <p:cNvGrpSpPr/>
            <p:nvPr/>
          </p:nvGrpSpPr>
          <p:grpSpPr>
            <a:xfrm>
              <a:off x="5681266" y="2636912"/>
              <a:ext cx="85725" cy="179388"/>
              <a:chOff x="5681266" y="2636912"/>
              <a:chExt cx="85725" cy="179388"/>
            </a:xfrm>
          </p:grpSpPr>
          <p:sp>
            <p:nvSpPr>
              <p:cNvPr id="68" name="Line 107">
                <a:extLst>
                  <a:ext uri="{FF2B5EF4-FFF2-40B4-BE49-F238E27FC236}">
                    <a16:creationId xmlns:a16="http://schemas.microsoft.com/office/drawing/2014/main" id="{246C2F5C-BBD3-4747-883C-592A2572A6C0}"/>
                  </a:ext>
                </a:extLst>
              </p:cNvPr>
              <p:cNvSpPr>
                <a:spLocks noChangeShapeType="1"/>
              </p:cNvSpPr>
              <p:nvPr/>
            </p:nvSpPr>
            <p:spPr bwMode="auto">
              <a:xfrm rot="10800000" flipH="1">
                <a:off x="5724128" y="2636912"/>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71" name="Text Box 108">
                <a:extLst>
                  <a:ext uri="{FF2B5EF4-FFF2-40B4-BE49-F238E27FC236}">
                    <a16:creationId xmlns:a16="http://schemas.microsoft.com/office/drawing/2014/main" id="{948BD5D2-E110-4C18-ABCA-9DB41DDCE6F2}"/>
                  </a:ext>
                </a:extLst>
              </p:cNvPr>
              <p:cNvSpPr txBox="1">
                <a:spLocks noChangeArrowheads="1"/>
              </p:cNvSpPr>
              <p:nvPr/>
            </p:nvSpPr>
            <p:spPr bwMode="auto">
              <a:xfrm>
                <a:off x="5681266" y="2694062"/>
                <a:ext cx="85725" cy="122238"/>
              </a:xfrm>
              <a:prstGeom prst="rect">
                <a:avLst/>
              </a:prstGeom>
              <a:noFill/>
              <a:ln w="12700">
                <a:noFill/>
                <a:miter lim="800000"/>
                <a:headEnd/>
                <a:tailEnd/>
              </a:ln>
            </p:spPr>
            <p:txBody>
              <a:bodyPr lIns="0" tIns="0" rIns="0" bIns="0">
                <a:spAutoFit/>
              </a:bodyPr>
              <a:lstStyle/>
              <a:p>
                <a:pPr algn="ctr">
                  <a:buClrTx/>
                  <a:buSzTx/>
                  <a:buFontTx/>
                  <a:buNone/>
                </a:pPr>
                <a:r>
                  <a:rPr lang="en-US" sz="800" b="1" dirty="0"/>
                  <a:t>R</a:t>
                </a:r>
              </a:p>
            </p:txBody>
          </p:sp>
        </p:grpSp>
        <p:sp>
          <p:nvSpPr>
            <p:cNvPr id="67" name="Rectangle 66">
              <a:extLst>
                <a:ext uri="{FF2B5EF4-FFF2-40B4-BE49-F238E27FC236}">
                  <a16:creationId xmlns:a16="http://schemas.microsoft.com/office/drawing/2014/main" id="{63FD8749-C835-4EB9-84E5-FF6D3AF38E28}"/>
                </a:ext>
              </a:extLst>
            </p:cNvPr>
            <p:cNvSpPr/>
            <p:nvPr/>
          </p:nvSpPr>
          <p:spPr bwMode="gray">
            <a:xfrm>
              <a:off x="5652120" y="2564904"/>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72" name="Group 71">
            <a:extLst>
              <a:ext uri="{FF2B5EF4-FFF2-40B4-BE49-F238E27FC236}">
                <a16:creationId xmlns:a16="http://schemas.microsoft.com/office/drawing/2014/main" id="{9B0152E8-ED33-40B4-90DD-E65AC4CFF80D}"/>
              </a:ext>
            </a:extLst>
          </p:cNvPr>
          <p:cNvGrpSpPr/>
          <p:nvPr/>
        </p:nvGrpSpPr>
        <p:grpSpPr>
          <a:xfrm>
            <a:off x="5386408" y="2913271"/>
            <a:ext cx="144016" cy="288032"/>
            <a:chOff x="3419872" y="2348880"/>
            <a:chExt cx="144016" cy="288032"/>
          </a:xfrm>
        </p:grpSpPr>
        <p:sp>
          <p:nvSpPr>
            <p:cNvPr id="74" name="Line 90">
              <a:extLst>
                <a:ext uri="{FF2B5EF4-FFF2-40B4-BE49-F238E27FC236}">
                  <a16:creationId xmlns:a16="http://schemas.microsoft.com/office/drawing/2014/main" id="{944F0B7E-E1FE-4A42-93E5-375424B83059}"/>
                </a:ext>
              </a:extLst>
            </p:cNvPr>
            <p:cNvSpPr>
              <a:spLocks noChangeShapeType="1"/>
            </p:cNvSpPr>
            <p:nvPr/>
          </p:nvSpPr>
          <p:spPr bwMode="auto">
            <a:xfrm flipH="1">
              <a:off x="3485531" y="2506166"/>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76" name="Text Box 91">
              <a:extLst>
                <a:ext uri="{FF2B5EF4-FFF2-40B4-BE49-F238E27FC236}">
                  <a16:creationId xmlns:a16="http://schemas.microsoft.com/office/drawing/2014/main" id="{7CFD3FD4-6123-41BA-BEC3-ED96EE0957C4}"/>
                </a:ext>
              </a:extLst>
            </p:cNvPr>
            <p:cNvSpPr txBox="1">
              <a:spLocks noChangeArrowheads="1"/>
            </p:cNvSpPr>
            <p:nvPr/>
          </p:nvSpPr>
          <p:spPr bwMode="auto">
            <a:xfrm>
              <a:off x="3449018" y="2387103"/>
              <a:ext cx="85725" cy="122238"/>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sp>
          <p:nvSpPr>
            <p:cNvPr id="77" name="Rectangle 76">
              <a:extLst>
                <a:ext uri="{FF2B5EF4-FFF2-40B4-BE49-F238E27FC236}">
                  <a16:creationId xmlns:a16="http://schemas.microsoft.com/office/drawing/2014/main" id="{4405DDEF-3918-4B64-A287-412FB9B17313}"/>
                </a:ext>
              </a:extLst>
            </p:cNvPr>
            <p:cNvSpPr/>
            <p:nvPr/>
          </p:nvSpPr>
          <p:spPr bwMode="gray">
            <a:xfrm>
              <a:off x="3419872" y="2348880"/>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cxnSp>
        <p:nvCxnSpPr>
          <p:cNvPr id="82" name="Straight Connector 81">
            <a:extLst>
              <a:ext uri="{FF2B5EF4-FFF2-40B4-BE49-F238E27FC236}">
                <a16:creationId xmlns:a16="http://schemas.microsoft.com/office/drawing/2014/main" id="{63849355-1122-4592-AC16-6692648BAA01}"/>
              </a:ext>
            </a:extLst>
          </p:cNvPr>
          <p:cNvCxnSpPr>
            <a:cxnSpLocks/>
          </p:cNvCxnSpPr>
          <p:nvPr/>
        </p:nvCxnSpPr>
        <p:spPr>
          <a:xfrm>
            <a:off x="2886943" y="2782918"/>
            <a:ext cx="2450" cy="2412000"/>
          </a:xfrm>
          <a:prstGeom prst="line">
            <a:avLst/>
          </a:prstGeom>
          <a:ln w="9525">
            <a:solidFill>
              <a:schemeClr val="tx1"/>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BE30D43-2876-4ABE-8303-F72EA0797439}"/>
              </a:ext>
            </a:extLst>
          </p:cNvPr>
          <p:cNvCxnSpPr>
            <a:cxnSpLocks/>
          </p:cNvCxnSpPr>
          <p:nvPr/>
        </p:nvCxnSpPr>
        <p:spPr>
          <a:xfrm>
            <a:off x="4323131" y="2717540"/>
            <a:ext cx="2450" cy="2412000"/>
          </a:xfrm>
          <a:prstGeom prst="line">
            <a:avLst/>
          </a:prstGeom>
          <a:ln w="9525">
            <a:solidFill>
              <a:schemeClr val="tx1"/>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53569F4-EA11-4BEB-A793-D7A9E140A471}"/>
              </a:ext>
            </a:extLst>
          </p:cNvPr>
          <p:cNvSpPr txBox="1"/>
          <p:nvPr/>
        </p:nvSpPr>
        <p:spPr>
          <a:xfrm rot="16200000">
            <a:off x="3975163" y="3789110"/>
            <a:ext cx="961802"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a:t>
            </a:r>
            <a:r>
              <a:rPr lang="en-GB" sz="800" kern="0" dirty="0" err="1">
                <a:ea typeface="Arial Unicode MS" pitchFamily="34" charset="-128"/>
                <a:cs typeface="Arial Unicode MS" pitchFamily="34" charset="-128"/>
              </a:rPr>
              <a:t>Async</a:t>
            </a:r>
            <a:r>
              <a:rPr lang="en-GB" sz="800" kern="0" dirty="0">
                <a:ea typeface="Arial Unicode MS" pitchFamily="34" charset="-128"/>
                <a:cs typeface="Arial Unicode MS" pitchFamily="34" charset="-128"/>
              </a:rPr>
              <a:t> Resp.)</a:t>
            </a:r>
          </a:p>
        </p:txBody>
      </p:sp>
      <p:cxnSp>
        <p:nvCxnSpPr>
          <p:cNvPr id="105" name="Straight Connector 104">
            <a:extLst>
              <a:ext uri="{FF2B5EF4-FFF2-40B4-BE49-F238E27FC236}">
                <a16:creationId xmlns:a16="http://schemas.microsoft.com/office/drawing/2014/main" id="{DFCB72E5-0BAB-450A-967D-EF71F6B3294E}"/>
              </a:ext>
            </a:extLst>
          </p:cNvPr>
          <p:cNvCxnSpPr>
            <a:cxnSpLocks/>
          </p:cNvCxnSpPr>
          <p:nvPr/>
        </p:nvCxnSpPr>
        <p:spPr>
          <a:xfrm flipV="1">
            <a:off x="5838162" y="2735549"/>
            <a:ext cx="2450" cy="2412000"/>
          </a:xfrm>
          <a:prstGeom prst="line">
            <a:avLst/>
          </a:prstGeom>
          <a:ln w="9525">
            <a:solidFill>
              <a:schemeClr val="tx1"/>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006BD1B-6FE2-40D3-BF5A-F5BA0E72E912}"/>
              </a:ext>
            </a:extLst>
          </p:cNvPr>
          <p:cNvSpPr txBox="1"/>
          <p:nvPr/>
        </p:nvSpPr>
        <p:spPr>
          <a:xfrm rot="16200000">
            <a:off x="5490194" y="3789110"/>
            <a:ext cx="961802"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SOAP (</a:t>
            </a:r>
            <a:r>
              <a:rPr lang="en-GB" sz="800" kern="0" dirty="0" err="1">
                <a:ea typeface="Arial Unicode MS" pitchFamily="34" charset="-128"/>
                <a:cs typeface="Arial Unicode MS" pitchFamily="34" charset="-128"/>
              </a:rPr>
              <a:t>Async</a:t>
            </a:r>
            <a:r>
              <a:rPr lang="en-GB" sz="800" kern="0" dirty="0">
                <a:ea typeface="Arial Unicode MS" pitchFamily="34" charset="-128"/>
                <a:cs typeface="Arial Unicode MS" pitchFamily="34" charset="-128"/>
              </a:rPr>
              <a:t> Resp.)</a:t>
            </a:r>
          </a:p>
        </p:txBody>
      </p:sp>
      <p:grpSp>
        <p:nvGrpSpPr>
          <p:cNvPr id="119" name="Group 118">
            <a:extLst>
              <a:ext uri="{FF2B5EF4-FFF2-40B4-BE49-F238E27FC236}">
                <a16:creationId xmlns:a16="http://schemas.microsoft.com/office/drawing/2014/main" id="{B31BA8AF-F6A9-4069-AC1D-151F80A142F9}"/>
              </a:ext>
            </a:extLst>
          </p:cNvPr>
          <p:cNvGrpSpPr/>
          <p:nvPr/>
        </p:nvGrpSpPr>
        <p:grpSpPr>
          <a:xfrm>
            <a:off x="2378795" y="4620387"/>
            <a:ext cx="144016" cy="288032"/>
            <a:chOff x="5652120" y="2564904"/>
            <a:chExt cx="144016" cy="288032"/>
          </a:xfrm>
        </p:grpSpPr>
        <p:grpSp>
          <p:nvGrpSpPr>
            <p:cNvPr id="120" name="Group 119">
              <a:extLst>
                <a:ext uri="{FF2B5EF4-FFF2-40B4-BE49-F238E27FC236}">
                  <a16:creationId xmlns:a16="http://schemas.microsoft.com/office/drawing/2014/main" id="{739AE211-7C2B-4C72-BD97-80D68F5383C8}"/>
                </a:ext>
              </a:extLst>
            </p:cNvPr>
            <p:cNvGrpSpPr/>
            <p:nvPr/>
          </p:nvGrpSpPr>
          <p:grpSpPr>
            <a:xfrm>
              <a:off x="5681266" y="2636912"/>
              <a:ext cx="85725" cy="179388"/>
              <a:chOff x="5681266" y="2636912"/>
              <a:chExt cx="85725" cy="179388"/>
            </a:xfrm>
          </p:grpSpPr>
          <p:sp>
            <p:nvSpPr>
              <p:cNvPr id="122" name="Line 107">
                <a:extLst>
                  <a:ext uri="{FF2B5EF4-FFF2-40B4-BE49-F238E27FC236}">
                    <a16:creationId xmlns:a16="http://schemas.microsoft.com/office/drawing/2014/main" id="{8855D3B1-1FFF-4221-9A8B-8350AA3F5257}"/>
                  </a:ext>
                </a:extLst>
              </p:cNvPr>
              <p:cNvSpPr>
                <a:spLocks noChangeShapeType="1"/>
              </p:cNvSpPr>
              <p:nvPr/>
            </p:nvSpPr>
            <p:spPr bwMode="auto">
              <a:xfrm rot="10800000" flipH="1">
                <a:off x="5724128" y="2636912"/>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123" name="Text Box 108">
                <a:extLst>
                  <a:ext uri="{FF2B5EF4-FFF2-40B4-BE49-F238E27FC236}">
                    <a16:creationId xmlns:a16="http://schemas.microsoft.com/office/drawing/2014/main" id="{8C615963-241E-45FD-BDE5-829A6B144922}"/>
                  </a:ext>
                </a:extLst>
              </p:cNvPr>
              <p:cNvSpPr txBox="1">
                <a:spLocks noChangeArrowheads="1"/>
              </p:cNvSpPr>
              <p:nvPr/>
            </p:nvSpPr>
            <p:spPr bwMode="auto">
              <a:xfrm>
                <a:off x="5681266" y="2694062"/>
                <a:ext cx="85725" cy="122238"/>
              </a:xfrm>
              <a:prstGeom prst="rect">
                <a:avLst/>
              </a:prstGeom>
              <a:noFill/>
              <a:ln w="12700">
                <a:noFill/>
                <a:miter lim="800000"/>
                <a:headEnd/>
                <a:tailEnd/>
              </a:ln>
            </p:spPr>
            <p:txBody>
              <a:bodyPr lIns="0" tIns="0" rIns="0" bIns="0">
                <a:spAutoFit/>
              </a:bodyPr>
              <a:lstStyle/>
              <a:p>
                <a:pPr algn="ctr">
                  <a:buClrTx/>
                  <a:buSzTx/>
                  <a:buFontTx/>
                  <a:buNone/>
                </a:pPr>
                <a:r>
                  <a:rPr lang="en-US" sz="800" b="1" dirty="0"/>
                  <a:t>R</a:t>
                </a:r>
              </a:p>
            </p:txBody>
          </p:sp>
        </p:grpSp>
        <p:sp>
          <p:nvSpPr>
            <p:cNvPr id="121" name="Rectangle 120">
              <a:extLst>
                <a:ext uri="{FF2B5EF4-FFF2-40B4-BE49-F238E27FC236}">
                  <a16:creationId xmlns:a16="http://schemas.microsoft.com/office/drawing/2014/main" id="{2CA47A6B-7A49-447D-B4A9-D3111619C7FF}"/>
                </a:ext>
              </a:extLst>
            </p:cNvPr>
            <p:cNvSpPr/>
            <p:nvPr/>
          </p:nvSpPr>
          <p:spPr bwMode="gray">
            <a:xfrm>
              <a:off x="5652120" y="2564904"/>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4" name="Picture 3">
            <a:extLst>
              <a:ext uri="{FF2B5EF4-FFF2-40B4-BE49-F238E27FC236}">
                <a16:creationId xmlns:a16="http://schemas.microsoft.com/office/drawing/2014/main" id="{1EA1B278-02F9-4E54-B7BE-19BCFE9724DD}"/>
              </a:ext>
            </a:extLst>
          </p:cNvPr>
          <p:cNvPicPr>
            <a:picLocks noChangeAspect="1"/>
          </p:cNvPicPr>
          <p:nvPr/>
        </p:nvPicPr>
        <p:blipFill>
          <a:blip r:embed="rId10"/>
          <a:stretch>
            <a:fillRect/>
          </a:stretch>
        </p:blipFill>
        <p:spPr>
          <a:xfrm>
            <a:off x="1055116" y="4825525"/>
            <a:ext cx="917363" cy="917363"/>
          </a:xfrm>
          <a:prstGeom prst="rect">
            <a:avLst/>
          </a:prstGeom>
        </p:spPr>
      </p:pic>
      <p:grpSp>
        <p:nvGrpSpPr>
          <p:cNvPr id="7" name="Group 6">
            <a:extLst>
              <a:ext uri="{FF2B5EF4-FFF2-40B4-BE49-F238E27FC236}">
                <a16:creationId xmlns:a16="http://schemas.microsoft.com/office/drawing/2014/main" id="{F2086C3E-ED17-49D2-AAF8-337ABDD4A31A}"/>
              </a:ext>
            </a:extLst>
          </p:cNvPr>
          <p:cNvGrpSpPr/>
          <p:nvPr/>
        </p:nvGrpSpPr>
        <p:grpSpPr>
          <a:xfrm>
            <a:off x="2188827" y="3241557"/>
            <a:ext cx="302251" cy="302251"/>
            <a:chOff x="6605367" y="3536245"/>
            <a:chExt cx="302251" cy="302251"/>
          </a:xfrm>
        </p:grpSpPr>
        <p:pic>
          <p:nvPicPr>
            <p:cNvPr id="57" name="Picture 56">
              <a:extLst>
                <a:ext uri="{FF2B5EF4-FFF2-40B4-BE49-F238E27FC236}">
                  <a16:creationId xmlns:a16="http://schemas.microsoft.com/office/drawing/2014/main" id="{C3B3CAA0-2678-4657-B794-18CAA8EF8B65}"/>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605367" y="3536245"/>
              <a:ext cx="302251" cy="302251"/>
            </a:xfrm>
            <a:prstGeom prst="rect">
              <a:avLst/>
            </a:prstGeom>
          </p:spPr>
        </p:pic>
        <p:sp>
          <p:nvSpPr>
            <p:cNvPr id="5" name="Rectangle 4">
              <a:extLst>
                <a:ext uri="{FF2B5EF4-FFF2-40B4-BE49-F238E27FC236}">
                  <a16:creationId xmlns:a16="http://schemas.microsoft.com/office/drawing/2014/main" id="{0B69C283-298C-486C-96AF-A425C131875B}"/>
                </a:ext>
              </a:extLst>
            </p:cNvPr>
            <p:cNvSpPr/>
            <p:nvPr/>
          </p:nvSpPr>
          <p:spPr bwMode="gray">
            <a:xfrm>
              <a:off x="6737490" y="3670761"/>
              <a:ext cx="170128" cy="96114"/>
            </a:xfrm>
            <a:prstGeom prst="rect">
              <a:avLst/>
            </a:prstGeom>
            <a:solidFill>
              <a:schemeClr val="bg1"/>
            </a:solidFill>
            <a:ln w="6350" algn="ctr">
              <a:solidFill>
                <a:schemeClr val="tx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178608C7-B480-45EE-AED1-FCAB2F305C85}"/>
                </a:ext>
              </a:extLst>
            </p:cNvPr>
            <p:cNvSpPr txBox="1"/>
            <p:nvPr/>
          </p:nvSpPr>
          <p:spPr>
            <a:xfrm>
              <a:off x="6758185" y="3695735"/>
              <a:ext cx="136256" cy="461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300" b="1" kern="0" dirty="0">
                  <a:solidFill>
                    <a:schemeClr val="bg2">
                      <a:lumMod val="90000"/>
                    </a:schemeClr>
                  </a:solidFill>
                  <a:ea typeface="Arial Unicode MS" pitchFamily="34" charset="-128"/>
                  <a:cs typeface="Arial Unicode MS" pitchFamily="34" charset="-128"/>
                </a:rPr>
                <a:t>ODATA</a:t>
              </a:r>
            </a:p>
          </p:txBody>
        </p:sp>
      </p:grpSp>
    </p:spTree>
    <p:extLst>
      <p:ext uri="{BB962C8B-B14F-4D97-AF65-F5344CB8AC3E}">
        <p14:creationId xmlns:p14="http://schemas.microsoft.com/office/powerpoint/2010/main" val="2834812181"/>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Supply Chain Collaboration Data Integration (Direct Procurement)</a:t>
            </a:r>
          </a:p>
        </p:txBody>
      </p:sp>
      <p:cxnSp>
        <p:nvCxnSpPr>
          <p:cNvPr id="49" name="Straight Connector 48"/>
          <p:cNvCxnSpPr>
            <a:cxnSpLocks/>
          </p:cNvCxnSpPr>
          <p:nvPr/>
        </p:nvCxnSpPr>
        <p:spPr>
          <a:xfrm>
            <a:off x="350141" y="4918868"/>
            <a:ext cx="4379294"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363497" y="2929003"/>
            <a:ext cx="4437946"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
          <a:stretch>
            <a:fillRect/>
          </a:stretch>
        </p:blipFill>
        <p:spPr>
          <a:xfrm>
            <a:off x="808622" y="4977031"/>
            <a:ext cx="802373" cy="802373"/>
          </a:xfrm>
          <a:prstGeom prst="rect">
            <a:avLst/>
          </a:prstGeom>
        </p:spPr>
      </p:pic>
      <p:sp>
        <p:nvSpPr>
          <p:cNvPr id="113" name="TextBox 112"/>
          <p:cNvSpPr txBox="1"/>
          <p:nvPr/>
        </p:nvSpPr>
        <p:spPr>
          <a:xfrm>
            <a:off x="730071" y="5756667"/>
            <a:ext cx="959473"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ERP</a:t>
            </a:r>
          </a:p>
        </p:txBody>
      </p:sp>
      <p:cxnSp>
        <p:nvCxnSpPr>
          <p:cNvPr id="142" name="Straight Connector 141"/>
          <p:cNvCxnSpPr/>
          <p:nvPr/>
        </p:nvCxnSpPr>
        <p:spPr>
          <a:xfrm>
            <a:off x="1986226" y="1469307"/>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67CB814F-C936-46EA-95D6-6C838908D5A1}"/>
              </a:ext>
            </a:extLst>
          </p:cNvPr>
          <p:cNvGrpSpPr/>
          <p:nvPr/>
        </p:nvGrpSpPr>
        <p:grpSpPr>
          <a:xfrm>
            <a:off x="9049915" y="6531000"/>
            <a:ext cx="1105272" cy="147317"/>
            <a:chOff x="9049915" y="6531000"/>
            <a:chExt cx="1105272" cy="147317"/>
          </a:xfrm>
        </p:grpSpPr>
        <p:cxnSp>
          <p:nvCxnSpPr>
            <p:cNvPr id="45" name="Straight Connector 44">
              <a:extLst>
                <a:ext uri="{FF2B5EF4-FFF2-40B4-BE49-F238E27FC236}">
                  <a16:creationId xmlns:a16="http://schemas.microsoft.com/office/drawing/2014/main" id="{FE2493B4-C9BD-4005-8A56-D8655B1BB0EC}"/>
                </a:ext>
              </a:extLst>
            </p:cNvPr>
            <p:cNvCxnSpPr/>
            <p:nvPr/>
          </p:nvCxnSpPr>
          <p:spPr>
            <a:xfrm>
              <a:off x="9697987" y="6678317"/>
              <a:ext cx="457200" cy="0"/>
            </a:xfrm>
            <a:prstGeom prst="line">
              <a:avLst/>
            </a:prstGeom>
            <a:ln w="9525">
              <a:solidFill>
                <a:schemeClr val="tx1"/>
              </a:solidFill>
              <a:prstDash val="solid"/>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FBF4BB5-F98D-42A4-B81B-17D956DA5638}"/>
                </a:ext>
              </a:extLst>
            </p:cNvPr>
            <p:cNvSpPr txBox="1"/>
            <p:nvPr/>
          </p:nvSpPr>
          <p:spPr>
            <a:xfrm>
              <a:off x="9769995" y="6531000"/>
              <a:ext cx="182742"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CIG</a:t>
              </a:r>
            </a:p>
          </p:txBody>
        </p:sp>
        <p:cxnSp>
          <p:nvCxnSpPr>
            <p:cNvPr id="47" name="Straight Connector 46">
              <a:extLst>
                <a:ext uri="{FF2B5EF4-FFF2-40B4-BE49-F238E27FC236}">
                  <a16:creationId xmlns:a16="http://schemas.microsoft.com/office/drawing/2014/main" id="{EF835628-09F4-48A5-B0F6-468C9B09B62D}"/>
                </a:ext>
              </a:extLst>
            </p:cNvPr>
            <p:cNvCxnSpPr/>
            <p:nvPr/>
          </p:nvCxnSpPr>
          <p:spPr>
            <a:xfrm>
              <a:off x="9049915" y="6678317"/>
              <a:ext cx="504000" cy="0"/>
            </a:xfrm>
            <a:prstGeom prst="line">
              <a:avLst/>
            </a:prstGeom>
            <a:ln w="9525">
              <a:solidFill>
                <a:schemeClr val="tx1"/>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EA4C573-9F9E-406A-881C-8CC745EAF5A3}"/>
                </a:ext>
              </a:extLst>
            </p:cNvPr>
            <p:cNvSpPr txBox="1"/>
            <p:nvPr/>
          </p:nvSpPr>
          <p:spPr>
            <a:xfrm>
              <a:off x="9088015" y="6555206"/>
              <a:ext cx="344646"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800" kern="0" dirty="0">
                  <a:ea typeface="Arial Unicode MS" pitchFamily="34" charset="-128"/>
                  <a:cs typeface="Arial Unicode MS" pitchFamily="34" charset="-128"/>
                </a:rPr>
                <a:t>Internal</a:t>
              </a:r>
            </a:p>
          </p:txBody>
        </p:sp>
      </p:grpSp>
      <p:cxnSp>
        <p:nvCxnSpPr>
          <p:cNvPr id="51" name="Straight Connector 50">
            <a:extLst>
              <a:ext uri="{FF2B5EF4-FFF2-40B4-BE49-F238E27FC236}">
                <a16:creationId xmlns:a16="http://schemas.microsoft.com/office/drawing/2014/main" id="{ADDCD22F-B92C-4CF5-A4F0-3806E94AC246}"/>
              </a:ext>
            </a:extLst>
          </p:cNvPr>
          <p:cNvCxnSpPr/>
          <p:nvPr/>
        </p:nvCxnSpPr>
        <p:spPr>
          <a:xfrm>
            <a:off x="6792516" y="1517241"/>
            <a:ext cx="0" cy="4841358"/>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94EDE961-EDAD-4DB9-A8CA-E2E5B98A7FAC}"/>
              </a:ext>
            </a:extLst>
          </p:cNvPr>
          <p:cNvPicPr>
            <a:picLocks noChangeAspect="1"/>
          </p:cNvPicPr>
          <p:nvPr/>
        </p:nvPicPr>
        <p:blipFill>
          <a:blip r:embed="rId2"/>
          <a:stretch>
            <a:fillRect/>
          </a:stretch>
        </p:blipFill>
        <p:spPr>
          <a:xfrm>
            <a:off x="5812389" y="4954294"/>
            <a:ext cx="802373" cy="802373"/>
          </a:xfrm>
          <a:prstGeom prst="rect">
            <a:avLst/>
          </a:prstGeom>
        </p:spPr>
      </p:pic>
      <p:sp>
        <p:nvSpPr>
          <p:cNvPr id="53" name="TextBox 52">
            <a:extLst>
              <a:ext uri="{FF2B5EF4-FFF2-40B4-BE49-F238E27FC236}">
                <a16:creationId xmlns:a16="http://schemas.microsoft.com/office/drawing/2014/main" id="{31B73C65-A93B-4537-A3DC-D9402E08C0F0}"/>
              </a:ext>
            </a:extLst>
          </p:cNvPr>
          <p:cNvSpPr txBox="1"/>
          <p:nvPr/>
        </p:nvSpPr>
        <p:spPr>
          <a:xfrm>
            <a:off x="5750292" y="5741365"/>
            <a:ext cx="880924"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IBP</a:t>
            </a:r>
          </a:p>
        </p:txBody>
      </p:sp>
      <p:sp>
        <p:nvSpPr>
          <p:cNvPr id="54" name="TextBox 53">
            <a:extLst>
              <a:ext uri="{FF2B5EF4-FFF2-40B4-BE49-F238E27FC236}">
                <a16:creationId xmlns:a16="http://schemas.microsoft.com/office/drawing/2014/main" id="{E1C5F19D-E012-4B37-9326-A87CEDFC8A69}"/>
              </a:ext>
            </a:extLst>
          </p:cNvPr>
          <p:cNvSpPr txBox="1"/>
          <p:nvPr/>
        </p:nvSpPr>
        <p:spPr>
          <a:xfrm>
            <a:off x="578561" y="1865717"/>
            <a:ext cx="1332744" cy="73866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600" kern="0" dirty="0">
                <a:solidFill>
                  <a:schemeClr val="accent1"/>
                </a:solidFill>
                <a:ea typeface="Arial Unicode MS" pitchFamily="34" charset="-128"/>
                <a:cs typeface="Arial Unicode MS" pitchFamily="34" charset="-128"/>
              </a:rPr>
              <a:t>SAP Ariba </a:t>
            </a:r>
            <a:r>
              <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rPr>
              <a:t>Applications &amp; Network</a:t>
            </a:r>
          </a:p>
        </p:txBody>
      </p:sp>
      <p:sp>
        <p:nvSpPr>
          <p:cNvPr id="55" name="TextBox 54">
            <a:extLst>
              <a:ext uri="{FF2B5EF4-FFF2-40B4-BE49-F238E27FC236}">
                <a16:creationId xmlns:a16="http://schemas.microsoft.com/office/drawing/2014/main" id="{A6799CCB-EFA4-4B3A-A004-B23071D185AB}"/>
              </a:ext>
            </a:extLst>
          </p:cNvPr>
          <p:cNvSpPr txBox="1"/>
          <p:nvPr/>
        </p:nvSpPr>
        <p:spPr>
          <a:xfrm>
            <a:off x="600098" y="3380199"/>
            <a:ext cx="1262783" cy="98488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rPr>
              <a:t>Cloud Integration</a:t>
            </a:r>
            <a:r>
              <a:rPr lang="en-GB" sz="1600" kern="0" dirty="0">
                <a:ea typeface="Arial Unicode MS" pitchFamily="34" charset="-128"/>
                <a:cs typeface="Arial Unicode MS" pitchFamily="34" charset="-128"/>
              </a:rPr>
              <a:t> Gateway (CIG)</a:t>
            </a:r>
            <a:endPar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endParaRPr>
          </a:p>
        </p:txBody>
      </p:sp>
      <p:grpSp>
        <p:nvGrpSpPr>
          <p:cNvPr id="56" name="Group 55">
            <a:extLst>
              <a:ext uri="{FF2B5EF4-FFF2-40B4-BE49-F238E27FC236}">
                <a16:creationId xmlns:a16="http://schemas.microsoft.com/office/drawing/2014/main" id="{1C9B3038-A7DB-4063-9B45-42ED3BBF7AE2}"/>
              </a:ext>
            </a:extLst>
          </p:cNvPr>
          <p:cNvGrpSpPr/>
          <p:nvPr/>
        </p:nvGrpSpPr>
        <p:grpSpPr>
          <a:xfrm>
            <a:off x="2892893" y="5212461"/>
            <a:ext cx="861481" cy="908501"/>
            <a:chOff x="3896957" y="5246419"/>
            <a:chExt cx="861481" cy="908501"/>
          </a:xfrm>
        </p:grpSpPr>
        <p:pic>
          <p:nvPicPr>
            <p:cNvPr id="57" name="Picture 56">
              <a:extLst>
                <a:ext uri="{FF2B5EF4-FFF2-40B4-BE49-F238E27FC236}">
                  <a16:creationId xmlns:a16="http://schemas.microsoft.com/office/drawing/2014/main" id="{B37A2292-7702-41CD-84C5-369F2A1E1388}"/>
                </a:ext>
              </a:extLst>
            </p:cNvPr>
            <p:cNvPicPr>
              <a:picLocks noChangeAspect="1"/>
            </p:cNvPicPr>
            <p:nvPr/>
          </p:nvPicPr>
          <p:blipFill>
            <a:blip r:embed="rId3"/>
            <a:stretch>
              <a:fillRect/>
            </a:stretch>
          </p:blipFill>
          <p:spPr>
            <a:xfrm>
              <a:off x="3952037" y="5246419"/>
              <a:ext cx="730800" cy="730800"/>
            </a:xfrm>
            <a:prstGeom prst="rect">
              <a:avLst/>
            </a:prstGeom>
          </p:spPr>
        </p:pic>
        <p:sp>
          <p:nvSpPr>
            <p:cNvPr id="58" name="TextBox 57">
              <a:extLst>
                <a:ext uri="{FF2B5EF4-FFF2-40B4-BE49-F238E27FC236}">
                  <a16:creationId xmlns:a16="http://schemas.microsoft.com/office/drawing/2014/main" id="{E4F5C1A3-F354-45BB-AC44-78523A7FA1B8}"/>
                </a:ext>
              </a:extLst>
            </p:cNvPr>
            <p:cNvSpPr txBox="1"/>
            <p:nvPr/>
          </p:nvSpPr>
          <p:spPr>
            <a:xfrm>
              <a:off x="3896957" y="6001032"/>
              <a:ext cx="86148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Transactions </a:t>
              </a:r>
            </a:p>
          </p:txBody>
        </p:sp>
      </p:grpSp>
      <p:cxnSp>
        <p:nvCxnSpPr>
          <p:cNvPr id="59" name="Straight Connector 58">
            <a:extLst>
              <a:ext uri="{FF2B5EF4-FFF2-40B4-BE49-F238E27FC236}">
                <a16:creationId xmlns:a16="http://schemas.microsoft.com/office/drawing/2014/main" id="{6C5CE128-D323-4677-A1DE-E08F258A26F5}"/>
              </a:ext>
            </a:extLst>
          </p:cNvPr>
          <p:cNvCxnSpPr/>
          <p:nvPr/>
        </p:nvCxnSpPr>
        <p:spPr>
          <a:xfrm flipV="1">
            <a:off x="3287845" y="2727816"/>
            <a:ext cx="0" cy="2513220"/>
          </a:xfrm>
          <a:prstGeom prst="line">
            <a:avLst/>
          </a:prstGeom>
          <a:ln w="952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13B56E5-25A1-4579-B4C4-E8974546A3F5}"/>
              </a:ext>
            </a:extLst>
          </p:cNvPr>
          <p:cNvGrpSpPr/>
          <p:nvPr/>
        </p:nvGrpSpPr>
        <p:grpSpPr>
          <a:xfrm>
            <a:off x="2868326" y="1721128"/>
            <a:ext cx="762948" cy="926114"/>
            <a:chOff x="5374571" y="1749382"/>
            <a:chExt cx="762948" cy="926114"/>
          </a:xfrm>
        </p:grpSpPr>
        <p:pic>
          <p:nvPicPr>
            <p:cNvPr id="61" name="Picture 60">
              <a:extLst>
                <a:ext uri="{FF2B5EF4-FFF2-40B4-BE49-F238E27FC236}">
                  <a16:creationId xmlns:a16="http://schemas.microsoft.com/office/drawing/2014/main" id="{F2AA4A7D-57C2-4144-B603-6ABE882B0ED2}"/>
                </a:ext>
              </a:extLst>
            </p:cNvPr>
            <p:cNvPicPr>
              <a:picLocks noChangeAspect="1"/>
            </p:cNvPicPr>
            <p:nvPr/>
          </p:nvPicPr>
          <p:blipFill>
            <a:blip r:embed="rId4"/>
            <a:stretch>
              <a:fillRect/>
            </a:stretch>
          </p:blipFill>
          <p:spPr>
            <a:xfrm>
              <a:off x="5399138" y="1943917"/>
              <a:ext cx="731579" cy="731579"/>
            </a:xfrm>
            <a:prstGeom prst="rect">
              <a:avLst/>
            </a:prstGeom>
          </p:spPr>
        </p:pic>
        <p:sp>
          <p:nvSpPr>
            <p:cNvPr id="62" name="TextBox 61">
              <a:extLst>
                <a:ext uri="{FF2B5EF4-FFF2-40B4-BE49-F238E27FC236}">
                  <a16:creationId xmlns:a16="http://schemas.microsoft.com/office/drawing/2014/main" id="{D9B54783-CDAD-4249-A9C1-CD330473BDDA}"/>
                </a:ext>
              </a:extLst>
            </p:cNvPr>
            <p:cNvSpPr txBox="1"/>
            <p:nvPr/>
          </p:nvSpPr>
          <p:spPr>
            <a:xfrm>
              <a:off x="5374571" y="1749382"/>
              <a:ext cx="76294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Transactions</a:t>
              </a:r>
            </a:p>
          </p:txBody>
        </p:sp>
      </p:grpSp>
      <p:pic>
        <p:nvPicPr>
          <p:cNvPr id="63" name="Picture 62">
            <a:extLst>
              <a:ext uri="{FF2B5EF4-FFF2-40B4-BE49-F238E27FC236}">
                <a16:creationId xmlns:a16="http://schemas.microsoft.com/office/drawing/2014/main" id="{6252CF01-5531-4784-916F-C2EED9CCE787}"/>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2955596" y="3806797"/>
            <a:ext cx="302251" cy="302251"/>
          </a:xfrm>
          <a:prstGeom prst="rect">
            <a:avLst/>
          </a:prstGeom>
        </p:spPr>
      </p:pic>
      <p:sp>
        <p:nvSpPr>
          <p:cNvPr id="64" name="TextBox 63">
            <a:extLst>
              <a:ext uri="{FF2B5EF4-FFF2-40B4-BE49-F238E27FC236}">
                <a16:creationId xmlns:a16="http://schemas.microsoft.com/office/drawing/2014/main" id="{CA634E50-02B4-49BA-A4A7-4C7990F9D2B8}"/>
              </a:ext>
            </a:extLst>
          </p:cNvPr>
          <p:cNvSpPr txBox="1"/>
          <p:nvPr/>
        </p:nvSpPr>
        <p:spPr>
          <a:xfrm rot="16200000">
            <a:off x="3233836" y="3835697"/>
            <a:ext cx="392736"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100" kern="0" dirty="0">
                <a:ea typeface="Arial Unicode MS" pitchFamily="34" charset="-128"/>
                <a:cs typeface="Arial Unicode MS" pitchFamily="34" charset="-128"/>
              </a:rPr>
              <a:t>SOAP</a:t>
            </a:r>
          </a:p>
        </p:txBody>
      </p:sp>
      <p:grpSp>
        <p:nvGrpSpPr>
          <p:cNvPr id="65" name="Group 64">
            <a:extLst>
              <a:ext uri="{FF2B5EF4-FFF2-40B4-BE49-F238E27FC236}">
                <a16:creationId xmlns:a16="http://schemas.microsoft.com/office/drawing/2014/main" id="{73A6303B-E076-46F2-BE67-223CC3C3DCCE}"/>
              </a:ext>
            </a:extLst>
          </p:cNvPr>
          <p:cNvGrpSpPr/>
          <p:nvPr/>
        </p:nvGrpSpPr>
        <p:grpSpPr>
          <a:xfrm>
            <a:off x="3134929" y="2908669"/>
            <a:ext cx="144016" cy="288032"/>
            <a:chOff x="3419872" y="2348880"/>
            <a:chExt cx="144016" cy="288032"/>
          </a:xfrm>
        </p:grpSpPr>
        <p:sp>
          <p:nvSpPr>
            <p:cNvPr id="66" name="Line 90">
              <a:extLst>
                <a:ext uri="{FF2B5EF4-FFF2-40B4-BE49-F238E27FC236}">
                  <a16:creationId xmlns:a16="http://schemas.microsoft.com/office/drawing/2014/main" id="{DA732457-A90C-40FE-9A37-C275991539B0}"/>
                </a:ext>
              </a:extLst>
            </p:cNvPr>
            <p:cNvSpPr>
              <a:spLocks noChangeShapeType="1"/>
            </p:cNvSpPr>
            <p:nvPr/>
          </p:nvSpPr>
          <p:spPr bwMode="auto">
            <a:xfrm flipH="1">
              <a:off x="3485531" y="2506166"/>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67" name="Text Box 91">
              <a:extLst>
                <a:ext uri="{FF2B5EF4-FFF2-40B4-BE49-F238E27FC236}">
                  <a16:creationId xmlns:a16="http://schemas.microsoft.com/office/drawing/2014/main" id="{8BD03313-C6D9-4C5C-9D9C-92FC6712B9A6}"/>
                </a:ext>
              </a:extLst>
            </p:cNvPr>
            <p:cNvSpPr txBox="1">
              <a:spLocks noChangeArrowheads="1"/>
            </p:cNvSpPr>
            <p:nvPr/>
          </p:nvSpPr>
          <p:spPr bwMode="auto">
            <a:xfrm>
              <a:off x="3449018" y="2387103"/>
              <a:ext cx="85725" cy="122238"/>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sp>
          <p:nvSpPr>
            <p:cNvPr id="68" name="Rectangle 67">
              <a:extLst>
                <a:ext uri="{FF2B5EF4-FFF2-40B4-BE49-F238E27FC236}">
                  <a16:creationId xmlns:a16="http://schemas.microsoft.com/office/drawing/2014/main" id="{FB524BAC-B96A-4EE1-AF88-84819881C1ED}"/>
                </a:ext>
              </a:extLst>
            </p:cNvPr>
            <p:cNvSpPr/>
            <p:nvPr/>
          </p:nvSpPr>
          <p:spPr bwMode="gray">
            <a:xfrm>
              <a:off x="3419872" y="2348880"/>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69" name="Group 68">
            <a:extLst>
              <a:ext uri="{FF2B5EF4-FFF2-40B4-BE49-F238E27FC236}">
                <a16:creationId xmlns:a16="http://schemas.microsoft.com/office/drawing/2014/main" id="{1D9F233C-398C-4713-B194-E494C72866B5}"/>
              </a:ext>
            </a:extLst>
          </p:cNvPr>
          <p:cNvGrpSpPr/>
          <p:nvPr/>
        </p:nvGrpSpPr>
        <p:grpSpPr>
          <a:xfrm>
            <a:off x="3291042" y="4643302"/>
            <a:ext cx="144016" cy="288032"/>
            <a:chOff x="5652120" y="2564904"/>
            <a:chExt cx="144016" cy="288032"/>
          </a:xfrm>
        </p:grpSpPr>
        <p:grpSp>
          <p:nvGrpSpPr>
            <p:cNvPr id="70" name="Group 69">
              <a:extLst>
                <a:ext uri="{FF2B5EF4-FFF2-40B4-BE49-F238E27FC236}">
                  <a16:creationId xmlns:a16="http://schemas.microsoft.com/office/drawing/2014/main" id="{A4FF515B-29F9-4403-BA6D-8B24A8741E29}"/>
                </a:ext>
              </a:extLst>
            </p:cNvPr>
            <p:cNvGrpSpPr/>
            <p:nvPr/>
          </p:nvGrpSpPr>
          <p:grpSpPr>
            <a:xfrm>
              <a:off x="5681266" y="2636912"/>
              <a:ext cx="85725" cy="179388"/>
              <a:chOff x="5681266" y="2636912"/>
              <a:chExt cx="85725" cy="179388"/>
            </a:xfrm>
          </p:grpSpPr>
          <p:sp>
            <p:nvSpPr>
              <p:cNvPr id="74" name="Line 107">
                <a:extLst>
                  <a:ext uri="{FF2B5EF4-FFF2-40B4-BE49-F238E27FC236}">
                    <a16:creationId xmlns:a16="http://schemas.microsoft.com/office/drawing/2014/main" id="{94E4F6D6-AD56-402A-A2BC-1C745F41BCB3}"/>
                  </a:ext>
                </a:extLst>
              </p:cNvPr>
              <p:cNvSpPr>
                <a:spLocks noChangeShapeType="1"/>
              </p:cNvSpPr>
              <p:nvPr/>
            </p:nvSpPr>
            <p:spPr bwMode="auto">
              <a:xfrm rot="10800000" flipH="1">
                <a:off x="5724128" y="2636912"/>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76" name="Text Box 108">
                <a:extLst>
                  <a:ext uri="{FF2B5EF4-FFF2-40B4-BE49-F238E27FC236}">
                    <a16:creationId xmlns:a16="http://schemas.microsoft.com/office/drawing/2014/main" id="{BF4756FF-0524-4101-AC1F-89C23C3388AD}"/>
                  </a:ext>
                </a:extLst>
              </p:cNvPr>
              <p:cNvSpPr txBox="1">
                <a:spLocks noChangeArrowheads="1"/>
              </p:cNvSpPr>
              <p:nvPr/>
            </p:nvSpPr>
            <p:spPr bwMode="auto">
              <a:xfrm>
                <a:off x="5681266" y="2694062"/>
                <a:ext cx="85725" cy="122238"/>
              </a:xfrm>
              <a:prstGeom prst="rect">
                <a:avLst/>
              </a:prstGeom>
              <a:noFill/>
              <a:ln w="12700">
                <a:noFill/>
                <a:miter lim="800000"/>
                <a:headEnd/>
                <a:tailEnd/>
              </a:ln>
            </p:spPr>
            <p:txBody>
              <a:bodyPr lIns="0" tIns="0" rIns="0" bIns="0">
                <a:spAutoFit/>
              </a:bodyPr>
              <a:lstStyle/>
              <a:p>
                <a:pPr algn="ctr">
                  <a:buClrTx/>
                  <a:buSzTx/>
                  <a:buFontTx/>
                  <a:buNone/>
                </a:pPr>
                <a:r>
                  <a:rPr lang="en-US" sz="800" b="1" dirty="0"/>
                  <a:t>R</a:t>
                </a:r>
              </a:p>
            </p:txBody>
          </p:sp>
        </p:grpSp>
        <p:sp>
          <p:nvSpPr>
            <p:cNvPr id="71" name="Rectangle 70">
              <a:extLst>
                <a:ext uri="{FF2B5EF4-FFF2-40B4-BE49-F238E27FC236}">
                  <a16:creationId xmlns:a16="http://schemas.microsoft.com/office/drawing/2014/main" id="{D6C46A70-677F-4A7B-8E2A-11E5F087C47D}"/>
                </a:ext>
              </a:extLst>
            </p:cNvPr>
            <p:cNvSpPr/>
            <p:nvPr/>
          </p:nvSpPr>
          <p:spPr bwMode="gray">
            <a:xfrm>
              <a:off x="5652120" y="2564904"/>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cxnSp>
        <p:nvCxnSpPr>
          <p:cNvPr id="77" name="Straight Connector 76">
            <a:extLst>
              <a:ext uri="{FF2B5EF4-FFF2-40B4-BE49-F238E27FC236}">
                <a16:creationId xmlns:a16="http://schemas.microsoft.com/office/drawing/2014/main" id="{35DCE1EF-4583-43DE-9EA9-296278E89A11}"/>
              </a:ext>
            </a:extLst>
          </p:cNvPr>
          <p:cNvCxnSpPr>
            <a:cxnSpLocks/>
          </p:cNvCxnSpPr>
          <p:nvPr/>
        </p:nvCxnSpPr>
        <p:spPr>
          <a:xfrm>
            <a:off x="5672949" y="2929003"/>
            <a:ext cx="5151817"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97EF418-FAC3-41DE-B1BE-D0D76FA8D91C}"/>
              </a:ext>
            </a:extLst>
          </p:cNvPr>
          <p:cNvCxnSpPr>
            <a:cxnSpLocks/>
          </p:cNvCxnSpPr>
          <p:nvPr/>
        </p:nvCxnSpPr>
        <p:spPr>
          <a:xfrm>
            <a:off x="5568379" y="4937191"/>
            <a:ext cx="5281736"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C410335-8B6D-4676-9F39-5D86F9737663}"/>
              </a:ext>
            </a:extLst>
          </p:cNvPr>
          <p:cNvGrpSpPr/>
          <p:nvPr/>
        </p:nvGrpSpPr>
        <p:grpSpPr>
          <a:xfrm>
            <a:off x="7946654" y="5212461"/>
            <a:ext cx="861481" cy="908501"/>
            <a:chOff x="3896957" y="5246419"/>
            <a:chExt cx="861481" cy="908501"/>
          </a:xfrm>
        </p:grpSpPr>
        <p:pic>
          <p:nvPicPr>
            <p:cNvPr id="91" name="Picture 90">
              <a:extLst>
                <a:ext uri="{FF2B5EF4-FFF2-40B4-BE49-F238E27FC236}">
                  <a16:creationId xmlns:a16="http://schemas.microsoft.com/office/drawing/2014/main" id="{17286A2F-7D55-4535-9941-0DB1CAA3E481}"/>
                </a:ext>
              </a:extLst>
            </p:cNvPr>
            <p:cNvPicPr>
              <a:picLocks noChangeAspect="1"/>
            </p:cNvPicPr>
            <p:nvPr/>
          </p:nvPicPr>
          <p:blipFill>
            <a:blip r:embed="rId3"/>
            <a:stretch>
              <a:fillRect/>
            </a:stretch>
          </p:blipFill>
          <p:spPr>
            <a:xfrm>
              <a:off x="3952037" y="5246419"/>
              <a:ext cx="730800" cy="730800"/>
            </a:xfrm>
            <a:prstGeom prst="rect">
              <a:avLst/>
            </a:prstGeom>
          </p:spPr>
        </p:pic>
        <p:sp>
          <p:nvSpPr>
            <p:cNvPr id="92" name="TextBox 91">
              <a:extLst>
                <a:ext uri="{FF2B5EF4-FFF2-40B4-BE49-F238E27FC236}">
                  <a16:creationId xmlns:a16="http://schemas.microsoft.com/office/drawing/2014/main" id="{205E31BB-FADC-45BA-9336-D95826CBC3C3}"/>
                </a:ext>
              </a:extLst>
            </p:cNvPr>
            <p:cNvSpPr txBox="1"/>
            <p:nvPr/>
          </p:nvSpPr>
          <p:spPr>
            <a:xfrm>
              <a:off x="3896957" y="6001032"/>
              <a:ext cx="86148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Transactions </a:t>
              </a:r>
            </a:p>
          </p:txBody>
        </p:sp>
      </p:grpSp>
      <p:cxnSp>
        <p:nvCxnSpPr>
          <p:cNvPr id="93" name="Straight Connector 92">
            <a:extLst>
              <a:ext uri="{FF2B5EF4-FFF2-40B4-BE49-F238E27FC236}">
                <a16:creationId xmlns:a16="http://schemas.microsoft.com/office/drawing/2014/main" id="{E3CBEBEC-B612-46C8-9A35-99A29E0E9783}"/>
              </a:ext>
            </a:extLst>
          </p:cNvPr>
          <p:cNvCxnSpPr/>
          <p:nvPr/>
        </p:nvCxnSpPr>
        <p:spPr>
          <a:xfrm flipV="1">
            <a:off x="8341606" y="2727816"/>
            <a:ext cx="0" cy="2513220"/>
          </a:xfrm>
          <a:prstGeom prst="line">
            <a:avLst/>
          </a:prstGeom>
          <a:ln w="952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E13A96B3-1F4E-4C2A-A425-E3AED6D5BFAD}"/>
              </a:ext>
            </a:extLst>
          </p:cNvPr>
          <p:cNvGrpSpPr/>
          <p:nvPr/>
        </p:nvGrpSpPr>
        <p:grpSpPr>
          <a:xfrm>
            <a:off x="7922087" y="1721128"/>
            <a:ext cx="762948" cy="926114"/>
            <a:chOff x="5374571" y="1749382"/>
            <a:chExt cx="762948" cy="926114"/>
          </a:xfrm>
        </p:grpSpPr>
        <p:pic>
          <p:nvPicPr>
            <p:cNvPr id="96" name="Picture 95">
              <a:extLst>
                <a:ext uri="{FF2B5EF4-FFF2-40B4-BE49-F238E27FC236}">
                  <a16:creationId xmlns:a16="http://schemas.microsoft.com/office/drawing/2014/main" id="{56937C5C-8E94-4170-BCFE-395BB0B070A1}"/>
                </a:ext>
              </a:extLst>
            </p:cNvPr>
            <p:cNvPicPr>
              <a:picLocks noChangeAspect="1"/>
            </p:cNvPicPr>
            <p:nvPr/>
          </p:nvPicPr>
          <p:blipFill>
            <a:blip r:embed="rId4"/>
            <a:stretch>
              <a:fillRect/>
            </a:stretch>
          </p:blipFill>
          <p:spPr>
            <a:xfrm>
              <a:off x="5399138" y="1943917"/>
              <a:ext cx="731579" cy="731579"/>
            </a:xfrm>
            <a:prstGeom prst="rect">
              <a:avLst/>
            </a:prstGeom>
          </p:spPr>
        </p:pic>
        <p:sp>
          <p:nvSpPr>
            <p:cNvPr id="97" name="TextBox 96">
              <a:extLst>
                <a:ext uri="{FF2B5EF4-FFF2-40B4-BE49-F238E27FC236}">
                  <a16:creationId xmlns:a16="http://schemas.microsoft.com/office/drawing/2014/main" id="{80DAA456-F707-4130-B2B7-6B4ABBCEAC6E}"/>
                </a:ext>
              </a:extLst>
            </p:cNvPr>
            <p:cNvSpPr txBox="1"/>
            <p:nvPr/>
          </p:nvSpPr>
          <p:spPr>
            <a:xfrm>
              <a:off x="5374571" y="1749382"/>
              <a:ext cx="762948"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Transactions</a:t>
              </a:r>
            </a:p>
          </p:txBody>
        </p:sp>
      </p:grpSp>
      <p:pic>
        <p:nvPicPr>
          <p:cNvPr id="98" name="Picture 97">
            <a:extLst>
              <a:ext uri="{FF2B5EF4-FFF2-40B4-BE49-F238E27FC236}">
                <a16:creationId xmlns:a16="http://schemas.microsoft.com/office/drawing/2014/main" id="{63D865A5-DC6D-4C09-96D5-994D65AC1D1F}"/>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8009357" y="3806797"/>
            <a:ext cx="302251" cy="302251"/>
          </a:xfrm>
          <a:prstGeom prst="rect">
            <a:avLst/>
          </a:prstGeom>
        </p:spPr>
      </p:pic>
      <p:sp>
        <p:nvSpPr>
          <p:cNvPr id="99" name="TextBox 98">
            <a:extLst>
              <a:ext uri="{FF2B5EF4-FFF2-40B4-BE49-F238E27FC236}">
                <a16:creationId xmlns:a16="http://schemas.microsoft.com/office/drawing/2014/main" id="{2622BA57-5B2D-4D08-8315-39334C7AED47}"/>
              </a:ext>
            </a:extLst>
          </p:cNvPr>
          <p:cNvSpPr txBox="1"/>
          <p:nvPr/>
        </p:nvSpPr>
        <p:spPr>
          <a:xfrm rot="16200000">
            <a:off x="8287597" y="3835697"/>
            <a:ext cx="392736"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100" kern="0" dirty="0">
                <a:ea typeface="Arial Unicode MS" pitchFamily="34" charset="-128"/>
                <a:cs typeface="Arial Unicode MS" pitchFamily="34" charset="-128"/>
              </a:rPr>
              <a:t>SOAP</a:t>
            </a:r>
          </a:p>
        </p:txBody>
      </p:sp>
      <p:grpSp>
        <p:nvGrpSpPr>
          <p:cNvPr id="100" name="Group 99">
            <a:extLst>
              <a:ext uri="{FF2B5EF4-FFF2-40B4-BE49-F238E27FC236}">
                <a16:creationId xmlns:a16="http://schemas.microsoft.com/office/drawing/2014/main" id="{F7000B4D-6237-41D8-B30F-B48D835F2606}"/>
              </a:ext>
            </a:extLst>
          </p:cNvPr>
          <p:cNvGrpSpPr/>
          <p:nvPr/>
        </p:nvGrpSpPr>
        <p:grpSpPr>
          <a:xfrm>
            <a:off x="8188690" y="2908669"/>
            <a:ext cx="144016" cy="288032"/>
            <a:chOff x="3419872" y="2348880"/>
            <a:chExt cx="144016" cy="288032"/>
          </a:xfrm>
        </p:grpSpPr>
        <p:sp>
          <p:nvSpPr>
            <p:cNvPr id="101" name="Line 90">
              <a:extLst>
                <a:ext uri="{FF2B5EF4-FFF2-40B4-BE49-F238E27FC236}">
                  <a16:creationId xmlns:a16="http://schemas.microsoft.com/office/drawing/2014/main" id="{D43C2E3A-A42E-403D-AEC4-A0A65A42479D}"/>
                </a:ext>
              </a:extLst>
            </p:cNvPr>
            <p:cNvSpPr>
              <a:spLocks noChangeShapeType="1"/>
            </p:cNvSpPr>
            <p:nvPr/>
          </p:nvSpPr>
          <p:spPr bwMode="auto">
            <a:xfrm flipH="1">
              <a:off x="3485531" y="2506166"/>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102" name="Text Box 91">
              <a:extLst>
                <a:ext uri="{FF2B5EF4-FFF2-40B4-BE49-F238E27FC236}">
                  <a16:creationId xmlns:a16="http://schemas.microsoft.com/office/drawing/2014/main" id="{623E7297-D54B-4F85-B97C-00CD1813BC8F}"/>
                </a:ext>
              </a:extLst>
            </p:cNvPr>
            <p:cNvSpPr txBox="1">
              <a:spLocks noChangeArrowheads="1"/>
            </p:cNvSpPr>
            <p:nvPr/>
          </p:nvSpPr>
          <p:spPr bwMode="auto">
            <a:xfrm>
              <a:off x="3449018" y="2387103"/>
              <a:ext cx="85725" cy="122238"/>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sp>
          <p:nvSpPr>
            <p:cNvPr id="103" name="Rectangle 102">
              <a:extLst>
                <a:ext uri="{FF2B5EF4-FFF2-40B4-BE49-F238E27FC236}">
                  <a16:creationId xmlns:a16="http://schemas.microsoft.com/office/drawing/2014/main" id="{7ACB5F9D-C2A8-4BB1-82ED-4C08A64D0507}"/>
                </a:ext>
              </a:extLst>
            </p:cNvPr>
            <p:cNvSpPr/>
            <p:nvPr/>
          </p:nvSpPr>
          <p:spPr bwMode="gray">
            <a:xfrm>
              <a:off x="3419872" y="2348880"/>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4" name="Group 103">
            <a:extLst>
              <a:ext uri="{FF2B5EF4-FFF2-40B4-BE49-F238E27FC236}">
                <a16:creationId xmlns:a16="http://schemas.microsoft.com/office/drawing/2014/main" id="{3FFAFB1B-E3F6-413D-9834-98AB3B7E443B}"/>
              </a:ext>
            </a:extLst>
          </p:cNvPr>
          <p:cNvGrpSpPr/>
          <p:nvPr/>
        </p:nvGrpSpPr>
        <p:grpSpPr>
          <a:xfrm>
            <a:off x="8344803" y="4643302"/>
            <a:ext cx="144016" cy="288032"/>
            <a:chOff x="5652120" y="2564904"/>
            <a:chExt cx="144016" cy="288032"/>
          </a:xfrm>
        </p:grpSpPr>
        <p:grpSp>
          <p:nvGrpSpPr>
            <p:cNvPr id="108" name="Group 107">
              <a:extLst>
                <a:ext uri="{FF2B5EF4-FFF2-40B4-BE49-F238E27FC236}">
                  <a16:creationId xmlns:a16="http://schemas.microsoft.com/office/drawing/2014/main" id="{CD85EC71-77DC-40A8-9CF2-FF2D77726893}"/>
                </a:ext>
              </a:extLst>
            </p:cNvPr>
            <p:cNvGrpSpPr/>
            <p:nvPr/>
          </p:nvGrpSpPr>
          <p:grpSpPr>
            <a:xfrm>
              <a:off x="5681266" y="2636912"/>
              <a:ext cx="85725" cy="179388"/>
              <a:chOff x="5681266" y="2636912"/>
              <a:chExt cx="85725" cy="179388"/>
            </a:xfrm>
          </p:grpSpPr>
          <p:sp>
            <p:nvSpPr>
              <p:cNvPr id="110" name="Line 107">
                <a:extLst>
                  <a:ext uri="{FF2B5EF4-FFF2-40B4-BE49-F238E27FC236}">
                    <a16:creationId xmlns:a16="http://schemas.microsoft.com/office/drawing/2014/main" id="{4209A69C-2AB1-4FA7-960D-AB8CD7890656}"/>
                  </a:ext>
                </a:extLst>
              </p:cNvPr>
              <p:cNvSpPr>
                <a:spLocks noChangeShapeType="1"/>
              </p:cNvSpPr>
              <p:nvPr/>
            </p:nvSpPr>
            <p:spPr bwMode="auto">
              <a:xfrm rot="10800000" flipH="1">
                <a:off x="5724128" y="2636912"/>
                <a:ext cx="0" cy="58738"/>
              </a:xfrm>
              <a:prstGeom prst="line">
                <a:avLst/>
              </a:prstGeom>
              <a:noFill/>
              <a:ln w="8890">
                <a:solidFill>
                  <a:schemeClr val="tx1"/>
                </a:solidFill>
                <a:round/>
                <a:headEnd/>
                <a:tailEnd type="stealth" w="med" len="med"/>
              </a:ln>
            </p:spPr>
            <p:txBody>
              <a:bodyPr lIns="90000" tIns="46800" rIns="90000" bIns="46800" anchor="ctr"/>
              <a:lstStyle/>
              <a:p>
                <a:endParaRPr lang="en-US"/>
              </a:p>
            </p:txBody>
          </p:sp>
          <p:sp>
            <p:nvSpPr>
              <p:cNvPr id="111" name="Text Box 108">
                <a:extLst>
                  <a:ext uri="{FF2B5EF4-FFF2-40B4-BE49-F238E27FC236}">
                    <a16:creationId xmlns:a16="http://schemas.microsoft.com/office/drawing/2014/main" id="{9756135C-8081-4854-94BC-DBF307F57E15}"/>
                  </a:ext>
                </a:extLst>
              </p:cNvPr>
              <p:cNvSpPr txBox="1">
                <a:spLocks noChangeArrowheads="1"/>
              </p:cNvSpPr>
              <p:nvPr/>
            </p:nvSpPr>
            <p:spPr bwMode="auto">
              <a:xfrm>
                <a:off x="5681266" y="2694062"/>
                <a:ext cx="85725" cy="122238"/>
              </a:xfrm>
              <a:prstGeom prst="rect">
                <a:avLst/>
              </a:prstGeom>
              <a:noFill/>
              <a:ln w="12700">
                <a:noFill/>
                <a:miter lim="800000"/>
                <a:headEnd/>
                <a:tailEnd/>
              </a:ln>
            </p:spPr>
            <p:txBody>
              <a:bodyPr lIns="0" tIns="0" rIns="0" bIns="0">
                <a:spAutoFit/>
              </a:bodyPr>
              <a:lstStyle/>
              <a:p>
                <a:pPr algn="ctr">
                  <a:buClrTx/>
                  <a:buSzTx/>
                  <a:buFontTx/>
                  <a:buNone/>
                </a:pPr>
                <a:r>
                  <a:rPr lang="en-US" sz="800" b="1" dirty="0"/>
                  <a:t>R</a:t>
                </a:r>
              </a:p>
            </p:txBody>
          </p:sp>
        </p:grpSp>
        <p:sp>
          <p:nvSpPr>
            <p:cNvPr id="109" name="Rectangle 108">
              <a:extLst>
                <a:ext uri="{FF2B5EF4-FFF2-40B4-BE49-F238E27FC236}">
                  <a16:creationId xmlns:a16="http://schemas.microsoft.com/office/drawing/2014/main" id="{F69D1B31-8CC1-44D7-8E41-45280FCA9133}"/>
                </a:ext>
              </a:extLst>
            </p:cNvPr>
            <p:cNvSpPr/>
            <p:nvPr/>
          </p:nvSpPr>
          <p:spPr bwMode="gray">
            <a:xfrm>
              <a:off x="5652120" y="2564904"/>
              <a:ext cx="144016" cy="28803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14" name="TextBox 113">
            <a:extLst>
              <a:ext uri="{FF2B5EF4-FFF2-40B4-BE49-F238E27FC236}">
                <a16:creationId xmlns:a16="http://schemas.microsoft.com/office/drawing/2014/main" id="{4EA3B233-1C68-4124-A73B-295CAE4FF466}"/>
              </a:ext>
            </a:extLst>
          </p:cNvPr>
          <p:cNvSpPr txBox="1"/>
          <p:nvPr/>
        </p:nvSpPr>
        <p:spPr>
          <a:xfrm>
            <a:off x="5658215" y="3687275"/>
            <a:ext cx="1129851" cy="24622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600" kern="0" dirty="0">
                <a:ea typeface="Arial Unicode MS" pitchFamily="34" charset="-128"/>
                <a:cs typeface="Arial Unicode MS" pitchFamily="34" charset="-128"/>
              </a:rPr>
              <a:t>Native</a:t>
            </a:r>
            <a:endParaRPr kumimoji="0" lang="en-GB" sz="1600" i="0" u="none" strike="noStrike" kern="0" cap="none" spc="0" normalizeH="0" baseline="0" noProof="0" dirty="0">
              <a:ln>
                <a:noFill/>
              </a:ln>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285876464"/>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SAP Ariba </a:t>
            </a:r>
            <a:r>
              <a:rPr lang="en-US" dirty="0">
                <a:solidFill>
                  <a:schemeClr val="accent1"/>
                </a:solidFill>
              </a:rPr>
              <a:t>Integration Deep Dive (L3)</a:t>
            </a:r>
            <a:endParaRPr lang="en-US" dirty="0"/>
          </a:p>
        </p:txBody>
      </p:sp>
      <p:pic>
        <p:nvPicPr>
          <p:cNvPr id="5" name="Picture Placeholder 4"/>
          <p:cNvPicPr>
            <a:picLocks noGrp="1" noChangeAspect="1"/>
          </p:cNvPicPr>
          <p:nvPr>
            <p:ph type="pic" sz="quarter" idx="12"/>
          </p:nvPr>
        </p:nvPicPr>
        <p:blipFill>
          <a:blip r:embed="rId2"/>
          <a:srcRect t="28983" b="28983"/>
          <a:stretch>
            <a:fillRect/>
          </a:stretch>
        </p:blipFill>
        <p:spPr/>
      </p:pic>
    </p:spTree>
    <p:extLst>
      <p:ext uri="{BB962C8B-B14F-4D97-AF65-F5344CB8AC3E}">
        <p14:creationId xmlns:p14="http://schemas.microsoft.com/office/powerpoint/2010/main" val="437615885"/>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2"/>
          </p:nvPr>
        </p:nvPicPr>
        <p:blipFill>
          <a:blip r:embed="rId2"/>
          <a:srcRect t="28922" b="28922"/>
          <a:stretch>
            <a:fillRect/>
          </a:stretch>
        </p:blipFill>
        <p:spPr/>
      </p:pic>
      <p:sp>
        <p:nvSpPr>
          <p:cNvPr id="3" name="Title 2"/>
          <p:cNvSpPr>
            <a:spLocks noGrp="1"/>
          </p:cNvSpPr>
          <p:nvPr>
            <p:ph type="ctrTitle"/>
          </p:nvPr>
        </p:nvSpPr>
        <p:spPr/>
        <p:txBody>
          <a:bodyPr/>
          <a:lstStyle/>
          <a:p>
            <a:r>
              <a:rPr lang="en-GB" dirty="0"/>
              <a:t>Master Data Integration</a:t>
            </a:r>
          </a:p>
        </p:txBody>
      </p:sp>
    </p:spTree>
    <p:extLst>
      <p:ext uri="{BB962C8B-B14F-4D97-AF65-F5344CB8AC3E}">
        <p14:creationId xmlns:p14="http://schemas.microsoft.com/office/powerpoint/2010/main" val="2594022470"/>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4DAC0E7-DBB6-43AF-B130-C436E13ABC04}"/>
              </a:ext>
            </a:extLst>
          </p:cNvPr>
          <p:cNvPicPr>
            <a:picLocks noGrp="1" noChangeAspect="1"/>
          </p:cNvPicPr>
          <p:nvPr>
            <p:ph type="pic" sz="quarter" idx="12"/>
          </p:nvPr>
        </p:nvPicPr>
        <p:blipFill>
          <a:blip r:embed="rId2"/>
          <a:srcRect t="28922" b="28922"/>
          <a:stretch>
            <a:fillRect/>
          </a:stretch>
        </p:blipFill>
        <p:spPr/>
      </p:pic>
      <p:sp>
        <p:nvSpPr>
          <p:cNvPr id="3" name="Title 2"/>
          <p:cNvSpPr>
            <a:spLocks noGrp="1"/>
          </p:cNvSpPr>
          <p:nvPr>
            <p:ph type="ctrTitle"/>
          </p:nvPr>
        </p:nvSpPr>
        <p:spPr/>
        <p:txBody>
          <a:bodyPr/>
          <a:lstStyle/>
          <a:p>
            <a:r>
              <a:rPr lang="en-GB" dirty="0">
                <a:solidFill>
                  <a:schemeClr val="accent1"/>
                </a:solidFill>
              </a:rPr>
              <a:t>SAP Ariba </a:t>
            </a:r>
            <a:r>
              <a:rPr lang="en-GB" dirty="0"/>
              <a:t>Supplier Lifecycle &amp; Performance Management</a:t>
            </a:r>
          </a:p>
        </p:txBody>
      </p:sp>
    </p:spTree>
    <p:extLst>
      <p:ext uri="{BB962C8B-B14F-4D97-AF65-F5344CB8AC3E}">
        <p14:creationId xmlns:p14="http://schemas.microsoft.com/office/powerpoint/2010/main" val="2468808271"/>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63127" y="1755725"/>
            <a:ext cx="1192149" cy="250483"/>
          </a:xfrm>
          <a:prstGeom prst="rect">
            <a:avLst/>
          </a:prstGeom>
          <a:solidFill>
            <a:schemeClr val="bg1"/>
          </a:solidFill>
          <a:ln w="6350" algn="ctr">
            <a:no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4" name="Text Placeholder 3"/>
          <p:cNvSpPr>
            <a:spLocks noGrp="1"/>
          </p:cNvSpPr>
          <p:nvPr/>
        </p:nvSpPr>
        <p:spPr bwMode="gray">
          <a:xfrm>
            <a:off x="371232" y="2906833"/>
            <a:ext cx="1385487" cy="339006"/>
          </a:xfrm>
          <a:prstGeom prst="rect">
            <a:avLst/>
          </a:prstGeom>
          <a:solidFill>
            <a:srgbClr val="CCCCCC"/>
          </a:solidFill>
          <a:ln w="9525">
            <a:solidFill>
              <a:schemeClr val="bg1"/>
            </a:solidFill>
          </a:ln>
        </p:spPr>
        <p:txBody>
          <a:bodyPr vert="horz" lIns="107163" tIns="107163" rIns="107163" bIns="107163"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Supplier</a:t>
            </a:r>
          </a:p>
        </p:txBody>
      </p:sp>
      <p:sp>
        <p:nvSpPr>
          <p:cNvPr id="5" name="Text Placeholder 5"/>
          <p:cNvSpPr>
            <a:spLocks noGrp="1"/>
          </p:cNvSpPr>
          <p:nvPr/>
        </p:nvSpPr>
        <p:spPr bwMode="gray">
          <a:xfrm>
            <a:off x="8403657" y="1958684"/>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Bank data</a:t>
            </a:r>
          </a:p>
        </p:txBody>
      </p:sp>
      <p:sp>
        <p:nvSpPr>
          <p:cNvPr id="6" name="Text Placeholder 10"/>
          <p:cNvSpPr>
            <a:spLocks noGrp="1"/>
          </p:cNvSpPr>
          <p:nvPr/>
        </p:nvSpPr>
        <p:spPr bwMode="gray">
          <a:xfrm>
            <a:off x="3042144" y="1514152"/>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Vendor Table</a:t>
            </a:r>
          </a:p>
        </p:txBody>
      </p:sp>
      <p:sp>
        <p:nvSpPr>
          <p:cNvPr id="7" name="Text Placeholder 14"/>
          <p:cNvSpPr>
            <a:spLocks noGrp="1"/>
          </p:cNvSpPr>
          <p:nvPr/>
        </p:nvSpPr>
        <p:spPr bwMode="gray">
          <a:xfrm>
            <a:off x="8403657" y="1510852"/>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Tax id </a:t>
            </a:r>
          </a:p>
        </p:txBody>
      </p:sp>
      <p:sp>
        <p:nvSpPr>
          <p:cNvPr id="8" name="Text Placeholder 15"/>
          <p:cNvSpPr>
            <a:spLocks noGrp="1"/>
          </p:cNvSpPr>
          <p:nvPr/>
        </p:nvSpPr>
        <p:spPr bwMode="gray">
          <a:xfrm>
            <a:off x="5710773" y="1088436"/>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General Data</a:t>
            </a:r>
          </a:p>
        </p:txBody>
      </p:sp>
      <p:sp>
        <p:nvSpPr>
          <p:cNvPr id="9" name="Text Placeholder 8"/>
          <p:cNvSpPr>
            <a:spLocks noGrp="1"/>
          </p:cNvSpPr>
          <p:nvPr/>
        </p:nvSpPr>
        <p:spPr bwMode="gray">
          <a:xfrm>
            <a:off x="8331287" y="4932603"/>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Internal</a:t>
            </a:r>
          </a:p>
        </p:txBody>
      </p:sp>
      <p:sp>
        <p:nvSpPr>
          <p:cNvPr id="10" name="Text Placeholder 24"/>
          <p:cNvSpPr>
            <a:spLocks noGrp="1"/>
          </p:cNvSpPr>
          <p:nvPr/>
        </p:nvSpPr>
        <p:spPr bwMode="gray">
          <a:xfrm>
            <a:off x="8331287" y="5380620"/>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External</a:t>
            </a:r>
          </a:p>
        </p:txBody>
      </p:sp>
      <p:cxnSp>
        <p:nvCxnSpPr>
          <p:cNvPr id="11" name="Elbow Connector 39"/>
          <p:cNvCxnSpPr>
            <a:stCxn id="49" idx="0"/>
            <a:endCxn id="6" idx="1"/>
          </p:cNvCxnSpPr>
          <p:nvPr/>
        </p:nvCxnSpPr>
        <p:spPr bwMode="gray">
          <a:xfrm rot="5400000" flipH="1" flipV="1">
            <a:off x="2056251" y="2026913"/>
            <a:ext cx="1329151" cy="642636"/>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Elbow Connector 40"/>
          <p:cNvCxnSpPr>
            <a:stCxn id="4" idx="3"/>
            <a:endCxn id="20" idx="1"/>
          </p:cNvCxnSpPr>
          <p:nvPr/>
        </p:nvCxnSpPr>
        <p:spPr bwMode="gray">
          <a:xfrm>
            <a:off x="1756719" y="3076336"/>
            <a:ext cx="1312452" cy="268542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Elbow Connector 42"/>
          <p:cNvCxnSpPr/>
          <p:nvPr/>
        </p:nvCxnSpPr>
        <p:spPr bwMode="gray">
          <a:xfrm flipV="1">
            <a:off x="4436580" y="1266141"/>
            <a:ext cx="1283142" cy="42571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Elbow Connector 43"/>
          <p:cNvCxnSpPr/>
          <p:nvPr/>
        </p:nvCxnSpPr>
        <p:spPr bwMode="gray">
          <a:xfrm flipV="1">
            <a:off x="4427631" y="1689118"/>
            <a:ext cx="1276964" cy="431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44"/>
          <p:cNvCxnSpPr>
            <a:stCxn id="31" idx="3"/>
            <a:endCxn id="9" idx="1"/>
          </p:cNvCxnSpPr>
          <p:nvPr/>
        </p:nvCxnSpPr>
        <p:spPr bwMode="gray">
          <a:xfrm flipV="1">
            <a:off x="7060779" y="5102106"/>
            <a:ext cx="1270508" cy="21561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45"/>
          <p:cNvCxnSpPr>
            <a:stCxn id="31" idx="3"/>
            <a:endCxn id="10" idx="1"/>
          </p:cNvCxnSpPr>
          <p:nvPr/>
        </p:nvCxnSpPr>
        <p:spPr bwMode="gray">
          <a:xfrm>
            <a:off x="7060779" y="5317724"/>
            <a:ext cx="1270508" cy="23239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Elbow Connector 46"/>
          <p:cNvCxnSpPr>
            <a:stCxn id="8" idx="3"/>
            <a:endCxn id="7" idx="1"/>
          </p:cNvCxnSpPr>
          <p:nvPr/>
        </p:nvCxnSpPr>
        <p:spPr bwMode="gray">
          <a:xfrm>
            <a:off x="7096260" y="1257939"/>
            <a:ext cx="1307397" cy="422416"/>
          </a:xfrm>
          <a:prstGeom prst="bent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Elbow Connector 47"/>
          <p:cNvCxnSpPr>
            <a:stCxn id="8" idx="3"/>
            <a:endCxn id="5" idx="1"/>
          </p:cNvCxnSpPr>
          <p:nvPr/>
        </p:nvCxnSpPr>
        <p:spPr bwMode="gray">
          <a:xfrm>
            <a:off x="7096260" y="1257939"/>
            <a:ext cx="1307397" cy="87024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a:spLocks noChangeArrowheads="1"/>
          </p:cNvSpPr>
          <p:nvPr/>
        </p:nvSpPr>
        <p:spPr bwMode="gray">
          <a:xfrm>
            <a:off x="7597880" y="5272755"/>
            <a:ext cx="180444" cy="148281"/>
          </a:xfrm>
          <a:prstGeom prst="ellipse">
            <a:avLst/>
          </a:prstGeom>
          <a:solidFill>
            <a:srgbClr val="F0AB00"/>
          </a:solidFill>
          <a:ln w="12700">
            <a:solidFill>
              <a:schemeClr val="bg1"/>
            </a:solidFill>
            <a:round/>
            <a:headEnd/>
            <a:tailEnd/>
          </a:ln>
          <a:effectLst/>
        </p:spPr>
        <p:txBody>
          <a:bodyPr wrap="none" lIns="108878" tIns="54439" rIns="108878" bIns="54439"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0" fontAlgn="auto" latinLnBrk="0" hangingPunct="0">
              <a:lnSpc>
                <a:spcPct val="90000"/>
              </a:lnSpc>
              <a:spcBef>
                <a:spcPts val="0"/>
              </a:spcBef>
              <a:spcAft>
                <a:spcPts val="0"/>
              </a:spcAft>
              <a:buClr>
                <a:srgbClr val="999999"/>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 Placeholder 9"/>
          <p:cNvSpPr>
            <a:spLocks noGrp="1"/>
          </p:cNvSpPr>
          <p:nvPr/>
        </p:nvSpPr>
        <p:spPr bwMode="gray">
          <a:xfrm>
            <a:off x="3069171" y="5592257"/>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Templates</a:t>
            </a:r>
          </a:p>
        </p:txBody>
      </p:sp>
      <p:sp>
        <p:nvSpPr>
          <p:cNvPr id="21" name="Text Placeholder 11"/>
          <p:cNvSpPr>
            <a:spLocks noGrp="1"/>
          </p:cNvSpPr>
          <p:nvPr/>
        </p:nvSpPr>
        <p:spPr bwMode="gray">
          <a:xfrm>
            <a:off x="5710771" y="2002755"/>
            <a:ext cx="1385487" cy="339006"/>
          </a:xfrm>
          <a:prstGeom prst="rect">
            <a:avLst/>
          </a:prstGeom>
          <a:solidFill>
            <a:srgbClr val="CCCCCC"/>
          </a:solidFill>
          <a:ln w="9525">
            <a:solidFill>
              <a:schemeClr val="bg1"/>
            </a:solidFill>
          </a:ln>
        </p:spPr>
        <p:txBody>
          <a:bodyPr vert="horz" lIns="107163" tIns="107163" rIns="107163" bIns="107163"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Purchasing Org</a:t>
            </a:r>
          </a:p>
        </p:txBody>
      </p:sp>
      <p:sp>
        <p:nvSpPr>
          <p:cNvPr id="22" name="Text Placeholder 11"/>
          <p:cNvSpPr>
            <a:spLocks noGrp="1"/>
          </p:cNvSpPr>
          <p:nvPr/>
        </p:nvSpPr>
        <p:spPr bwMode="gray">
          <a:xfrm>
            <a:off x="5710772" y="1529840"/>
            <a:ext cx="1385487" cy="339006"/>
          </a:xfrm>
          <a:prstGeom prst="rect">
            <a:avLst/>
          </a:prstGeom>
          <a:solidFill>
            <a:srgbClr val="CCCCCC"/>
          </a:solidFill>
          <a:ln w="9525">
            <a:solidFill>
              <a:schemeClr val="bg1"/>
            </a:solidFill>
          </a:ln>
        </p:spPr>
        <p:txBody>
          <a:bodyPr vert="horz" lIns="107163" tIns="107163" rIns="107163" bIns="107163"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Company Code</a:t>
            </a:r>
          </a:p>
        </p:txBody>
      </p:sp>
      <p:cxnSp>
        <p:nvCxnSpPr>
          <p:cNvPr id="23" name="Elbow Connector 76"/>
          <p:cNvCxnSpPr/>
          <p:nvPr/>
        </p:nvCxnSpPr>
        <p:spPr bwMode="gray">
          <a:xfrm>
            <a:off x="4432384" y="1687510"/>
            <a:ext cx="1276963" cy="47468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Placeholder 9"/>
          <p:cNvSpPr>
            <a:spLocks noGrp="1"/>
          </p:cNvSpPr>
          <p:nvPr/>
        </p:nvSpPr>
        <p:spPr bwMode="gray">
          <a:xfrm>
            <a:off x="3028375" y="2636696"/>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Contacts</a:t>
            </a:r>
          </a:p>
        </p:txBody>
      </p:sp>
      <p:cxnSp>
        <p:nvCxnSpPr>
          <p:cNvPr id="25" name="Elbow Connector 85"/>
          <p:cNvCxnSpPr>
            <a:cxnSpLocks/>
          </p:cNvCxnSpPr>
          <p:nvPr/>
        </p:nvCxnSpPr>
        <p:spPr bwMode="gray">
          <a:xfrm>
            <a:off x="1774305" y="3076336"/>
            <a:ext cx="1265819" cy="23617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 Placeholder 8"/>
          <p:cNvSpPr>
            <a:spLocks noGrp="1"/>
          </p:cNvSpPr>
          <p:nvPr/>
        </p:nvSpPr>
        <p:spPr bwMode="gray">
          <a:xfrm>
            <a:off x="5675292" y="5571345"/>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Project Team</a:t>
            </a:r>
          </a:p>
        </p:txBody>
      </p:sp>
      <p:sp>
        <p:nvSpPr>
          <p:cNvPr id="27" name="Text Placeholder 8"/>
          <p:cNvSpPr>
            <a:spLocks noGrp="1"/>
          </p:cNvSpPr>
          <p:nvPr/>
        </p:nvSpPr>
        <p:spPr bwMode="gray">
          <a:xfrm>
            <a:off x="5699896" y="6001010"/>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Tasks</a:t>
            </a:r>
          </a:p>
        </p:txBody>
      </p:sp>
      <p:sp>
        <p:nvSpPr>
          <p:cNvPr id="28" name="Text Placeholder 5"/>
          <p:cNvSpPr>
            <a:spLocks noGrp="1"/>
          </p:cNvSpPr>
          <p:nvPr/>
        </p:nvSpPr>
        <p:spPr bwMode="gray">
          <a:xfrm>
            <a:off x="8384036" y="2467193"/>
            <a:ext cx="1476155"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Partner Functions</a:t>
            </a:r>
          </a:p>
        </p:txBody>
      </p:sp>
      <p:cxnSp>
        <p:nvCxnSpPr>
          <p:cNvPr id="29" name="Elbow Connector 115"/>
          <p:cNvCxnSpPr>
            <a:stCxn id="20" idx="3"/>
          </p:cNvCxnSpPr>
          <p:nvPr/>
        </p:nvCxnSpPr>
        <p:spPr bwMode="gray">
          <a:xfrm>
            <a:off x="4454658" y="5761760"/>
            <a:ext cx="1257873" cy="2632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116"/>
          <p:cNvCxnSpPr>
            <a:stCxn id="20" idx="3"/>
          </p:cNvCxnSpPr>
          <p:nvPr/>
        </p:nvCxnSpPr>
        <p:spPr bwMode="gray">
          <a:xfrm flipV="1">
            <a:off x="4454658" y="5407295"/>
            <a:ext cx="1245904" cy="35446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8"/>
          <p:cNvSpPr>
            <a:spLocks noGrp="1"/>
          </p:cNvSpPr>
          <p:nvPr/>
        </p:nvSpPr>
        <p:spPr bwMode="gray">
          <a:xfrm>
            <a:off x="5675292" y="5148221"/>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Questionnaires</a:t>
            </a:r>
          </a:p>
        </p:txBody>
      </p:sp>
      <p:cxnSp>
        <p:nvCxnSpPr>
          <p:cNvPr id="32" name="Elbow Connector 119"/>
          <p:cNvCxnSpPr>
            <a:stCxn id="20" idx="3"/>
            <a:endCxn id="27" idx="1"/>
          </p:cNvCxnSpPr>
          <p:nvPr/>
        </p:nvCxnSpPr>
        <p:spPr bwMode="gray">
          <a:xfrm>
            <a:off x="4454658" y="5761760"/>
            <a:ext cx="1245238" cy="408753"/>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 Placeholder 9"/>
          <p:cNvSpPr>
            <a:spLocks noGrp="1"/>
          </p:cNvSpPr>
          <p:nvPr/>
        </p:nvSpPr>
        <p:spPr bwMode="gray">
          <a:xfrm>
            <a:off x="3022538" y="3143012"/>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Regions</a:t>
            </a:r>
          </a:p>
        </p:txBody>
      </p:sp>
      <p:sp>
        <p:nvSpPr>
          <p:cNvPr id="34" name="Text Placeholder 9"/>
          <p:cNvSpPr>
            <a:spLocks noGrp="1"/>
          </p:cNvSpPr>
          <p:nvPr/>
        </p:nvSpPr>
        <p:spPr bwMode="gray">
          <a:xfrm>
            <a:off x="3022537" y="3663263"/>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Categories</a:t>
            </a:r>
          </a:p>
        </p:txBody>
      </p:sp>
      <p:sp>
        <p:nvSpPr>
          <p:cNvPr id="35" name="Text Placeholder 9"/>
          <p:cNvSpPr>
            <a:spLocks noGrp="1"/>
          </p:cNvSpPr>
          <p:nvPr/>
        </p:nvSpPr>
        <p:spPr bwMode="gray">
          <a:xfrm>
            <a:off x="3036777" y="4634993"/>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Certificates</a:t>
            </a:r>
          </a:p>
        </p:txBody>
      </p:sp>
      <p:sp>
        <p:nvSpPr>
          <p:cNvPr id="36" name="Text Placeholder 9"/>
          <p:cNvSpPr>
            <a:spLocks noGrp="1"/>
          </p:cNvSpPr>
          <p:nvPr/>
        </p:nvSpPr>
        <p:spPr bwMode="gray">
          <a:xfrm>
            <a:off x="3041044" y="2061698"/>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Status</a:t>
            </a:r>
          </a:p>
        </p:txBody>
      </p:sp>
      <p:cxnSp>
        <p:nvCxnSpPr>
          <p:cNvPr id="37" name="Elbow Connector 129"/>
          <p:cNvCxnSpPr>
            <a:stCxn id="4" idx="3"/>
          </p:cNvCxnSpPr>
          <p:nvPr/>
        </p:nvCxnSpPr>
        <p:spPr bwMode="gray">
          <a:xfrm flipV="1">
            <a:off x="1756719" y="2883417"/>
            <a:ext cx="1280058" cy="19291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Elbow Connector 131"/>
          <p:cNvCxnSpPr>
            <a:cxnSpLocks/>
          </p:cNvCxnSpPr>
          <p:nvPr/>
        </p:nvCxnSpPr>
        <p:spPr bwMode="gray">
          <a:xfrm>
            <a:off x="1774305" y="3076336"/>
            <a:ext cx="1265818" cy="75643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Elbow Connector 133"/>
          <p:cNvCxnSpPr>
            <a:cxnSpLocks/>
          </p:cNvCxnSpPr>
          <p:nvPr/>
        </p:nvCxnSpPr>
        <p:spPr bwMode="gray">
          <a:xfrm>
            <a:off x="1768443" y="3076336"/>
            <a:ext cx="1280058" cy="172816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a:spLocks noChangeArrowheads="1"/>
          </p:cNvSpPr>
          <p:nvPr/>
        </p:nvSpPr>
        <p:spPr bwMode="gray">
          <a:xfrm>
            <a:off x="4966957" y="5698230"/>
            <a:ext cx="180444" cy="148281"/>
          </a:xfrm>
          <a:prstGeom prst="ellipse">
            <a:avLst/>
          </a:prstGeom>
          <a:solidFill>
            <a:srgbClr val="F0AB00"/>
          </a:solidFill>
          <a:ln w="12700">
            <a:solidFill>
              <a:schemeClr val="bg1"/>
            </a:solidFill>
            <a:round/>
            <a:headEnd/>
            <a:tailEnd/>
          </a:ln>
          <a:effectLst/>
        </p:spPr>
        <p:txBody>
          <a:bodyPr wrap="none" lIns="108878" tIns="54439" rIns="108878" bIns="54439"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0" fontAlgn="auto" latinLnBrk="0" hangingPunct="0">
              <a:lnSpc>
                <a:spcPct val="90000"/>
              </a:lnSpc>
              <a:spcBef>
                <a:spcPts val="0"/>
              </a:spcBef>
              <a:spcAft>
                <a:spcPts val="0"/>
              </a:spcAft>
              <a:buClr>
                <a:srgbClr val="999999"/>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41" name="Text Placeholder 9"/>
          <p:cNvSpPr>
            <a:spLocks noGrp="1"/>
          </p:cNvSpPr>
          <p:nvPr/>
        </p:nvSpPr>
        <p:spPr bwMode="gray">
          <a:xfrm>
            <a:off x="3056536" y="5085036"/>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AN Profile</a:t>
            </a:r>
          </a:p>
        </p:txBody>
      </p:sp>
      <p:cxnSp>
        <p:nvCxnSpPr>
          <p:cNvPr id="42" name="Elbow Connector 154"/>
          <p:cNvCxnSpPr>
            <a:stCxn id="4" idx="3"/>
            <a:endCxn id="41" idx="1"/>
          </p:cNvCxnSpPr>
          <p:nvPr/>
        </p:nvCxnSpPr>
        <p:spPr bwMode="gray">
          <a:xfrm>
            <a:off x="1756719" y="3076336"/>
            <a:ext cx="1299817" cy="2178203"/>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 Placeholder 14"/>
          <p:cNvSpPr>
            <a:spLocks noGrp="1"/>
          </p:cNvSpPr>
          <p:nvPr/>
        </p:nvSpPr>
        <p:spPr bwMode="gray">
          <a:xfrm>
            <a:off x="8403657" y="1094341"/>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Address</a:t>
            </a:r>
          </a:p>
        </p:txBody>
      </p:sp>
      <p:cxnSp>
        <p:nvCxnSpPr>
          <p:cNvPr id="44" name="Straight Connector 43"/>
          <p:cNvCxnSpPr/>
          <p:nvPr/>
        </p:nvCxnSpPr>
        <p:spPr>
          <a:xfrm>
            <a:off x="7096260" y="1257939"/>
            <a:ext cx="1307397" cy="590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p:cNvSpPr>
            <a:spLocks noChangeArrowheads="1"/>
          </p:cNvSpPr>
          <p:nvPr/>
        </p:nvSpPr>
        <p:spPr bwMode="gray">
          <a:xfrm>
            <a:off x="7674727" y="1195043"/>
            <a:ext cx="180444" cy="148281"/>
          </a:xfrm>
          <a:prstGeom prst="ellipse">
            <a:avLst/>
          </a:prstGeom>
          <a:solidFill>
            <a:srgbClr val="F0AB00"/>
          </a:solidFill>
          <a:ln w="12700">
            <a:solidFill>
              <a:schemeClr val="bg1"/>
            </a:solidFill>
            <a:round/>
            <a:headEnd/>
            <a:tailEnd/>
          </a:ln>
          <a:effectLst/>
        </p:spPr>
        <p:txBody>
          <a:bodyPr wrap="none" lIns="108878" tIns="54439" rIns="108878" bIns="54439"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0" fontAlgn="auto" latinLnBrk="0" hangingPunct="0">
              <a:lnSpc>
                <a:spcPct val="90000"/>
              </a:lnSpc>
              <a:spcBef>
                <a:spcPts val="0"/>
              </a:spcBef>
              <a:spcAft>
                <a:spcPts val="0"/>
              </a:spcAft>
              <a:buClr>
                <a:srgbClr val="999999"/>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cxnSp>
        <p:nvCxnSpPr>
          <p:cNvPr id="46" name="Elbow Connector 168"/>
          <p:cNvCxnSpPr/>
          <p:nvPr/>
        </p:nvCxnSpPr>
        <p:spPr bwMode="gray">
          <a:xfrm>
            <a:off x="7075327" y="2191135"/>
            <a:ext cx="1307399" cy="46443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p:cNvSpPr>
            <a:spLocks noChangeArrowheads="1"/>
          </p:cNvSpPr>
          <p:nvPr/>
        </p:nvSpPr>
        <p:spPr bwMode="gray">
          <a:xfrm>
            <a:off x="4966854" y="1617717"/>
            <a:ext cx="180444" cy="148281"/>
          </a:xfrm>
          <a:prstGeom prst="ellipse">
            <a:avLst/>
          </a:prstGeom>
          <a:solidFill>
            <a:srgbClr val="F0AB00"/>
          </a:solidFill>
          <a:ln w="12700">
            <a:solidFill>
              <a:schemeClr val="bg1"/>
            </a:solidFill>
            <a:round/>
            <a:headEnd/>
            <a:tailEnd/>
          </a:ln>
          <a:effectLst/>
        </p:spPr>
        <p:txBody>
          <a:bodyPr wrap="none" lIns="108878" tIns="54439" rIns="108878" bIns="54439"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0" fontAlgn="auto" latinLnBrk="0" hangingPunct="0">
              <a:lnSpc>
                <a:spcPct val="90000"/>
              </a:lnSpc>
              <a:spcBef>
                <a:spcPts val="0"/>
              </a:spcBef>
              <a:spcAft>
                <a:spcPts val="0"/>
              </a:spcAft>
              <a:buClr>
                <a:srgbClr val="999999"/>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cxnSp>
        <p:nvCxnSpPr>
          <p:cNvPr id="48" name="Elbow Connector 173"/>
          <p:cNvCxnSpPr/>
          <p:nvPr/>
        </p:nvCxnSpPr>
        <p:spPr bwMode="gray">
          <a:xfrm flipV="1">
            <a:off x="1757891" y="2239400"/>
            <a:ext cx="1299817" cy="837961"/>
          </a:xfrm>
          <a:prstGeom prst="bentConnector3">
            <a:avLst>
              <a:gd name="adj1" fmla="val 4928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a:spLocks noChangeArrowheads="1"/>
          </p:cNvSpPr>
          <p:nvPr/>
        </p:nvSpPr>
        <p:spPr bwMode="gray">
          <a:xfrm>
            <a:off x="2309286" y="3012806"/>
            <a:ext cx="180444" cy="148281"/>
          </a:xfrm>
          <a:prstGeom prst="ellipse">
            <a:avLst/>
          </a:prstGeom>
          <a:solidFill>
            <a:srgbClr val="F0AB00"/>
          </a:solidFill>
          <a:ln w="12700">
            <a:solidFill>
              <a:schemeClr val="bg1"/>
            </a:solidFill>
            <a:round/>
            <a:headEnd/>
            <a:tailEnd/>
          </a:ln>
          <a:effectLst/>
        </p:spPr>
        <p:txBody>
          <a:bodyPr wrap="none" lIns="108878" tIns="54439" rIns="108878" bIns="54439"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0" fontAlgn="auto" latinLnBrk="0" hangingPunct="0">
              <a:lnSpc>
                <a:spcPct val="90000"/>
              </a:lnSpc>
              <a:spcBef>
                <a:spcPts val="0"/>
              </a:spcBef>
              <a:spcAft>
                <a:spcPts val="0"/>
              </a:spcAft>
              <a:buClr>
                <a:srgbClr val="999999"/>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50" name="4-Point Star 181"/>
          <p:cNvSpPr/>
          <p:nvPr/>
        </p:nvSpPr>
        <p:spPr bwMode="gray">
          <a:xfrm>
            <a:off x="9688613" y="2370916"/>
            <a:ext cx="206233" cy="251260"/>
          </a:xfrm>
          <a:prstGeom prst="star4">
            <a:avLst/>
          </a:prstGeom>
          <a:solidFill>
            <a:schemeClr val="accent1"/>
          </a:solidFill>
          <a:ln w="6350" algn="ctr">
            <a:no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cxnSp>
        <p:nvCxnSpPr>
          <p:cNvPr id="51" name="Elbow Connector 183"/>
          <p:cNvCxnSpPr>
            <a:stCxn id="33" idx="3"/>
            <a:endCxn id="53" idx="1"/>
          </p:cNvCxnSpPr>
          <p:nvPr/>
        </p:nvCxnSpPr>
        <p:spPr>
          <a:xfrm>
            <a:off x="4408025" y="3312515"/>
            <a:ext cx="1191356" cy="137066"/>
          </a:xfrm>
          <a:prstGeom prst="bentConnector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Elbow Connector 185"/>
          <p:cNvCxnSpPr>
            <a:stCxn id="34" idx="3"/>
            <a:endCxn id="53" idx="1"/>
          </p:cNvCxnSpPr>
          <p:nvPr/>
        </p:nvCxnSpPr>
        <p:spPr>
          <a:xfrm flipV="1">
            <a:off x="4408024" y="3449581"/>
            <a:ext cx="1191357" cy="383185"/>
          </a:xfrm>
          <a:prstGeom prst="bentConnector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 Placeholder 9"/>
          <p:cNvSpPr>
            <a:spLocks noGrp="1"/>
          </p:cNvSpPr>
          <p:nvPr/>
        </p:nvSpPr>
        <p:spPr bwMode="gray">
          <a:xfrm>
            <a:off x="5599381" y="3280078"/>
            <a:ext cx="1652676"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Qualification Status</a:t>
            </a:r>
          </a:p>
        </p:txBody>
      </p:sp>
      <p:sp>
        <p:nvSpPr>
          <p:cNvPr id="54" name="Text Placeholder 9"/>
          <p:cNvSpPr>
            <a:spLocks noGrp="1"/>
          </p:cNvSpPr>
          <p:nvPr/>
        </p:nvSpPr>
        <p:spPr bwMode="gray">
          <a:xfrm>
            <a:off x="5599381" y="3783350"/>
            <a:ext cx="1652676"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Preferred Status</a:t>
            </a:r>
          </a:p>
        </p:txBody>
      </p:sp>
      <p:cxnSp>
        <p:nvCxnSpPr>
          <p:cNvPr id="55" name="Elbow Connector 195"/>
          <p:cNvCxnSpPr>
            <a:stCxn id="34" idx="3"/>
            <a:endCxn id="54" idx="1"/>
          </p:cNvCxnSpPr>
          <p:nvPr/>
        </p:nvCxnSpPr>
        <p:spPr>
          <a:xfrm>
            <a:off x="4408024" y="3832766"/>
            <a:ext cx="1191357" cy="120087"/>
          </a:xfrm>
          <a:prstGeom prst="bentConnector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Oval 55"/>
          <p:cNvSpPr>
            <a:spLocks noChangeArrowheads="1"/>
          </p:cNvSpPr>
          <p:nvPr/>
        </p:nvSpPr>
        <p:spPr bwMode="gray">
          <a:xfrm>
            <a:off x="4894231" y="3768962"/>
            <a:ext cx="180444" cy="148281"/>
          </a:xfrm>
          <a:prstGeom prst="ellipse">
            <a:avLst/>
          </a:prstGeom>
          <a:solidFill>
            <a:srgbClr val="F0AB00"/>
          </a:solidFill>
          <a:ln w="12700">
            <a:solidFill>
              <a:schemeClr val="bg1"/>
            </a:solidFill>
            <a:round/>
            <a:headEnd/>
            <a:tailEnd/>
          </a:ln>
          <a:effectLst/>
        </p:spPr>
        <p:txBody>
          <a:bodyPr wrap="none" lIns="108878" tIns="54439" rIns="108878" bIns="54439"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0" fontAlgn="auto" latinLnBrk="0" hangingPunct="0">
              <a:lnSpc>
                <a:spcPct val="90000"/>
              </a:lnSpc>
              <a:spcBef>
                <a:spcPts val="0"/>
              </a:spcBef>
              <a:spcAft>
                <a:spcPts val="0"/>
              </a:spcAft>
              <a:buClr>
                <a:srgbClr val="999999"/>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57" name="4-Point Star 199"/>
          <p:cNvSpPr/>
          <p:nvPr/>
        </p:nvSpPr>
        <p:spPr bwMode="gray">
          <a:xfrm>
            <a:off x="8021544" y="6053663"/>
            <a:ext cx="206233" cy="251260"/>
          </a:xfrm>
          <a:prstGeom prst="star4">
            <a:avLst/>
          </a:prstGeom>
          <a:solidFill>
            <a:schemeClr val="accent1"/>
          </a:solidFill>
          <a:ln w="6350" algn="ctr">
            <a:no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8" name="TextBox 200"/>
          <p:cNvSpPr txBox="1"/>
          <p:nvPr/>
        </p:nvSpPr>
        <p:spPr>
          <a:xfrm>
            <a:off x="8230242" y="6089531"/>
            <a:ext cx="3834694" cy="169277"/>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Supported in data model but not operationalized in SLP</a:t>
            </a:r>
          </a:p>
        </p:txBody>
      </p:sp>
      <p:sp>
        <p:nvSpPr>
          <p:cNvPr id="59" name="Text Placeholder 9"/>
          <p:cNvSpPr>
            <a:spLocks noGrp="1"/>
          </p:cNvSpPr>
          <p:nvPr/>
        </p:nvSpPr>
        <p:spPr bwMode="gray">
          <a:xfrm>
            <a:off x="3034193" y="4177202"/>
            <a:ext cx="1385487" cy="339006"/>
          </a:xfrm>
          <a:prstGeom prst="rect">
            <a:avLst/>
          </a:prstGeom>
          <a:solidFill>
            <a:srgbClr val="CCCCCC"/>
          </a:solidFill>
          <a:ln w="9525">
            <a:solidFill>
              <a:schemeClr val="bg1"/>
            </a:solidFill>
            <a:miter lim="800000"/>
            <a:headEnd/>
            <a:tailEnd/>
          </a:ln>
        </p:spPr>
        <p:txBody>
          <a:bodyPr vert="horz" wrap="square" lIns="107163" tIns="107163" rIns="107163" bIns="107163" numCol="1" rtlCol="0" anchor="t" anchorCtr="0" compatLnSpc="1">
            <a:prstTxWarp prst="textNoShape">
              <a:avLst/>
            </a:prstTxWarp>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2" indent="0" algn="l" defTabSz="1088776" rtl="0" eaLnBrk="1" fontAlgn="auto" latinLnBrk="0" hangingPunct="1">
              <a:lnSpc>
                <a:spcPct val="100000"/>
              </a:lnSpc>
              <a:spcBef>
                <a:spcPts val="400"/>
              </a:spcBef>
              <a:spcAft>
                <a:spcPts val="0"/>
              </a:spcAft>
              <a:buClr>
                <a:srgbClr val="CCCCCC">
                  <a:lumMod val="10000"/>
                </a:srgbClr>
              </a:buClr>
              <a:buSzPct val="100000"/>
              <a:buFont typeface="Wingdings" pitchFamily="2" charset="2"/>
              <a:buNone/>
              <a:tabLst/>
              <a:defRPr/>
            </a:pPr>
            <a:r>
              <a:rPr kumimoji="0" lang="en-US" sz="1200" b="0" i="0" u="none" strike="noStrike" kern="1200" cap="none" spc="0" normalizeH="0" baseline="0" noProof="0" dirty="0">
                <a:ln>
                  <a:noFill/>
                </a:ln>
                <a:solidFill>
                  <a:srgbClr val="CCCCCC">
                    <a:lumMod val="10000"/>
                  </a:srgbClr>
                </a:solidFill>
                <a:effectLst/>
                <a:uLnTx/>
                <a:uFillTx/>
                <a:latin typeface="Arial"/>
                <a:ea typeface="+mn-ea"/>
                <a:cs typeface="+mn-cs"/>
              </a:rPr>
              <a:t>Business Unit</a:t>
            </a:r>
          </a:p>
        </p:txBody>
      </p:sp>
      <p:cxnSp>
        <p:nvCxnSpPr>
          <p:cNvPr id="60" name="Elbow Connector 63"/>
          <p:cNvCxnSpPr>
            <a:cxnSpLocks/>
          </p:cNvCxnSpPr>
          <p:nvPr/>
        </p:nvCxnSpPr>
        <p:spPr bwMode="gray">
          <a:xfrm>
            <a:off x="1774305" y="3076336"/>
            <a:ext cx="1277474" cy="127036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Elbow Connector 66"/>
          <p:cNvCxnSpPr>
            <a:endCxn id="54" idx="1"/>
          </p:cNvCxnSpPr>
          <p:nvPr/>
        </p:nvCxnSpPr>
        <p:spPr>
          <a:xfrm flipV="1">
            <a:off x="4398299" y="3952853"/>
            <a:ext cx="1201082" cy="404267"/>
          </a:xfrm>
          <a:prstGeom prst="bentConnector3">
            <a:avLst>
              <a:gd name="adj1" fmla="val 50777"/>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Oval 61"/>
          <p:cNvSpPr>
            <a:spLocks noChangeArrowheads="1"/>
          </p:cNvSpPr>
          <p:nvPr/>
        </p:nvSpPr>
        <p:spPr bwMode="gray">
          <a:xfrm>
            <a:off x="2302713" y="3002195"/>
            <a:ext cx="180444" cy="148281"/>
          </a:xfrm>
          <a:prstGeom prst="ellipse">
            <a:avLst/>
          </a:prstGeom>
          <a:solidFill>
            <a:srgbClr val="F0AB00"/>
          </a:solidFill>
          <a:ln w="12700">
            <a:solidFill>
              <a:schemeClr val="bg1"/>
            </a:solidFill>
            <a:round/>
            <a:headEnd/>
            <a:tailEnd/>
          </a:ln>
          <a:effectLst/>
        </p:spPr>
        <p:txBody>
          <a:bodyPr wrap="none" lIns="108878" tIns="54439" rIns="108878" bIns="54439"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0" fontAlgn="auto" latinLnBrk="0" hangingPunct="0">
              <a:lnSpc>
                <a:spcPct val="90000"/>
              </a:lnSpc>
              <a:spcBef>
                <a:spcPts val="0"/>
              </a:spcBef>
              <a:spcAft>
                <a:spcPts val="0"/>
              </a:spcAft>
              <a:buClr>
                <a:srgbClr val="999999"/>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63" name="Title 3"/>
          <p:cNvSpPr>
            <a:spLocks noGrp="1"/>
          </p:cNvSpPr>
          <p:nvPr>
            <p:ph type="title"/>
          </p:nvPr>
        </p:nvSpPr>
        <p:spPr>
          <a:xfrm>
            <a:off x="504001" y="504000"/>
            <a:ext cx="11186476" cy="369332"/>
          </a:xfrm>
        </p:spPr>
        <p:txBody>
          <a:bodyPr/>
          <a:lstStyle/>
          <a:p>
            <a:r>
              <a:rPr lang="en-GB" dirty="0">
                <a:solidFill>
                  <a:schemeClr val="accent1"/>
                </a:solidFill>
              </a:rPr>
              <a:t>SAP Ariba Supplier Lifecycle &amp; Performance </a:t>
            </a:r>
            <a:r>
              <a:rPr lang="en-GB" dirty="0"/>
              <a:t>Data Model</a:t>
            </a:r>
          </a:p>
        </p:txBody>
      </p:sp>
    </p:spTree>
    <p:extLst>
      <p:ext uri="{BB962C8B-B14F-4D97-AF65-F5344CB8AC3E}">
        <p14:creationId xmlns:p14="http://schemas.microsoft.com/office/powerpoint/2010/main" val="782021456"/>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BE5E-47F9-4A92-8244-D1BAC6EE0752}"/>
              </a:ext>
            </a:extLst>
          </p:cNvPr>
          <p:cNvSpPr>
            <a:spLocks noGrp="1"/>
          </p:cNvSpPr>
          <p:nvPr>
            <p:ph type="title"/>
          </p:nvPr>
        </p:nvSpPr>
        <p:spPr/>
        <p:txBody>
          <a:bodyPr/>
          <a:lstStyle/>
          <a:p>
            <a:r>
              <a:rPr lang="en-GB" b="0" dirty="0">
                <a:solidFill>
                  <a:schemeClr val="accent1"/>
                </a:solidFill>
              </a:rPr>
              <a:t>SLP</a:t>
            </a:r>
            <a:r>
              <a:rPr lang="en-GB" b="0" dirty="0"/>
              <a:t> Business Partner Interfaces for ECC / S4 / MDG-S</a:t>
            </a:r>
          </a:p>
        </p:txBody>
      </p:sp>
      <p:sp>
        <p:nvSpPr>
          <p:cNvPr id="3" name="Text Placeholder 2">
            <a:extLst>
              <a:ext uri="{FF2B5EF4-FFF2-40B4-BE49-F238E27FC236}">
                <a16:creationId xmlns:a16="http://schemas.microsoft.com/office/drawing/2014/main" id="{914F3E3D-9EFF-44C0-93F5-A4CA28FD1422}"/>
              </a:ext>
            </a:extLst>
          </p:cNvPr>
          <p:cNvSpPr txBox="1">
            <a:spLocks/>
          </p:cNvSpPr>
          <p:nvPr/>
        </p:nvSpPr>
        <p:spPr>
          <a:xfrm>
            <a:off x="432113" y="1257591"/>
            <a:ext cx="11329234" cy="4711204"/>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dirty="0"/>
              <a:t>MDG-S </a:t>
            </a:r>
            <a:r>
              <a:rPr lang="en-US" sz="1800" dirty="0" err="1"/>
              <a:t>BusinessPartner</a:t>
            </a:r>
            <a:r>
              <a:rPr lang="en-US" sz="1800" dirty="0"/>
              <a:t> interfaces: MDG-S has 8 messages for supplier data integration. </a:t>
            </a:r>
          </a:p>
          <a:p>
            <a:r>
              <a:rPr lang="en-US" sz="1800" dirty="0"/>
              <a:t>Inbound from ERP to Ariba SLP:</a:t>
            </a:r>
          </a:p>
          <a:p>
            <a:pPr>
              <a:spcBef>
                <a:spcPts val="0"/>
              </a:spcBef>
            </a:pPr>
            <a:endParaRPr lang="en-US" sz="1800" dirty="0"/>
          </a:p>
          <a:p>
            <a:pPr marL="408291" indent="-408291">
              <a:spcBef>
                <a:spcPts val="143"/>
              </a:spcBef>
              <a:buFont typeface="+mj-lt"/>
              <a:buAutoNum type="arabicPeriod"/>
            </a:pPr>
            <a:r>
              <a:rPr lang="en-US" sz="1400" dirty="0" err="1"/>
              <a:t>BusinessPartnerSUITEBulkReplicateRequest_In</a:t>
            </a:r>
            <a:r>
              <a:rPr lang="en-US" sz="1400" dirty="0"/>
              <a:t>: (Ariba SLP phase 1)</a:t>
            </a:r>
          </a:p>
          <a:p>
            <a:pPr marL="408291" indent="-408291">
              <a:spcBef>
                <a:spcPts val="143"/>
              </a:spcBef>
              <a:buFont typeface="+mj-lt"/>
              <a:buAutoNum type="arabicPeriod"/>
            </a:pPr>
            <a:r>
              <a:rPr lang="en-US" sz="1400" dirty="0" err="1"/>
              <a:t>BusinessPartnerSUITEBulkReplicateConfirmation_In</a:t>
            </a:r>
            <a:r>
              <a:rPr lang="en-US" sz="1400" dirty="0"/>
              <a:t>: (Ariba SLP phase 1)</a:t>
            </a:r>
          </a:p>
          <a:p>
            <a:pPr marL="408291" indent="-408291">
              <a:spcBef>
                <a:spcPts val="143"/>
              </a:spcBef>
              <a:buFont typeface="+mj-lt"/>
              <a:buAutoNum type="arabicPeriod"/>
            </a:pPr>
            <a:r>
              <a:rPr lang="en-US" sz="1400" dirty="0" err="1"/>
              <a:t>BusinessPartnerRelationshipSUITEBulkReplicateRequest_In</a:t>
            </a:r>
            <a:r>
              <a:rPr lang="en-US" sz="1400" dirty="0"/>
              <a:t>:  (Ariba SLP phase 2)</a:t>
            </a:r>
          </a:p>
          <a:p>
            <a:pPr marL="408291" indent="-408291">
              <a:spcBef>
                <a:spcPts val="143"/>
              </a:spcBef>
              <a:buFont typeface="+mj-lt"/>
              <a:buAutoNum type="arabicPeriod"/>
            </a:pPr>
            <a:r>
              <a:rPr lang="en-US" sz="1400" dirty="0" err="1"/>
              <a:t>BusinessPartnerRelationshipSUITEBulkReplicateConfirmation_In</a:t>
            </a:r>
            <a:r>
              <a:rPr lang="en-US" sz="1400" dirty="0"/>
              <a:t>: (Ariba SLP phase 2)</a:t>
            </a:r>
          </a:p>
          <a:p>
            <a:r>
              <a:rPr lang="en-US" sz="1800" dirty="0"/>
              <a:t>Outbound from Ariba SLP to ERP:</a:t>
            </a:r>
          </a:p>
          <a:p>
            <a:pPr marL="408291" indent="-408291">
              <a:spcBef>
                <a:spcPts val="143"/>
              </a:spcBef>
              <a:buFont typeface="+mj-lt"/>
              <a:buAutoNum type="arabicPeriod"/>
            </a:pPr>
            <a:endParaRPr lang="en-US" sz="1400" dirty="0"/>
          </a:p>
          <a:p>
            <a:pPr marL="408291" indent="-408291">
              <a:spcBef>
                <a:spcPts val="143"/>
              </a:spcBef>
              <a:buFont typeface="+mj-lt"/>
              <a:buAutoNum type="arabicPeriod"/>
            </a:pPr>
            <a:r>
              <a:rPr lang="en-US" sz="1400" dirty="0" err="1"/>
              <a:t>BusinessPartnerSUITEBulkReplicateRequest_Out</a:t>
            </a:r>
            <a:r>
              <a:rPr lang="en-US" sz="1400" dirty="0"/>
              <a:t>: (Ariba SLP phase 1, via polling) </a:t>
            </a:r>
          </a:p>
          <a:p>
            <a:pPr marL="408291" indent="-408291">
              <a:spcBef>
                <a:spcPts val="143"/>
              </a:spcBef>
              <a:buFont typeface="+mj-lt"/>
              <a:buAutoNum type="arabicPeriod"/>
            </a:pPr>
            <a:r>
              <a:rPr lang="en-US" sz="1400" dirty="0" err="1"/>
              <a:t>BusinessPartnerSUITEBulkReplicateConfirmation_Out</a:t>
            </a:r>
            <a:r>
              <a:rPr lang="en-US" sz="1400" dirty="0"/>
              <a:t>: (Ariba SLP phase 1, via polling) </a:t>
            </a:r>
          </a:p>
          <a:p>
            <a:pPr marL="408291" indent="-408291">
              <a:spcBef>
                <a:spcPts val="143"/>
              </a:spcBef>
              <a:buFont typeface="+mj-lt"/>
              <a:buAutoNum type="arabicPeriod"/>
            </a:pPr>
            <a:r>
              <a:rPr lang="en-US" sz="1400" dirty="0" err="1"/>
              <a:t>BusinessPartnerRelationshipSUITEBulkReplicateRequest_Out</a:t>
            </a:r>
            <a:r>
              <a:rPr lang="en-US" sz="1400" dirty="0"/>
              <a:t>: (Ariba SLP phase 2) </a:t>
            </a:r>
          </a:p>
          <a:p>
            <a:pPr marL="408291" indent="-408291">
              <a:spcBef>
                <a:spcPts val="143"/>
              </a:spcBef>
              <a:buFont typeface="+mj-lt"/>
              <a:buAutoNum type="arabicPeriod"/>
            </a:pPr>
            <a:r>
              <a:rPr lang="en-US" sz="1400" dirty="0" err="1"/>
              <a:t>BusinessPartnerRelationshipSUITEBulkReplicateConfirmation_Out</a:t>
            </a:r>
            <a:r>
              <a:rPr lang="en-US" sz="1400" dirty="0"/>
              <a:t>: (Ariba SLP phase 2)     </a:t>
            </a:r>
            <a:endParaRPr lang="en-US" dirty="0"/>
          </a:p>
        </p:txBody>
      </p:sp>
      <p:sp>
        <p:nvSpPr>
          <p:cNvPr id="4" name="Cross 3">
            <a:extLst>
              <a:ext uri="{FF2B5EF4-FFF2-40B4-BE49-F238E27FC236}">
                <a16:creationId xmlns:a16="http://schemas.microsoft.com/office/drawing/2014/main" id="{0C8F0841-C1C0-4598-B8E8-29248F266015}"/>
              </a:ext>
            </a:extLst>
          </p:cNvPr>
          <p:cNvSpPr/>
          <p:nvPr/>
        </p:nvSpPr>
        <p:spPr bwMode="gray">
          <a:xfrm>
            <a:off x="7524750" y="2852935"/>
            <a:ext cx="175044" cy="163109"/>
          </a:xfrm>
          <a:prstGeom prst="plus">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Cross 4">
            <a:extLst>
              <a:ext uri="{FF2B5EF4-FFF2-40B4-BE49-F238E27FC236}">
                <a16:creationId xmlns:a16="http://schemas.microsoft.com/office/drawing/2014/main" id="{4F4D9C8C-0513-4650-86E8-942F5530F8D7}"/>
              </a:ext>
            </a:extLst>
          </p:cNvPr>
          <p:cNvSpPr/>
          <p:nvPr/>
        </p:nvSpPr>
        <p:spPr bwMode="gray">
          <a:xfrm>
            <a:off x="7804988" y="3080465"/>
            <a:ext cx="175044" cy="163109"/>
          </a:xfrm>
          <a:prstGeom prst="plus">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Cross 5">
            <a:extLst>
              <a:ext uri="{FF2B5EF4-FFF2-40B4-BE49-F238E27FC236}">
                <a16:creationId xmlns:a16="http://schemas.microsoft.com/office/drawing/2014/main" id="{61238155-BC49-4BB5-BCCB-C63B6B696D8B}"/>
              </a:ext>
            </a:extLst>
          </p:cNvPr>
          <p:cNvSpPr/>
          <p:nvPr/>
        </p:nvSpPr>
        <p:spPr bwMode="gray">
          <a:xfrm>
            <a:off x="7629944" y="4534352"/>
            <a:ext cx="175044" cy="163109"/>
          </a:xfrm>
          <a:prstGeom prst="plus">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Cross 6">
            <a:extLst>
              <a:ext uri="{FF2B5EF4-FFF2-40B4-BE49-F238E27FC236}">
                <a16:creationId xmlns:a16="http://schemas.microsoft.com/office/drawing/2014/main" id="{781C25CD-40BB-4BD5-A297-1777EE079C81}"/>
              </a:ext>
            </a:extLst>
          </p:cNvPr>
          <p:cNvSpPr/>
          <p:nvPr/>
        </p:nvSpPr>
        <p:spPr bwMode="gray">
          <a:xfrm>
            <a:off x="7909344" y="4703323"/>
            <a:ext cx="175044" cy="163109"/>
          </a:xfrm>
          <a:prstGeom prst="plus">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Cross 7">
            <a:extLst>
              <a:ext uri="{FF2B5EF4-FFF2-40B4-BE49-F238E27FC236}">
                <a16:creationId xmlns:a16="http://schemas.microsoft.com/office/drawing/2014/main" id="{871D2EFE-A5A1-4534-91A5-DEACA25BD719}"/>
              </a:ext>
            </a:extLst>
          </p:cNvPr>
          <p:cNvSpPr/>
          <p:nvPr/>
        </p:nvSpPr>
        <p:spPr bwMode="gray">
          <a:xfrm>
            <a:off x="8016528" y="6243823"/>
            <a:ext cx="175044" cy="163109"/>
          </a:xfrm>
          <a:prstGeom prst="plus">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A9981F20-5ADD-42C6-9586-ABC386CC3A91}"/>
              </a:ext>
            </a:extLst>
          </p:cNvPr>
          <p:cNvSpPr txBox="1"/>
          <p:nvPr/>
        </p:nvSpPr>
        <p:spPr>
          <a:xfrm>
            <a:off x="8235950" y="6240740"/>
            <a:ext cx="3406253"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kern="0" dirty="0">
                <a:ea typeface="Arial Unicode MS" pitchFamily="34" charset="-128"/>
                <a:cs typeface="Arial Unicode MS" pitchFamily="34" charset="-128"/>
              </a:rPr>
              <a:t>Persons (Contacts) integration is phase 2 development</a:t>
            </a:r>
          </a:p>
        </p:txBody>
      </p:sp>
    </p:spTree>
    <p:extLst>
      <p:ext uri="{BB962C8B-B14F-4D97-AF65-F5344CB8AC3E}">
        <p14:creationId xmlns:p14="http://schemas.microsoft.com/office/powerpoint/2010/main" val="3078105996"/>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99A5413-B366-4430-8748-D5CBC29E4F0E}"/>
              </a:ext>
            </a:extLst>
          </p:cNvPr>
          <p:cNvPicPr>
            <a:picLocks noGrp="1" noChangeAspect="1"/>
          </p:cNvPicPr>
          <p:nvPr>
            <p:ph type="pic" sz="quarter" idx="12"/>
          </p:nvPr>
        </p:nvPicPr>
        <p:blipFill rotWithShape="1">
          <a:blip r:embed="rId2"/>
          <a:srcRect l="8" t="29837" r="-8" b="27963"/>
          <a:stretch/>
        </p:blipFill>
        <p:spPr>
          <a:xfrm>
            <a:off x="1" y="3427200"/>
            <a:ext cx="12195175" cy="3430800"/>
          </a:xfrm>
        </p:spPr>
      </p:pic>
      <p:sp>
        <p:nvSpPr>
          <p:cNvPr id="3" name="Title 2"/>
          <p:cNvSpPr>
            <a:spLocks noGrp="1"/>
          </p:cNvSpPr>
          <p:nvPr>
            <p:ph type="ctrTitle"/>
          </p:nvPr>
        </p:nvSpPr>
        <p:spPr/>
        <p:txBody>
          <a:bodyPr/>
          <a:lstStyle/>
          <a:p>
            <a:r>
              <a:rPr lang="en-GB" dirty="0">
                <a:solidFill>
                  <a:schemeClr val="accent1"/>
                </a:solidFill>
              </a:rPr>
              <a:t>SAP Ariba </a:t>
            </a:r>
            <a:r>
              <a:rPr lang="en-GB" dirty="0"/>
              <a:t>Sourcing &amp; Contract Management</a:t>
            </a:r>
          </a:p>
        </p:txBody>
      </p:sp>
    </p:spTree>
    <p:extLst>
      <p:ext uri="{BB962C8B-B14F-4D97-AF65-F5344CB8AC3E}">
        <p14:creationId xmlns:p14="http://schemas.microsoft.com/office/powerpoint/2010/main" val="327782062"/>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392252" cy="369332"/>
          </a:xfrm>
        </p:spPr>
        <p:txBody>
          <a:bodyPr/>
          <a:lstStyle/>
          <a:p>
            <a:r>
              <a:rPr lang="en-GB" b="0" dirty="0">
                <a:solidFill>
                  <a:schemeClr val="accent1"/>
                </a:solidFill>
              </a:rPr>
              <a:t>SAP Ariba Strategic Sourcing </a:t>
            </a:r>
            <a:r>
              <a:rPr lang="en-GB" b="0" dirty="0"/>
              <a:t>Master Data Integration for SAP ERP </a:t>
            </a:r>
          </a:p>
        </p:txBody>
      </p:sp>
      <p:sp>
        <p:nvSpPr>
          <p:cNvPr id="121" name="Text Placeholder 4"/>
          <p:cNvSpPr txBox="1">
            <a:spLocks/>
          </p:cNvSpPr>
          <p:nvPr/>
        </p:nvSpPr>
        <p:spPr bwMode="gray">
          <a:xfrm>
            <a:off x="481013" y="1651443"/>
            <a:ext cx="3786991" cy="2456497"/>
          </a:xfrm>
          <a:prstGeom prst="snip1Rect">
            <a:avLst/>
          </a:prstGeom>
          <a:solidFill>
            <a:schemeClr val="tx1">
              <a:alpha val="18000"/>
            </a:schemeClr>
          </a:solidFill>
        </p:spPr>
        <p:txBody>
          <a:bodyPr vert="horz" lIns="0" tIns="0" rIns="0" bIns="0" rtlCol="0">
            <a:noAutofit/>
          </a:bodyPr>
          <a:lstStyle>
            <a:lvl1pPr marL="0" marR="0" indent="0" algn="l" defTabSz="1218925" rtl="0" eaLnBrk="1" fontAlgn="auto" latinLnBrk="0" hangingPunct="1">
              <a:lnSpc>
                <a:spcPct val="100000"/>
              </a:lnSpc>
              <a:spcBef>
                <a:spcPts val="1599"/>
              </a:spcBef>
              <a:spcAft>
                <a:spcPts val="0"/>
              </a:spcAft>
              <a:buClr>
                <a:schemeClr val="accent1"/>
              </a:buClr>
              <a:buSzPct val="80000"/>
              <a:buFontTx/>
              <a:buNone/>
              <a:tabLst/>
              <a:defRPr sz="1999" b="0" kern="1200">
                <a:solidFill>
                  <a:schemeClr val="tx1"/>
                </a:solidFill>
                <a:latin typeface="+mn-lt"/>
                <a:ea typeface="+mn-ea"/>
                <a:cs typeface="+mn-cs"/>
              </a:defRPr>
            </a:lvl1pPr>
            <a:lvl2pPr marL="239946" marR="0" indent="-239946" algn="l" defTabSz="1218925" rtl="0" eaLnBrk="1" fontAlgn="auto" latinLnBrk="0" hangingPunct="1">
              <a:lnSpc>
                <a:spcPct val="100000"/>
              </a:lnSpc>
              <a:spcBef>
                <a:spcPts val="800"/>
              </a:spcBef>
              <a:spcAft>
                <a:spcPts val="0"/>
              </a:spcAft>
              <a:buClr>
                <a:schemeClr val="accent1"/>
              </a:buClr>
              <a:buSzPct val="100000"/>
              <a:buFont typeface="Wingdings" pitchFamily="2" charset="2"/>
              <a:buChar char=""/>
              <a:tabLst/>
              <a:defRPr sz="1999" kern="1200">
                <a:solidFill>
                  <a:schemeClr val="tx1"/>
                </a:solidFill>
                <a:latin typeface="+mn-lt"/>
                <a:ea typeface="+mn-ea"/>
                <a:cs typeface="+mn-cs"/>
              </a:defRPr>
            </a:lvl2pPr>
            <a:lvl3pPr marL="479892" marR="0" indent="-241245"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1699" kern="1200">
                <a:solidFill>
                  <a:schemeClr val="tx1"/>
                </a:solidFill>
                <a:latin typeface="+mn-lt"/>
                <a:ea typeface="+mn-ea"/>
                <a:cs typeface="+mn-cs"/>
              </a:defRPr>
            </a:lvl3pPr>
            <a:lvl4pPr marL="711040" marR="0" indent="-237013"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2099" kern="1200">
                <a:solidFill>
                  <a:schemeClr val="tx1"/>
                </a:solidFill>
                <a:latin typeface="+mn-lt"/>
                <a:ea typeface="+mn-ea"/>
                <a:cs typeface="+mn-cs"/>
              </a:defRPr>
            </a:lvl4pPr>
            <a:lvl5pPr marL="719838" indent="-179911" algn="l" defTabSz="1088241" rtl="0" eaLnBrk="1" latinLnBrk="0" hangingPunct="1">
              <a:spcBef>
                <a:spcPts val="249"/>
              </a:spcBef>
              <a:buClr>
                <a:schemeClr val="accent2"/>
              </a:buClr>
              <a:buSzPct val="100000"/>
              <a:buFont typeface="Courier New" pitchFamily="49" charset="0"/>
              <a:buChar char="o"/>
              <a:defRPr sz="1599" kern="1200">
                <a:solidFill>
                  <a:schemeClr val="tx1"/>
                </a:solidFill>
                <a:latin typeface="+mn-lt"/>
                <a:ea typeface="+mn-ea"/>
                <a:cs typeface="+mn-cs"/>
              </a:defRPr>
            </a:lvl5pPr>
            <a:lvl6pPr marL="299266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8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90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02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Company Codes</a:t>
            </a:r>
          </a:p>
          <a:p>
            <a:pPr lvl="0" defTabSz="914400">
              <a:spcBef>
                <a:spcPts val="0"/>
              </a:spcBef>
              <a:buClrTx/>
              <a:buSzTx/>
              <a:defRPr/>
            </a:pPr>
            <a:r>
              <a:rPr lang="en-GB" sz="1400" dirty="0">
                <a:solidFill>
                  <a:srgbClr val="F0AB00"/>
                </a:solidFill>
              </a:rPr>
              <a:t>• Purchase Groups</a:t>
            </a:r>
          </a:p>
          <a:p>
            <a:pPr lvl="0" defTabSz="914400">
              <a:spcBef>
                <a:spcPts val="0"/>
              </a:spcBef>
              <a:buClrTx/>
              <a:buSzTx/>
              <a:defRPr/>
            </a:pPr>
            <a:r>
              <a:rPr lang="en-GB" sz="1400" dirty="0">
                <a:solidFill>
                  <a:srgbClr val="F0AB00"/>
                </a:solidFill>
              </a:rPr>
              <a:t>• Purchasing Organizations</a:t>
            </a:r>
          </a:p>
          <a:p>
            <a:pPr defTabSz="914400">
              <a:spcBef>
                <a:spcPts val="0"/>
              </a:spcBef>
              <a:buClrTx/>
              <a:buSzTx/>
            </a:pPr>
            <a:r>
              <a:rPr lang="en-GB" sz="1400" dirty="0">
                <a:solidFill>
                  <a:srgbClr val="F0AB00"/>
                </a:solidFill>
              </a:rPr>
              <a:t>• Plant</a:t>
            </a:r>
          </a:p>
          <a:p>
            <a:pPr defTabSz="914400">
              <a:spcBef>
                <a:spcPts val="0"/>
              </a:spcBef>
              <a:buClrTx/>
              <a:buSzTx/>
            </a:pPr>
            <a:r>
              <a:rPr lang="en-GB" sz="1400" dirty="0">
                <a:solidFill>
                  <a:srgbClr val="F0AB00"/>
                </a:solidFill>
              </a:rPr>
              <a:t>• Plant to Purchasing Organization</a:t>
            </a:r>
          </a:p>
          <a:p>
            <a:pPr defTabSz="914400">
              <a:spcBef>
                <a:spcPts val="0"/>
              </a:spcBef>
              <a:buClrTx/>
              <a:buSzTx/>
            </a:pPr>
            <a:r>
              <a:rPr kumimoji="0" lang="en-GB" sz="1400" b="0" i="0" u="none" strike="noStrike" kern="1200" cap="none" spc="0" normalizeH="0" baseline="0" noProof="0" dirty="0">
                <a:ln>
                  <a:noFill/>
                </a:ln>
                <a:solidFill>
                  <a:srgbClr val="F0AB00"/>
                </a:solidFill>
                <a:effectLst/>
                <a:uLnTx/>
                <a:uFillTx/>
                <a:latin typeface="Arial"/>
                <a:ea typeface="+mn-ea"/>
                <a:cs typeface="+mn-cs"/>
              </a:rPr>
              <a:t>• Material </a:t>
            </a:r>
            <a:r>
              <a:rPr lang="en-GB" sz="1400" dirty="0">
                <a:solidFill>
                  <a:srgbClr val="F0AB00"/>
                </a:solidFill>
              </a:rPr>
              <a:t>Groups</a:t>
            </a:r>
          </a:p>
          <a:p>
            <a:pPr defTabSz="914400">
              <a:spcBef>
                <a:spcPts val="0"/>
              </a:spcBef>
              <a:buClrTx/>
              <a:buSzTx/>
            </a:pPr>
            <a:r>
              <a:rPr lang="en-GB" sz="1400" dirty="0">
                <a:solidFill>
                  <a:srgbClr val="F0AB00"/>
                </a:solidFill>
              </a:rPr>
              <a:t>• Material Master</a:t>
            </a:r>
          </a:p>
          <a:p>
            <a:pPr defTabSz="914400">
              <a:spcBef>
                <a:spcPts val="0"/>
              </a:spcBef>
              <a:buClrTx/>
              <a:buSzTx/>
            </a:pPr>
            <a:r>
              <a:rPr lang="en-GB" sz="1400" dirty="0">
                <a:solidFill>
                  <a:srgbClr val="F0AB00"/>
                </a:solidFill>
              </a:rPr>
              <a:t>• Payment Terms</a:t>
            </a:r>
          </a:p>
          <a:p>
            <a:pPr defTabSz="914400">
              <a:spcBef>
                <a:spcPts val="0"/>
              </a:spcBef>
              <a:buClrTx/>
              <a:buSzTx/>
            </a:pPr>
            <a:r>
              <a:rPr lang="en-GB" sz="1400" dirty="0">
                <a:solidFill>
                  <a:srgbClr val="F0AB00"/>
                </a:solidFill>
              </a:rPr>
              <a:t>• Incoterms</a:t>
            </a:r>
          </a:p>
          <a:p>
            <a:pPr defTabSz="914400">
              <a:spcBef>
                <a:spcPts val="0"/>
              </a:spcBef>
              <a:buClrTx/>
              <a:buSzTx/>
            </a:pPr>
            <a:r>
              <a:rPr lang="en-GB" sz="1400" dirty="0">
                <a:solidFill>
                  <a:srgbClr val="F0AB00"/>
                </a:solidFill>
              </a:rPr>
              <a:t>• Item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0AB00"/>
              </a:solidFill>
              <a:effectLst/>
              <a:uLnTx/>
              <a:uFillTx/>
              <a:latin typeface="Arial"/>
              <a:ea typeface="+mn-ea"/>
              <a:cs typeface="+mn-cs"/>
            </a:endParaRPr>
          </a:p>
        </p:txBody>
      </p:sp>
      <p:pic>
        <p:nvPicPr>
          <p:cNvPr id="156" name="Picture Placeholder 5"/>
          <p:cNvPicPr>
            <a:picLocks noChangeAspect="1"/>
          </p:cNvPicPr>
          <p:nvPr/>
        </p:nvPicPr>
        <p:blipFill>
          <a:blip r:embed="rId3"/>
          <a:srcRect t="16" b="16"/>
          <a:stretch>
            <a:fillRect/>
          </a:stretch>
        </p:blipFill>
        <p:spPr>
          <a:xfrm>
            <a:off x="11238720" y="389653"/>
            <a:ext cx="877860" cy="877860"/>
          </a:xfrm>
          <a:prstGeom prst="rect">
            <a:avLst/>
          </a:prstGeom>
        </p:spPr>
      </p:pic>
      <p:pic>
        <p:nvPicPr>
          <p:cNvPr id="3" name="Picture 2"/>
          <p:cNvPicPr>
            <a:picLocks noChangeAspect="1"/>
          </p:cNvPicPr>
          <p:nvPr/>
        </p:nvPicPr>
        <p:blipFill>
          <a:blip r:embed="rId4"/>
          <a:stretch>
            <a:fillRect/>
          </a:stretch>
        </p:blipFill>
        <p:spPr>
          <a:xfrm>
            <a:off x="4631180" y="1845405"/>
            <a:ext cx="2262535" cy="2262535"/>
          </a:xfrm>
          <a:prstGeom prst="rect">
            <a:avLst/>
          </a:prstGeom>
        </p:spPr>
      </p:pic>
    </p:spTree>
    <p:extLst>
      <p:ext uri="{BB962C8B-B14F-4D97-AF65-F5344CB8AC3E}">
        <p14:creationId xmlns:p14="http://schemas.microsoft.com/office/powerpoint/2010/main" val="965084582"/>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E2147B0-0B32-450D-A27C-02BC0D9D0795}"/>
              </a:ext>
            </a:extLst>
          </p:cNvPr>
          <p:cNvPicPr>
            <a:picLocks noGrp="1" noChangeAspect="1"/>
          </p:cNvPicPr>
          <p:nvPr>
            <p:ph type="pic" sz="quarter" idx="12"/>
          </p:nvPr>
        </p:nvPicPr>
        <p:blipFill>
          <a:blip r:embed="rId2"/>
          <a:srcRect t="28927" b="28927"/>
          <a:stretch>
            <a:fillRect/>
          </a:stretch>
        </p:blipFill>
        <p:spPr/>
      </p:pic>
      <p:sp>
        <p:nvSpPr>
          <p:cNvPr id="3" name="Title 2"/>
          <p:cNvSpPr>
            <a:spLocks noGrp="1"/>
          </p:cNvSpPr>
          <p:nvPr>
            <p:ph type="ctrTitle"/>
          </p:nvPr>
        </p:nvSpPr>
        <p:spPr/>
        <p:txBody>
          <a:bodyPr/>
          <a:lstStyle/>
          <a:p>
            <a:r>
              <a:rPr lang="en-GB" dirty="0">
                <a:solidFill>
                  <a:schemeClr val="accent1"/>
                </a:solidFill>
              </a:rPr>
              <a:t>SAP Ariba </a:t>
            </a:r>
            <a:r>
              <a:rPr lang="en-GB" dirty="0"/>
              <a:t>Buying &amp; Invoicing</a:t>
            </a:r>
          </a:p>
        </p:txBody>
      </p:sp>
    </p:spTree>
    <p:extLst>
      <p:ext uri="{BB962C8B-B14F-4D97-AF65-F5344CB8AC3E}">
        <p14:creationId xmlns:p14="http://schemas.microsoft.com/office/powerpoint/2010/main" val="21682054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0" dirty="0">
                <a:solidFill>
                  <a:schemeClr val="accent1"/>
                </a:solidFill>
              </a:rPr>
              <a:t>SAP Ariba </a:t>
            </a:r>
            <a:r>
              <a:rPr lang="en-GB" b="0" dirty="0"/>
              <a:t>Supported</a:t>
            </a:r>
            <a:r>
              <a:rPr lang="en-GB" b="0" dirty="0">
                <a:solidFill>
                  <a:schemeClr val="accent1"/>
                </a:solidFill>
              </a:rPr>
              <a:t> </a:t>
            </a:r>
            <a:r>
              <a:rPr lang="en-GB" b="0" dirty="0"/>
              <a:t>Integration Patterns</a:t>
            </a:r>
          </a:p>
        </p:txBody>
      </p:sp>
      <p:pic>
        <p:nvPicPr>
          <p:cNvPr id="6" name="Picture 5"/>
          <p:cNvPicPr>
            <a:picLocks noChangeAspect="1"/>
          </p:cNvPicPr>
          <p:nvPr/>
        </p:nvPicPr>
        <p:blipFill>
          <a:blip r:embed="rId2"/>
          <a:stretch>
            <a:fillRect/>
          </a:stretch>
        </p:blipFill>
        <p:spPr>
          <a:xfrm>
            <a:off x="504001" y="935696"/>
            <a:ext cx="819849" cy="819849"/>
          </a:xfrm>
          <a:prstGeom prst="rect">
            <a:avLst/>
          </a:prstGeom>
        </p:spPr>
      </p:pic>
      <p:grpSp>
        <p:nvGrpSpPr>
          <p:cNvPr id="19" name="Group 18">
            <a:extLst>
              <a:ext uri="{FF2B5EF4-FFF2-40B4-BE49-F238E27FC236}">
                <a16:creationId xmlns:a16="http://schemas.microsoft.com/office/drawing/2014/main" id="{D924F946-2B95-483E-91A8-81CE1ADFA2AB}"/>
              </a:ext>
            </a:extLst>
          </p:cNvPr>
          <p:cNvGrpSpPr/>
          <p:nvPr/>
        </p:nvGrpSpPr>
        <p:grpSpPr>
          <a:xfrm>
            <a:off x="4538185" y="1811433"/>
            <a:ext cx="3559215" cy="1986601"/>
            <a:chOff x="4598742" y="1777184"/>
            <a:chExt cx="3559215" cy="1986601"/>
          </a:xfrm>
        </p:grpSpPr>
        <p:sp>
          <p:nvSpPr>
            <p:cNvPr id="4" name="Freeform 38"/>
            <p:cNvSpPr/>
            <p:nvPr/>
          </p:nvSpPr>
          <p:spPr>
            <a:xfrm>
              <a:off x="4598742" y="1777184"/>
              <a:ext cx="3559215" cy="1986601"/>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solidFill>
              <a:schemeClr val="bg1"/>
            </a:solidFill>
            <a:ln w="28575" cap="flat" cmpd="sng" algn="ctr">
              <a:solidFill>
                <a:schemeClr val="bg2"/>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2154" y="2986786"/>
              <a:ext cx="2732390" cy="532585"/>
            </a:xfrm>
            <a:prstGeom prst="rect">
              <a:avLst/>
            </a:prstGeom>
            <a:solidFill>
              <a:schemeClr val="bg1"/>
            </a:solidFill>
          </p:spPr>
        </p:pic>
      </p:grpSp>
      <p:grpSp>
        <p:nvGrpSpPr>
          <p:cNvPr id="2" name="Group 1"/>
          <p:cNvGrpSpPr/>
          <p:nvPr/>
        </p:nvGrpSpPr>
        <p:grpSpPr>
          <a:xfrm>
            <a:off x="3325008" y="3824022"/>
            <a:ext cx="1420511" cy="2041822"/>
            <a:chOff x="3817363" y="3471532"/>
            <a:chExt cx="1420511" cy="2041822"/>
          </a:xfrm>
        </p:grpSpPr>
        <p:pic>
          <p:nvPicPr>
            <p:cNvPr id="9" name="Picture 8"/>
            <p:cNvPicPr>
              <a:picLocks noChangeAspect="1"/>
            </p:cNvPicPr>
            <p:nvPr/>
          </p:nvPicPr>
          <p:blipFill>
            <a:blip r:embed="rId4">
              <a:duotone>
                <a:schemeClr val="accent1">
                  <a:shade val="45000"/>
                  <a:satMod val="135000"/>
                </a:schemeClr>
                <a:prstClr val="white"/>
              </a:duotone>
            </a:blip>
            <a:stretch>
              <a:fillRect/>
            </a:stretch>
          </p:blipFill>
          <p:spPr>
            <a:xfrm rot="13184068">
              <a:off x="4355659" y="3471532"/>
              <a:ext cx="882215" cy="882215"/>
            </a:xfrm>
            <a:prstGeom prst="rect">
              <a:avLst/>
            </a:prstGeom>
          </p:spPr>
        </p:pic>
        <p:sp>
          <p:nvSpPr>
            <p:cNvPr id="11" name="TextBox 10"/>
            <p:cNvSpPr txBox="1"/>
            <p:nvPr/>
          </p:nvSpPr>
          <p:spPr>
            <a:xfrm>
              <a:off x="3817363" y="4393112"/>
              <a:ext cx="1296063" cy="36933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SOAP Web Services (</a:t>
              </a:r>
              <a:r>
                <a:rPr kumimoji="0" lang="en-GB" sz="12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Async</a:t>
              </a: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pic>
          <p:nvPicPr>
            <p:cNvPr id="15" name="Picture 14"/>
            <p:cNvPicPr>
              <a:picLocks noChangeAspect="1"/>
            </p:cNvPicPr>
            <p:nvPr/>
          </p:nvPicPr>
          <p:blipFill>
            <a:blip r:embed="rId5">
              <a:lum bright="70000" contrast="-70000"/>
            </a:blip>
            <a:stretch>
              <a:fillRect/>
            </a:stretch>
          </p:blipFill>
          <p:spPr>
            <a:xfrm>
              <a:off x="4236844" y="5023754"/>
              <a:ext cx="489600" cy="489600"/>
            </a:xfrm>
            <a:prstGeom prst="rect">
              <a:avLst/>
            </a:prstGeom>
          </p:spPr>
        </p:pic>
      </p:grpSp>
      <p:grpSp>
        <p:nvGrpSpPr>
          <p:cNvPr id="8" name="Group 7"/>
          <p:cNvGrpSpPr/>
          <p:nvPr/>
        </p:nvGrpSpPr>
        <p:grpSpPr>
          <a:xfrm>
            <a:off x="5875790" y="3994186"/>
            <a:ext cx="1296063" cy="1902913"/>
            <a:chOff x="5318240" y="3641696"/>
            <a:chExt cx="1296063" cy="1902913"/>
          </a:xfrm>
        </p:grpSpPr>
        <p:pic>
          <p:nvPicPr>
            <p:cNvPr id="10" name="Picture 9"/>
            <p:cNvPicPr>
              <a:picLocks noChangeAspect="1"/>
            </p:cNvPicPr>
            <p:nvPr/>
          </p:nvPicPr>
          <p:blipFill>
            <a:blip r:embed="rId4">
              <a:duotone>
                <a:schemeClr val="accent1">
                  <a:shade val="45000"/>
                  <a:satMod val="135000"/>
                </a:schemeClr>
                <a:prstClr val="white"/>
              </a:duotone>
            </a:blip>
            <a:stretch>
              <a:fillRect/>
            </a:stretch>
          </p:blipFill>
          <p:spPr>
            <a:xfrm rot="10800000">
              <a:off x="5525163" y="3641696"/>
              <a:ext cx="882215" cy="882215"/>
            </a:xfrm>
            <a:prstGeom prst="rect">
              <a:avLst/>
            </a:prstGeom>
          </p:spPr>
        </p:pic>
        <p:sp>
          <p:nvSpPr>
            <p:cNvPr id="12" name="TextBox 11"/>
            <p:cNvSpPr txBox="1"/>
            <p:nvPr/>
          </p:nvSpPr>
          <p:spPr>
            <a:xfrm>
              <a:off x="5318240" y="4560176"/>
              <a:ext cx="1296063"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HTTP(s) POST</a:t>
              </a:r>
            </a:p>
          </p:txBody>
        </p:sp>
        <p:pic>
          <p:nvPicPr>
            <p:cNvPr id="13" name="Picture 12"/>
            <p:cNvPicPr>
              <a:picLocks noChangeAspect="1"/>
            </p:cNvPicPr>
            <p:nvPr/>
          </p:nvPicPr>
          <p:blipFill>
            <a:blip r:embed="rId6">
              <a:lum bright="70000" contrast="-70000"/>
            </a:blip>
            <a:stretch>
              <a:fillRect/>
            </a:stretch>
          </p:blipFill>
          <p:spPr>
            <a:xfrm>
              <a:off x="5411472" y="5056004"/>
              <a:ext cx="488605" cy="488605"/>
            </a:xfrm>
            <a:prstGeom prst="rect">
              <a:avLst/>
            </a:prstGeom>
          </p:spPr>
        </p:pic>
        <p:pic>
          <p:nvPicPr>
            <p:cNvPr id="16" name="Picture 15"/>
            <p:cNvPicPr>
              <a:picLocks noChangeAspect="1"/>
            </p:cNvPicPr>
            <p:nvPr/>
          </p:nvPicPr>
          <p:blipFill>
            <a:blip r:embed="rId5">
              <a:lum bright="70000" contrast="-70000"/>
            </a:blip>
            <a:stretch>
              <a:fillRect/>
            </a:stretch>
          </p:blipFill>
          <p:spPr>
            <a:xfrm>
              <a:off x="6041278" y="5045093"/>
              <a:ext cx="489600" cy="489600"/>
            </a:xfrm>
            <a:prstGeom prst="rect">
              <a:avLst/>
            </a:prstGeom>
          </p:spPr>
        </p:pic>
      </p:grpSp>
      <p:grpSp>
        <p:nvGrpSpPr>
          <p:cNvPr id="18" name="Group 17"/>
          <p:cNvGrpSpPr/>
          <p:nvPr/>
        </p:nvGrpSpPr>
        <p:grpSpPr>
          <a:xfrm>
            <a:off x="7133650" y="3994186"/>
            <a:ext cx="1089140" cy="1892998"/>
            <a:chOff x="6836098" y="3641696"/>
            <a:chExt cx="1089140" cy="1892998"/>
          </a:xfrm>
        </p:grpSpPr>
        <p:pic>
          <p:nvPicPr>
            <p:cNvPr id="14" name="Picture 13"/>
            <p:cNvPicPr>
              <a:picLocks noChangeAspect="1"/>
            </p:cNvPicPr>
            <p:nvPr/>
          </p:nvPicPr>
          <p:blipFill>
            <a:blip r:embed="rId4">
              <a:duotone>
                <a:schemeClr val="accent1">
                  <a:shade val="45000"/>
                  <a:satMod val="135000"/>
                </a:schemeClr>
                <a:prstClr val="white"/>
              </a:duotone>
            </a:blip>
            <a:stretch>
              <a:fillRect/>
            </a:stretch>
          </p:blipFill>
          <p:spPr>
            <a:xfrm rot="10800000">
              <a:off x="6876260" y="3641696"/>
              <a:ext cx="882215" cy="882215"/>
            </a:xfrm>
            <a:prstGeom prst="rect">
              <a:avLst/>
            </a:prstGeom>
          </p:spPr>
        </p:pic>
        <p:sp>
          <p:nvSpPr>
            <p:cNvPr id="17" name="TextBox 16"/>
            <p:cNvSpPr txBox="1"/>
            <p:nvPr/>
          </p:nvSpPr>
          <p:spPr>
            <a:xfrm>
              <a:off x="6836098" y="4496643"/>
              <a:ext cx="1089140" cy="36933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REST WS (API’s only)</a:t>
              </a:r>
            </a:p>
          </p:txBody>
        </p:sp>
        <p:pic>
          <p:nvPicPr>
            <p:cNvPr id="5" name="Picture 4"/>
            <p:cNvPicPr>
              <a:picLocks noChangeAspect="1"/>
            </p:cNvPicPr>
            <p:nvPr/>
          </p:nvPicPr>
          <p:blipFill>
            <a:blip r:embed="rId7">
              <a:lum bright="70000" contrast="-70000"/>
            </a:blip>
            <a:stretch>
              <a:fillRect/>
            </a:stretch>
          </p:blipFill>
          <p:spPr>
            <a:xfrm>
              <a:off x="7124993" y="5003678"/>
              <a:ext cx="531016" cy="531016"/>
            </a:xfrm>
            <a:prstGeom prst="rect">
              <a:avLst/>
            </a:prstGeom>
          </p:spPr>
        </p:pic>
      </p:grpSp>
      <p:grpSp>
        <p:nvGrpSpPr>
          <p:cNvPr id="28" name="Group 27">
            <a:extLst>
              <a:ext uri="{FF2B5EF4-FFF2-40B4-BE49-F238E27FC236}">
                <a16:creationId xmlns:a16="http://schemas.microsoft.com/office/drawing/2014/main" id="{8485DFA5-C1BD-406B-914D-3DAFFC49B611}"/>
              </a:ext>
            </a:extLst>
          </p:cNvPr>
          <p:cNvGrpSpPr/>
          <p:nvPr/>
        </p:nvGrpSpPr>
        <p:grpSpPr>
          <a:xfrm>
            <a:off x="4673132" y="3994186"/>
            <a:ext cx="1296063" cy="1892997"/>
            <a:chOff x="3961759" y="3641696"/>
            <a:chExt cx="1296063" cy="1892997"/>
          </a:xfrm>
        </p:grpSpPr>
        <p:pic>
          <p:nvPicPr>
            <p:cNvPr id="29" name="Picture 28">
              <a:extLst>
                <a:ext uri="{FF2B5EF4-FFF2-40B4-BE49-F238E27FC236}">
                  <a16:creationId xmlns:a16="http://schemas.microsoft.com/office/drawing/2014/main" id="{36087AC3-1337-48EF-B48D-3EEAFF801004}"/>
                </a:ext>
              </a:extLst>
            </p:cNvPr>
            <p:cNvPicPr>
              <a:picLocks noChangeAspect="1"/>
            </p:cNvPicPr>
            <p:nvPr/>
          </p:nvPicPr>
          <p:blipFill>
            <a:blip r:embed="rId4">
              <a:duotone>
                <a:schemeClr val="accent1">
                  <a:shade val="45000"/>
                  <a:satMod val="135000"/>
                </a:schemeClr>
                <a:prstClr val="white"/>
              </a:duotone>
            </a:blip>
            <a:stretch>
              <a:fillRect/>
            </a:stretch>
          </p:blipFill>
          <p:spPr>
            <a:xfrm rot="10800000">
              <a:off x="4214227" y="3641696"/>
              <a:ext cx="882215" cy="882215"/>
            </a:xfrm>
            <a:prstGeom prst="rect">
              <a:avLst/>
            </a:prstGeom>
          </p:spPr>
        </p:pic>
        <p:sp>
          <p:nvSpPr>
            <p:cNvPr id="30" name="TextBox 29">
              <a:extLst>
                <a:ext uri="{FF2B5EF4-FFF2-40B4-BE49-F238E27FC236}">
                  <a16:creationId xmlns:a16="http://schemas.microsoft.com/office/drawing/2014/main" id="{3D50157F-1FF2-4FF2-AB78-A802629DD6BB}"/>
                </a:ext>
              </a:extLst>
            </p:cNvPr>
            <p:cNvSpPr txBox="1"/>
            <p:nvPr/>
          </p:nvSpPr>
          <p:spPr>
            <a:xfrm>
              <a:off x="3961759" y="4496643"/>
              <a:ext cx="1296063" cy="36933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SOAP Web Services (Sync)</a:t>
              </a:r>
            </a:p>
          </p:txBody>
        </p:sp>
        <p:pic>
          <p:nvPicPr>
            <p:cNvPr id="31" name="Picture 30">
              <a:extLst>
                <a:ext uri="{FF2B5EF4-FFF2-40B4-BE49-F238E27FC236}">
                  <a16:creationId xmlns:a16="http://schemas.microsoft.com/office/drawing/2014/main" id="{74F7B48F-85D4-4D4A-BC9E-0BB0B2E191BC}"/>
                </a:ext>
              </a:extLst>
            </p:cNvPr>
            <p:cNvPicPr>
              <a:picLocks noChangeAspect="1"/>
            </p:cNvPicPr>
            <p:nvPr/>
          </p:nvPicPr>
          <p:blipFill>
            <a:blip r:embed="rId5">
              <a:lum bright="70000" contrast="-70000"/>
            </a:blip>
            <a:stretch>
              <a:fillRect/>
            </a:stretch>
          </p:blipFill>
          <p:spPr>
            <a:xfrm>
              <a:off x="4362827" y="5045093"/>
              <a:ext cx="489600" cy="489600"/>
            </a:xfrm>
            <a:prstGeom prst="rect">
              <a:avLst/>
            </a:prstGeom>
          </p:spPr>
        </p:pic>
      </p:grpSp>
      <p:grpSp>
        <p:nvGrpSpPr>
          <p:cNvPr id="23" name="Group 22">
            <a:extLst>
              <a:ext uri="{FF2B5EF4-FFF2-40B4-BE49-F238E27FC236}">
                <a16:creationId xmlns:a16="http://schemas.microsoft.com/office/drawing/2014/main" id="{17AB7599-5176-41E9-A77E-BC37AB240822}"/>
              </a:ext>
            </a:extLst>
          </p:cNvPr>
          <p:cNvGrpSpPr/>
          <p:nvPr/>
        </p:nvGrpSpPr>
        <p:grpSpPr>
          <a:xfrm>
            <a:off x="8154157" y="3858785"/>
            <a:ext cx="969088" cy="2038314"/>
            <a:chOff x="6872460" y="3496380"/>
            <a:chExt cx="969088" cy="2038314"/>
          </a:xfrm>
        </p:grpSpPr>
        <p:pic>
          <p:nvPicPr>
            <p:cNvPr id="24" name="Picture 23">
              <a:extLst>
                <a:ext uri="{FF2B5EF4-FFF2-40B4-BE49-F238E27FC236}">
                  <a16:creationId xmlns:a16="http://schemas.microsoft.com/office/drawing/2014/main" id="{993B0049-934B-4E09-94C8-47C0BD82C031}"/>
                </a:ext>
              </a:extLst>
            </p:cNvPr>
            <p:cNvPicPr>
              <a:picLocks noChangeAspect="1"/>
            </p:cNvPicPr>
            <p:nvPr/>
          </p:nvPicPr>
          <p:blipFill>
            <a:blip r:embed="rId4">
              <a:duotone>
                <a:schemeClr val="accent1">
                  <a:shade val="45000"/>
                  <a:satMod val="135000"/>
                </a:schemeClr>
                <a:prstClr val="white"/>
              </a:duotone>
            </a:blip>
            <a:stretch>
              <a:fillRect/>
            </a:stretch>
          </p:blipFill>
          <p:spPr>
            <a:xfrm rot="7863574">
              <a:off x="6872460" y="3496380"/>
              <a:ext cx="882215" cy="882215"/>
            </a:xfrm>
            <a:prstGeom prst="rect">
              <a:avLst/>
            </a:prstGeom>
          </p:spPr>
        </p:pic>
        <p:sp>
          <p:nvSpPr>
            <p:cNvPr id="25" name="TextBox 24">
              <a:extLst>
                <a:ext uri="{FF2B5EF4-FFF2-40B4-BE49-F238E27FC236}">
                  <a16:creationId xmlns:a16="http://schemas.microsoft.com/office/drawing/2014/main" id="{72D8955E-C505-4043-B90D-4FE303C3858B}"/>
                </a:ext>
              </a:extLst>
            </p:cNvPr>
            <p:cNvSpPr txBox="1"/>
            <p:nvPr/>
          </p:nvSpPr>
          <p:spPr>
            <a:xfrm>
              <a:off x="7125452" y="4486728"/>
              <a:ext cx="716096" cy="36933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OData (S4 only)</a:t>
              </a:r>
            </a:p>
          </p:txBody>
        </p:sp>
        <p:pic>
          <p:nvPicPr>
            <p:cNvPr id="26" name="Picture 25">
              <a:extLst>
                <a:ext uri="{FF2B5EF4-FFF2-40B4-BE49-F238E27FC236}">
                  <a16:creationId xmlns:a16="http://schemas.microsoft.com/office/drawing/2014/main" id="{4DAAF5FB-2E4F-4ECA-9B46-94A01F063042}"/>
                </a:ext>
              </a:extLst>
            </p:cNvPr>
            <p:cNvPicPr>
              <a:picLocks noChangeAspect="1"/>
            </p:cNvPicPr>
            <p:nvPr/>
          </p:nvPicPr>
          <p:blipFill>
            <a:blip r:embed="rId7">
              <a:lum bright="70000" contrast="-70000"/>
            </a:blip>
            <a:stretch>
              <a:fillRect/>
            </a:stretch>
          </p:blipFill>
          <p:spPr>
            <a:xfrm>
              <a:off x="7240307" y="5003678"/>
              <a:ext cx="531016" cy="531016"/>
            </a:xfrm>
            <a:prstGeom prst="rect">
              <a:avLst/>
            </a:prstGeom>
          </p:spPr>
        </p:pic>
      </p:grpSp>
    </p:spTree>
    <p:extLst>
      <p:ext uri="{BB962C8B-B14F-4D97-AF65-F5344CB8AC3E}">
        <p14:creationId xmlns:p14="http://schemas.microsoft.com/office/powerpoint/2010/main" val="1579894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392252" cy="369332"/>
          </a:xfrm>
        </p:spPr>
        <p:txBody>
          <a:bodyPr/>
          <a:lstStyle/>
          <a:p>
            <a:r>
              <a:rPr lang="en-GB" b="0" dirty="0">
                <a:solidFill>
                  <a:schemeClr val="accent1"/>
                </a:solidFill>
              </a:rPr>
              <a:t>SAP Ariba Buying </a:t>
            </a:r>
            <a:r>
              <a:rPr lang="en-GB" b="0" dirty="0"/>
              <a:t>Master Data Integration for SAP ERP </a:t>
            </a:r>
          </a:p>
        </p:txBody>
      </p:sp>
      <p:sp>
        <p:nvSpPr>
          <p:cNvPr id="121" name="Text Placeholder 4"/>
          <p:cNvSpPr txBox="1">
            <a:spLocks/>
          </p:cNvSpPr>
          <p:nvPr/>
        </p:nvSpPr>
        <p:spPr bwMode="gray">
          <a:xfrm>
            <a:off x="402029" y="1380276"/>
            <a:ext cx="3786991" cy="2456497"/>
          </a:xfrm>
          <a:prstGeom prst="snip1Rect">
            <a:avLst/>
          </a:prstGeom>
          <a:solidFill>
            <a:schemeClr val="tx1">
              <a:alpha val="18000"/>
            </a:schemeClr>
          </a:solidFill>
        </p:spPr>
        <p:txBody>
          <a:bodyPr vert="horz" lIns="0" tIns="0" rIns="0" bIns="0" rtlCol="0">
            <a:noAutofit/>
          </a:bodyPr>
          <a:lstStyle>
            <a:lvl1pPr marL="0" marR="0" indent="0" algn="l" defTabSz="1218925" rtl="0" eaLnBrk="1" fontAlgn="auto" latinLnBrk="0" hangingPunct="1">
              <a:lnSpc>
                <a:spcPct val="100000"/>
              </a:lnSpc>
              <a:spcBef>
                <a:spcPts val="1599"/>
              </a:spcBef>
              <a:spcAft>
                <a:spcPts val="0"/>
              </a:spcAft>
              <a:buClr>
                <a:schemeClr val="accent1"/>
              </a:buClr>
              <a:buSzPct val="80000"/>
              <a:buFontTx/>
              <a:buNone/>
              <a:tabLst/>
              <a:defRPr sz="1999" b="0" kern="1200">
                <a:solidFill>
                  <a:schemeClr val="tx1"/>
                </a:solidFill>
                <a:latin typeface="+mn-lt"/>
                <a:ea typeface="+mn-ea"/>
                <a:cs typeface="+mn-cs"/>
              </a:defRPr>
            </a:lvl1pPr>
            <a:lvl2pPr marL="239946" marR="0" indent="-239946" algn="l" defTabSz="1218925" rtl="0" eaLnBrk="1" fontAlgn="auto" latinLnBrk="0" hangingPunct="1">
              <a:lnSpc>
                <a:spcPct val="100000"/>
              </a:lnSpc>
              <a:spcBef>
                <a:spcPts val="800"/>
              </a:spcBef>
              <a:spcAft>
                <a:spcPts val="0"/>
              </a:spcAft>
              <a:buClr>
                <a:schemeClr val="accent1"/>
              </a:buClr>
              <a:buSzPct val="100000"/>
              <a:buFont typeface="Wingdings" pitchFamily="2" charset="2"/>
              <a:buChar char=""/>
              <a:tabLst/>
              <a:defRPr sz="1999" kern="1200">
                <a:solidFill>
                  <a:schemeClr val="tx1"/>
                </a:solidFill>
                <a:latin typeface="+mn-lt"/>
                <a:ea typeface="+mn-ea"/>
                <a:cs typeface="+mn-cs"/>
              </a:defRPr>
            </a:lvl2pPr>
            <a:lvl3pPr marL="479892" marR="0" indent="-241245"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1699" kern="1200">
                <a:solidFill>
                  <a:schemeClr val="tx1"/>
                </a:solidFill>
                <a:latin typeface="+mn-lt"/>
                <a:ea typeface="+mn-ea"/>
                <a:cs typeface="+mn-cs"/>
              </a:defRPr>
            </a:lvl3pPr>
            <a:lvl4pPr marL="711040" marR="0" indent="-237013"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2099" kern="1200">
                <a:solidFill>
                  <a:schemeClr val="tx1"/>
                </a:solidFill>
                <a:latin typeface="+mn-lt"/>
                <a:ea typeface="+mn-ea"/>
                <a:cs typeface="+mn-cs"/>
              </a:defRPr>
            </a:lvl4pPr>
            <a:lvl5pPr marL="719838" indent="-179911" algn="l" defTabSz="1088241" rtl="0" eaLnBrk="1" latinLnBrk="0" hangingPunct="1">
              <a:spcBef>
                <a:spcPts val="249"/>
              </a:spcBef>
              <a:buClr>
                <a:schemeClr val="accent2"/>
              </a:buClr>
              <a:buSzPct val="100000"/>
              <a:buFont typeface="Courier New" pitchFamily="49" charset="0"/>
              <a:buChar char="o"/>
              <a:defRPr sz="1599" kern="1200">
                <a:solidFill>
                  <a:schemeClr val="tx1"/>
                </a:solidFill>
                <a:latin typeface="+mn-lt"/>
                <a:ea typeface="+mn-ea"/>
                <a:cs typeface="+mn-cs"/>
              </a:defRPr>
            </a:lvl5pPr>
            <a:lvl6pPr marL="299266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8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90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02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Account Category Field 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Account Categories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Assets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Company Codes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Company Code Internal Order mapping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Cost </a:t>
            </a:r>
            <a:r>
              <a:rPr kumimoji="0" lang="en-GB" sz="1400" b="0" i="0" u="none" strike="noStrike" kern="1200" cap="none" spc="0" normalizeH="0" baseline="0" noProof="0" dirty="0" err="1">
                <a:ln>
                  <a:noFill/>
                </a:ln>
                <a:solidFill>
                  <a:srgbClr val="F0AB00"/>
                </a:solidFill>
                <a:effectLst/>
                <a:uLnTx/>
                <a:uFillTx/>
                <a:latin typeface="Arial"/>
                <a:ea typeface="+mn-ea"/>
                <a:cs typeface="+mn-cs"/>
              </a:rPr>
              <a:t>Centers</a:t>
            </a:r>
            <a:endParaRPr kumimoji="0" lang="en-GB" sz="1400" b="0" i="0" u="none" strike="noStrike" kern="1200" cap="none" spc="0" normalizeH="0" baseline="0" noProof="0" dirty="0">
              <a:ln>
                <a:noFill/>
              </a:ln>
              <a:solidFill>
                <a:srgbClr val="F0AB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Cost </a:t>
            </a:r>
            <a:r>
              <a:rPr kumimoji="0" lang="en-GB" sz="1400" b="0" i="0" u="none" strike="noStrike" kern="1200" cap="none" spc="0" normalizeH="0" baseline="0" noProof="0" dirty="0" err="1">
                <a:ln>
                  <a:noFill/>
                </a:ln>
                <a:solidFill>
                  <a:srgbClr val="F0AB00"/>
                </a:solidFill>
                <a:effectLst/>
                <a:uLnTx/>
                <a:uFillTx/>
                <a:latin typeface="Arial"/>
                <a:ea typeface="+mn-ea"/>
                <a:cs typeface="+mn-cs"/>
              </a:rPr>
              <a:t>Center</a:t>
            </a:r>
            <a:r>
              <a:rPr kumimoji="0" lang="en-GB" sz="1400" b="0" i="0" u="none" strike="noStrike" kern="1200" cap="none" spc="0" normalizeH="0" baseline="0" noProof="0" dirty="0">
                <a:ln>
                  <a:noFill/>
                </a:ln>
                <a:solidFill>
                  <a:srgbClr val="F0AB00"/>
                </a:solidFill>
                <a:effectLst/>
                <a:uLnTx/>
                <a:uFillTx/>
                <a:latin typeface="Arial"/>
                <a:ea typeface="+mn-ea"/>
                <a:cs typeface="+mn-cs"/>
              </a:rPr>
              <a:t>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Currency Conversion Rates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Material Groups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Internal Orders</a:t>
            </a:r>
          </a:p>
        </p:txBody>
      </p:sp>
      <p:sp>
        <p:nvSpPr>
          <p:cNvPr id="123" name="Text Placeholder 4"/>
          <p:cNvSpPr txBox="1">
            <a:spLocks/>
          </p:cNvSpPr>
          <p:nvPr/>
        </p:nvSpPr>
        <p:spPr bwMode="gray">
          <a:xfrm>
            <a:off x="4406644" y="2683976"/>
            <a:ext cx="3765636" cy="2567646"/>
          </a:xfrm>
          <a:prstGeom prst="snip1Rect">
            <a:avLst/>
          </a:prstGeom>
          <a:solidFill>
            <a:schemeClr val="tx1">
              <a:alpha val="18000"/>
            </a:schemeClr>
          </a:solidFill>
        </p:spPr>
        <p:txBody>
          <a:bodyPr vert="horz" lIns="0" tIns="0" rIns="0" bIns="0" rtlCol="0">
            <a:noAutofit/>
          </a:bodyPr>
          <a:lstStyle>
            <a:lvl1pPr marL="0" marR="0" indent="0" algn="l" defTabSz="1218925" rtl="0" eaLnBrk="1" fontAlgn="auto" latinLnBrk="0" hangingPunct="1">
              <a:lnSpc>
                <a:spcPct val="100000"/>
              </a:lnSpc>
              <a:spcBef>
                <a:spcPts val="1599"/>
              </a:spcBef>
              <a:spcAft>
                <a:spcPts val="0"/>
              </a:spcAft>
              <a:buClr>
                <a:schemeClr val="accent1"/>
              </a:buClr>
              <a:buSzPct val="80000"/>
              <a:buFontTx/>
              <a:buNone/>
              <a:tabLst/>
              <a:defRPr sz="1999" b="0" kern="1200">
                <a:solidFill>
                  <a:schemeClr val="tx1"/>
                </a:solidFill>
                <a:latin typeface="+mn-lt"/>
                <a:ea typeface="+mn-ea"/>
                <a:cs typeface="+mn-cs"/>
              </a:defRPr>
            </a:lvl1pPr>
            <a:lvl2pPr marL="239946" marR="0" indent="-239946" algn="l" defTabSz="1218925" rtl="0" eaLnBrk="1" fontAlgn="auto" latinLnBrk="0" hangingPunct="1">
              <a:lnSpc>
                <a:spcPct val="100000"/>
              </a:lnSpc>
              <a:spcBef>
                <a:spcPts val="800"/>
              </a:spcBef>
              <a:spcAft>
                <a:spcPts val="0"/>
              </a:spcAft>
              <a:buClr>
                <a:schemeClr val="accent1"/>
              </a:buClr>
              <a:buSzPct val="100000"/>
              <a:buFont typeface="Wingdings" pitchFamily="2" charset="2"/>
              <a:buChar char=""/>
              <a:tabLst/>
              <a:defRPr sz="1999" kern="1200">
                <a:solidFill>
                  <a:schemeClr val="tx1"/>
                </a:solidFill>
                <a:latin typeface="+mn-lt"/>
                <a:ea typeface="+mn-ea"/>
                <a:cs typeface="+mn-cs"/>
              </a:defRPr>
            </a:lvl2pPr>
            <a:lvl3pPr marL="479892" marR="0" indent="-241245"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1699" kern="1200">
                <a:solidFill>
                  <a:schemeClr val="tx1"/>
                </a:solidFill>
                <a:latin typeface="+mn-lt"/>
                <a:ea typeface="+mn-ea"/>
                <a:cs typeface="+mn-cs"/>
              </a:defRPr>
            </a:lvl3pPr>
            <a:lvl4pPr marL="711040" marR="0" indent="-237013"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2099" kern="1200">
                <a:solidFill>
                  <a:schemeClr val="tx1"/>
                </a:solidFill>
                <a:latin typeface="+mn-lt"/>
                <a:ea typeface="+mn-ea"/>
                <a:cs typeface="+mn-cs"/>
              </a:defRPr>
            </a:lvl4pPr>
            <a:lvl5pPr marL="719838" indent="-179911" algn="l" defTabSz="1088241" rtl="0" eaLnBrk="1" latinLnBrk="0" hangingPunct="1">
              <a:spcBef>
                <a:spcPts val="249"/>
              </a:spcBef>
              <a:buClr>
                <a:schemeClr val="accent2"/>
              </a:buClr>
              <a:buSzPct val="100000"/>
              <a:buFont typeface="Courier New" pitchFamily="49" charset="0"/>
              <a:buChar char="o"/>
              <a:defRPr sz="1599" kern="1200">
                <a:solidFill>
                  <a:schemeClr val="tx1"/>
                </a:solidFill>
                <a:latin typeface="+mn-lt"/>
                <a:ea typeface="+mn-ea"/>
                <a:cs typeface="+mn-cs"/>
              </a:defRPr>
            </a:lvl5pPr>
            <a:lvl6pPr marL="299266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8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90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02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General Ledger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General Ledger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Plant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Plant to Purchasing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Purchase Groups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Purchasing Organizations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Purchasing Organization Supplier Combo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Tax Codes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Supplier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Supplier Location</a:t>
            </a:r>
          </a:p>
        </p:txBody>
      </p:sp>
      <p:sp>
        <p:nvSpPr>
          <p:cNvPr id="136" name="Text Placeholder 4"/>
          <p:cNvSpPr txBox="1">
            <a:spLocks/>
          </p:cNvSpPr>
          <p:nvPr/>
        </p:nvSpPr>
        <p:spPr bwMode="gray">
          <a:xfrm>
            <a:off x="8267697" y="3924300"/>
            <a:ext cx="3576254" cy="2519749"/>
          </a:xfrm>
          <a:prstGeom prst="snip1Rect">
            <a:avLst/>
          </a:prstGeom>
          <a:solidFill>
            <a:schemeClr val="tx1">
              <a:alpha val="18000"/>
            </a:schemeClr>
          </a:solidFill>
        </p:spPr>
        <p:txBody>
          <a:bodyPr vert="horz" lIns="0" tIns="0" rIns="0" bIns="0" rtlCol="0">
            <a:noAutofit/>
          </a:bodyPr>
          <a:lstStyle>
            <a:lvl1pPr marL="0" marR="0" indent="0" algn="l" defTabSz="1218925" rtl="0" eaLnBrk="1" fontAlgn="auto" latinLnBrk="0" hangingPunct="1">
              <a:lnSpc>
                <a:spcPct val="100000"/>
              </a:lnSpc>
              <a:spcBef>
                <a:spcPts val="1599"/>
              </a:spcBef>
              <a:spcAft>
                <a:spcPts val="0"/>
              </a:spcAft>
              <a:buClr>
                <a:schemeClr val="accent1"/>
              </a:buClr>
              <a:buSzPct val="80000"/>
              <a:buFontTx/>
              <a:buNone/>
              <a:tabLst/>
              <a:defRPr sz="1999" b="0" kern="1200">
                <a:solidFill>
                  <a:schemeClr val="tx1"/>
                </a:solidFill>
                <a:latin typeface="+mn-lt"/>
                <a:ea typeface="+mn-ea"/>
                <a:cs typeface="+mn-cs"/>
              </a:defRPr>
            </a:lvl1pPr>
            <a:lvl2pPr marL="239946" marR="0" indent="-239946" algn="l" defTabSz="1218925" rtl="0" eaLnBrk="1" fontAlgn="auto" latinLnBrk="0" hangingPunct="1">
              <a:lnSpc>
                <a:spcPct val="100000"/>
              </a:lnSpc>
              <a:spcBef>
                <a:spcPts val="800"/>
              </a:spcBef>
              <a:spcAft>
                <a:spcPts val="0"/>
              </a:spcAft>
              <a:buClr>
                <a:schemeClr val="accent1"/>
              </a:buClr>
              <a:buSzPct val="100000"/>
              <a:buFont typeface="Wingdings" pitchFamily="2" charset="2"/>
              <a:buChar char=""/>
              <a:tabLst/>
              <a:defRPr sz="1999" kern="1200">
                <a:solidFill>
                  <a:schemeClr val="tx1"/>
                </a:solidFill>
                <a:latin typeface="+mn-lt"/>
                <a:ea typeface="+mn-ea"/>
                <a:cs typeface="+mn-cs"/>
              </a:defRPr>
            </a:lvl2pPr>
            <a:lvl3pPr marL="479892" marR="0" indent="-241245"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1699" kern="1200">
                <a:solidFill>
                  <a:schemeClr val="tx1"/>
                </a:solidFill>
                <a:latin typeface="+mn-lt"/>
                <a:ea typeface="+mn-ea"/>
                <a:cs typeface="+mn-cs"/>
              </a:defRPr>
            </a:lvl3pPr>
            <a:lvl4pPr marL="711040" marR="0" indent="-237013"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2099" kern="1200">
                <a:solidFill>
                  <a:schemeClr val="tx1"/>
                </a:solidFill>
                <a:latin typeface="+mn-lt"/>
                <a:ea typeface="+mn-ea"/>
                <a:cs typeface="+mn-cs"/>
              </a:defRPr>
            </a:lvl4pPr>
            <a:lvl5pPr marL="719838" indent="-179911" algn="l" defTabSz="1088241" rtl="0" eaLnBrk="1" latinLnBrk="0" hangingPunct="1">
              <a:spcBef>
                <a:spcPts val="249"/>
              </a:spcBef>
              <a:buClr>
                <a:schemeClr val="accent2"/>
              </a:buClr>
              <a:buSzPct val="100000"/>
              <a:buFont typeface="Courier New" pitchFamily="49" charset="0"/>
              <a:buChar char="o"/>
              <a:defRPr sz="1599" kern="1200">
                <a:solidFill>
                  <a:schemeClr val="tx1"/>
                </a:solidFill>
                <a:latin typeface="+mn-lt"/>
                <a:ea typeface="+mn-ea"/>
                <a:cs typeface="+mn-cs"/>
              </a:defRPr>
            </a:lvl5pPr>
            <a:lvl6pPr marL="299266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8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90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02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User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User Group mapping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WBS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Company Code WBS Element mapping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Remittance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Payment Terms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Contracts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Fund Management Objects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0AB00"/>
                </a:solidFill>
                <a:effectLst/>
                <a:uLnTx/>
                <a:uFillTx/>
                <a:latin typeface="Arial"/>
                <a:ea typeface="+mn-ea"/>
                <a:cs typeface="+mn-cs"/>
              </a:rPr>
              <a:t>• FM Derive </a:t>
            </a:r>
          </a:p>
        </p:txBody>
      </p:sp>
      <p:pic>
        <p:nvPicPr>
          <p:cNvPr id="156" name="Picture Placeholder 5"/>
          <p:cNvPicPr>
            <a:picLocks noChangeAspect="1"/>
          </p:cNvPicPr>
          <p:nvPr/>
        </p:nvPicPr>
        <p:blipFill>
          <a:blip r:embed="rId3"/>
          <a:srcRect t="16" b="16"/>
          <a:stretch>
            <a:fillRect/>
          </a:stretch>
        </p:blipFill>
        <p:spPr>
          <a:xfrm>
            <a:off x="11238720" y="389653"/>
            <a:ext cx="877860" cy="877860"/>
          </a:xfrm>
          <a:prstGeom prst="rect">
            <a:avLst/>
          </a:prstGeom>
        </p:spPr>
      </p:pic>
      <p:pic>
        <p:nvPicPr>
          <p:cNvPr id="3" name="Picture 2"/>
          <p:cNvPicPr>
            <a:picLocks noChangeAspect="1"/>
          </p:cNvPicPr>
          <p:nvPr/>
        </p:nvPicPr>
        <p:blipFill>
          <a:blip r:embed="rId4"/>
          <a:stretch>
            <a:fillRect/>
          </a:stretch>
        </p:blipFill>
        <p:spPr>
          <a:xfrm>
            <a:off x="1257360" y="3702867"/>
            <a:ext cx="2262535" cy="2262535"/>
          </a:xfrm>
          <a:prstGeom prst="rect">
            <a:avLst/>
          </a:prstGeom>
        </p:spPr>
      </p:pic>
      <p:pic>
        <p:nvPicPr>
          <p:cNvPr id="8" name="Picture 7"/>
          <p:cNvPicPr>
            <a:picLocks noChangeAspect="1"/>
          </p:cNvPicPr>
          <p:nvPr/>
        </p:nvPicPr>
        <p:blipFill>
          <a:blip r:embed="rId4"/>
          <a:stretch>
            <a:fillRect/>
          </a:stretch>
        </p:blipFill>
        <p:spPr>
          <a:xfrm>
            <a:off x="8841405" y="1661765"/>
            <a:ext cx="2262535" cy="2262535"/>
          </a:xfrm>
          <a:prstGeom prst="rect">
            <a:avLst/>
          </a:prstGeom>
        </p:spPr>
      </p:pic>
    </p:spTree>
    <p:extLst>
      <p:ext uri="{BB962C8B-B14F-4D97-AF65-F5344CB8AC3E}">
        <p14:creationId xmlns:p14="http://schemas.microsoft.com/office/powerpoint/2010/main" val="4285279713"/>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accent1"/>
                </a:solidFill>
              </a:rPr>
              <a:t>Supplier </a:t>
            </a:r>
            <a:r>
              <a:rPr lang="en-US" dirty="0"/>
              <a:t>Connectivity Options</a:t>
            </a:r>
          </a:p>
        </p:txBody>
      </p:sp>
      <p:pic>
        <p:nvPicPr>
          <p:cNvPr id="6" name="Picture Placeholder 5">
            <a:extLst>
              <a:ext uri="{FF2B5EF4-FFF2-40B4-BE49-F238E27FC236}">
                <a16:creationId xmlns:a16="http://schemas.microsoft.com/office/drawing/2014/main" id="{E76EB636-A93E-4287-AA73-5F959E9815ED}"/>
              </a:ext>
            </a:extLst>
          </p:cNvPr>
          <p:cNvPicPr>
            <a:picLocks noGrp="1" noChangeAspect="1"/>
          </p:cNvPicPr>
          <p:nvPr>
            <p:ph type="pic" sz="quarter" idx="12"/>
          </p:nvPr>
        </p:nvPicPr>
        <p:blipFill>
          <a:blip r:embed="rId2"/>
          <a:srcRect t="28902" b="28902"/>
          <a:stretch>
            <a:fillRect/>
          </a:stretch>
        </p:blipFill>
        <p:spPr>
          <a:xfrm>
            <a:off x="0" y="3458921"/>
            <a:ext cx="12195175" cy="3430800"/>
          </a:xfrm>
        </p:spPr>
      </p:pic>
    </p:spTree>
    <p:extLst>
      <p:ext uri="{BB962C8B-B14F-4D97-AF65-F5344CB8AC3E}">
        <p14:creationId xmlns:p14="http://schemas.microsoft.com/office/powerpoint/2010/main" val="3542861647"/>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reeform: Shape 74"/>
          <p:cNvSpPr/>
          <p:nvPr/>
        </p:nvSpPr>
        <p:spPr bwMode="gray">
          <a:xfrm rot="10800000">
            <a:off x="9972269" y="3751233"/>
            <a:ext cx="2067792" cy="2224169"/>
          </a:xfrm>
          <a:custGeom>
            <a:avLst/>
            <a:gdLst>
              <a:gd name="connsiteX0" fmla="*/ 0 w 2067792"/>
              <a:gd name="connsiteY0" fmla="*/ 2224169 h 2224169"/>
              <a:gd name="connsiteX1" fmla="*/ 0 w 2067792"/>
              <a:gd name="connsiteY1" fmla="*/ 0 h 2224169"/>
              <a:gd name="connsiteX2" fmla="*/ 2060295 w 2067792"/>
              <a:gd name="connsiteY2" fmla="*/ 0 h 2224169"/>
              <a:gd name="connsiteX3" fmla="*/ 2067792 w 2067792"/>
              <a:gd name="connsiteY3" fmla="*/ 148469 h 2224169"/>
              <a:gd name="connsiteX4" fmla="*/ 2067792 w 2067792"/>
              <a:gd name="connsiteY4" fmla="*/ 148565 h 2224169"/>
              <a:gd name="connsiteX5" fmla="*/ 2057075 w 2067792"/>
              <a:gd name="connsiteY5" fmla="*/ 360783 h 2224169"/>
              <a:gd name="connsiteX6" fmla="*/ 203990 w 2067792"/>
              <a:gd name="connsiteY6" fmla="*/ 2213867 h 222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7792" h="2224169">
                <a:moveTo>
                  <a:pt x="0" y="2224169"/>
                </a:moveTo>
                <a:lnTo>
                  <a:pt x="0" y="0"/>
                </a:lnTo>
                <a:lnTo>
                  <a:pt x="2060295" y="0"/>
                </a:lnTo>
                <a:lnTo>
                  <a:pt x="2067792" y="148469"/>
                </a:lnTo>
                <a:lnTo>
                  <a:pt x="2067792" y="148565"/>
                </a:lnTo>
                <a:lnTo>
                  <a:pt x="2057075" y="360783"/>
                </a:lnTo>
                <a:cubicBezTo>
                  <a:pt x="1957849" y="1337861"/>
                  <a:pt x="1181069" y="2114641"/>
                  <a:pt x="203990" y="2213867"/>
                </a:cubicBezTo>
                <a:close/>
              </a:path>
            </a:pathLst>
          </a:custGeom>
          <a:gradFill>
            <a:gsLst>
              <a:gs pos="95000">
                <a:schemeClr val="bg1"/>
              </a:gs>
              <a:gs pos="63000">
                <a:srgbClr val="2D2D2D"/>
              </a:gs>
              <a:gs pos="29000">
                <a:schemeClr val="bg2">
                  <a:lumMod val="50000"/>
                </a:schemeClr>
              </a:gs>
            </a:gsLst>
            <a:lin ang="16200000" scaled="1"/>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5" name="Freeform: Shape 64"/>
          <p:cNvSpPr/>
          <p:nvPr/>
        </p:nvSpPr>
        <p:spPr bwMode="gray">
          <a:xfrm rot="10800000">
            <a:off x="6614776" y="4363163"/>
            <a:ext cx="4152140" cy="2224584"/>
          </a:xfrm>
          <a:custGeom>
            <a:avLst/>
            <a:gdLst>
              <a:gd name="connsiteX0" fmla="*/ 3058 w 1693137"/>
              <a:gd name="connsiteY0" fmla="*/ 0 h 907129"/>
              <a:gd name="connsiteX1" fmla="*/ 1690080 w 1693137"/>
              <a:gd name="connsiteY1" fmla="*/ 0 h 907129"/>
              <a:gd name="connsiteX2" fmla="*/ 1693137 w 1693137"/>
              <a:gd name="connsiteY2" fmla="*/ 60542 h 907129"/>
              <a:gd name="connsiteX3" fmla="*/ 1693137 w 1693137"/>
              <a:gd name="connsiteY3" fmla="*/ 60581 h 907129"/>
              <a:gd name="connsiteX4" fmla="*/ 1688767 w 1693137"/>
              <a:gd name="connsiteY4" fmla="*/ 147118 h 907129"/>
              <a:gd name="connsiteX5" fmla="*/ 933126 w 1693137"/>
              <a:gd name="connsiteY5" fmla="*/ 902759 h 907129"/>
              <a:gd name="connsiteX6" fmla="*/ 846589 w 1693137"/>
              <a:gd name="connsiteY6" fmla="*/ 907129 h 907129"/>
              <a:gd name="connsiteX7" fmla="*/ 846549 w 1693137"/>
              <a:gd name="connsiteY7" fmla="*/ 907129 h 907129"/>
              <a:gd name="connsiteX8" fmla="*/ 760012 w 1693137"/>
              <a:gd name="connsiteY8" fmla="*/ 902759 h 907129"/>
              <a:gd name="connsiteX9" fmla="*/ 0 w 1693137"/>
              <a:gd name="connsiteY9" fmla="*/ 60561 h 90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3137" h="907129">
                <a:moveTo>
                  <a:pt x="3058" y="0"/>
                </a:moveTo>
                <a:lnTo>
                  <a:pt x="1690080" y="0"/>
                </a:lnTo>
                <a:lnTo>
                  <a:pt x="1693137" y="60542"/>
                </a:lnTo>
                <a:lnTo>
                  <a:pt x="1693137" y="60581"/>
                </a:lnTo>
                <a:lnTo>
                  <a:pt x="1688767" y="147118"/>
                </a:lnTo>
                <a:cubicBezTo>
                  <a:pt x="1648305" y="545546"/>
                  <a:pt x="1331554" y="862297"/>
                  <a:pt x="933126" y="902759"/>
                </a:cubicBezTo>
                <a:lnTo>
                  <a:pt x="846589" y="907129"/>
                </a:lnTo>
                <a:lnTo>
                  <a:pt x="846549" y="907129"/>
                </a:lnTo>
                <a:lnTo>
                  <a:pt x="760012" y="902759"/>
                </a:lnTo>
                <a:cubicBezTo>
                  <a:pt x="333125" y="859407"/>
                  <a:pt x="0" y="498886"/>
                  <a:pt x="0" y="60561"/>
                </a:cubicBezTo>
                <a:close/>
              </a:path>
            </a:pathLst>
          </a:custGeom>
          <a:gradFill>
            <a:gsLst>
              <a:gs pos="95000">
                <a:schemeClr val="bg1"/>
              </a:gs>
              <a:gs pos="63000">
                <a:srgbClr val="2D2D2D"/>
              </a:gs>
              <a:gs pos="29000">
                <a:schemeClr val="bg2">
                  <a:lumMod val="50000"/>
                </a:schemeClr>
              </a:gs>
            </a:gsLst>
            <a:lin ang="16200000" scaled="1"/>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a:xfrm>
            <a:off x="504001" y="504000"/>
            <a:ext cx="11186476" cy="646331"/>
          </a:xfrm>
        </p:spPr>
        <p:txBody>
          <a:bodyPr/>
          <a:lstStyle/>
          <a:p>
            <a:r>
              <a:rPr lang="en-US" b="0" dirty="0">
                <a:solidFill>
                  <a:schemeClr val="accent1"/>
                </a:solidFill>
              </a:rPr>
              <a:t>SAP Ariba – Supplier Collaboration Options</a:t>
            </a:r>
            <a:br>
              <a:rPr lang="en-US" b="0" dirty="0"/>
            </a:br>
            <a:r>
              <a:rPr lang="en-US" sz="1800" b="0" dirty="0"/>
              <a:t>Supplier Connectivity Overview</a:t>
            </a:r>
            <a:endParaRPr lang="en-US" b="0" dirty="0"/>
          </a:p>
        </p:txBody>
      </p:sp>
      <p:sp>
        <p:nvSpPr>
          <p:cNvPr id="24" name="TextBox 23"/>
          <p:cNvSpPr txBox="1"/>
          <p:nvPr/>
        </p:nvSpPr>
        <p:spPr>
          <a:xfrm>
            <a:off x="494827" y="1512282"/>
            <a:ext cx="2286529"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600"/>
              </a:spcBef>
              <a:spcAft>
                <a:spcPts val="0"/>
              </a:spcAft>
              <a:buClr>
                <a:srgbClr val="F0AB00"/>
              </a:buClr>
              <a:buSzPct val="80000"/>
              <a:buFontTx/>
              <a:buNone/>
              <a:tabLst/>
              <a:defRPr/>
            </a:pPr>
            <a:r>
              <a:rPr kumimoji="0" lang="en-US" sz="1800" b="1" i="0" u="none" strike="noStrike" kern="0" cap="none" spc="0" normalizeH="0" baseline="0" noProof="0" dirty="0">
                <a:ln>
                  <a:noFill/>
                </a:ln>
                <a:solidFill>
                  <a:sysClr val="windowText" lastClr="000000"/>
                </a:solidFill>
                <a:effectLst/>
                <a:uLnTx/>
                <a:uFillTx/>
              </a:rPr>
              <a:t>Buyer</a:t>
            </a:r>
          </a:p>
        </p:txBody>
      </p:sp>
      <p:grpSp>
        <p:nvGrpSpPr>
          <p:cNvPr id="32" name="Group 31"/>
          <p:cNvGrpSpPr/>
          <p:nvPr/>
        </p:nvGrpSpPr>
        <p:grpSpPr>
          <a:xfrm>
            <a:off x="1022532" y="2751135"/>
            <a:ext cx="2646258" cy="2226751"/>
            <a:chOff x="4389612" y="3270166"/>
            <a:chExt cx="2810646" cy="2279476"/>
          </a:xfrm>
        </p:grpSpPr>
        <p:sp>
          <p:nvSpPr>
            <p:cNvPr id="39" name="Oval 139"/>
            <p:cNvSpPr>
              <a:spLocks noChangeArrowheads="1"/>
            </p:cNvSpPr>
            <p:nvPr/>
          </p:nvSpPr>
          <p:spPr bwMode="auto">
            <a:xfrm>
              <a:off x="4627467" y="3270166"/>
              <a:ext cx="2280480" cy="2279476"/>
            </a:xfrm>
            <a:prstGeom prst="ellipse">
              <a:avLst/>
            </a:prstGeom>
            <a:solidFill>
              <a:schemeClr val="tx2">
                <a:alpha val="33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Oval 140"/>
            <p:cNvSpPr>
              <a:spLocks noChangeArrowheads="1"/>
            </p:cNvSpPr>
            <p:nvPr/>
          </p:nvSpPr>
          <p:spPr bwMode="auto">
            <a:xfrm>
              <a:off x="4891448" y="3532335"/>
              <a:ext cx="1752516" cy="1756532"/>
            </a:xfrm>
            <a:prstGeom prst="ellipse">
              <a:avLst/>
            </a:prstGeom>
            <a:solidFill>
              <a:schemeClr val="tx2">
                <a:alpha val="53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141"/>
            <p:cNvSpPr>
              <a:spLocks noChangeArrowheads="1"/>
            </p:cNvSpPr>
            <p:nvPr/>
          </p:nvSpPr>
          <p:spPr bwMode="auto">
            <a:xfrm>
              <a:off x="5166471" y="3810370"/>
              <a:ext cx="1202470" cy="1200462"/>
            </a:xfrm>
            <a:prstGeom prst="ellipse">
              <a:avLst/>
            </a:prstGeom>
            <a:solidFill>
              <a:schemeClr val="tx2"/>
            </a:solidFill>
            <a:ln>
              <a:noFill/>
            </a:ln>
            <a:extLst/>
          </p:spPr>
          <p:txBody>
            <a:bodyPr vert="horz" wrap="square" lIns="91440" tIns="45720" rIns="91440" bIns="45720" numCol="1" anchor="t" anchorCtr="0" compatLnSpc="1">
              <a:prstTxWarp prst="textArchDown">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5237311" y="3770751"/>
              <a:ext cx="1097280" cy="1097280"/>
            </a:xfrm>
            <a:prstGeom prst="rect">
              <a:avLst/>
            </a:prstGeom>
            <a:noFill/>
          </p:spPr>
          <p:txBody>
            <a:bodyPr wrap="none" lIns="0" tIns="0" rIns="0" bIns="0" rtlCol="0">
              <a:prstTxWarp prst="textArchDown">
                <a:avLst/>
              </a:prstTxWarp>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ysClr val="windowText" lastClr="000000"/>
                  </a:solidFill>
                  <a:effectLst/>
                  <a:uLnTx/>
                  <a:uFillTx/>
                  <a:ea typeface="Arial Unicode MS" pitchFamily="34" charset="-128"/>
                  <a:cs typeface="Arial Unicode MS" pitchFamily="34" charset="-128"/>
                </a:rPr>
                <a:t>Ariba Network</a:t>
              </a:r>
            </a:p>
          </p:txBody>
        </p:sp>
        <p:sp>
          <p:nvSpPr>
            <p:cNvPr id="44" name="TextBox 43"/>
            <p:cNvSpPr txBox="1"/>
            <p:nvPr/>
          </p:nvSpPr>
          <p:spPr>
            <a:xfrm>
              <a:off x="4389612" y="4778800"/>
              <a:ext cx="338815" cy="176394"/>
            </a:xfrm>
            <a:prstGeom prst="rect">
              <a:avLst/>
            </a:prstGeom>
            <a:noFill/>
          </p:spPr>
          <p:txBody>
            <a:bodyPr wrap="non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buyer</a:t>
              </a:r>
            </a:p>
          </p:txBody>
        </p:sp>
        <p:sp>
          <p:nvSpPr>
            <p:cNvPr id="45" name="TextBox 44"/>
            <p:cNvSpPr txBox="1"/>
            <p:nvPr/>
          </p:nvSpPr>
          <p:spPr>
            <a:xfrm>
              <a:off x="6725237" y="4792853"/>
              <a:ext cx="475021" cy="176394"/>
            </a:xfrm>
            <a:prstGeom prst="rect">
              <a:avLst/>
            </a:prstGeom>
            <a:noFill/>
          </p:spPr>
          <p:txBody>
            <a:bodyPr wrap="non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supplier</a:t>
              </a:r>
            </a:p>
          </p:txBody>
        </p:sp>
        <p:sp>
          <p:nvSpPr>
            <p:cNvPr id="46" name="Arc 45"/>
            <p:cNvSpPr/>
            <p:nvPr/>
          </p:nvSpPr>
          <p:spPr>
            <a:xfrm>
              <a:off x="4770980" y="3411711"/>
              <a:ext cx="1993452" cy="1993452"/>
            </a:xfrm>
            <a:prstGeom prst="arc">
              <a:avLst>
                <a:gd name="adj1" fmla="val 1478702"/>
                <a:gd name="adj2" fmla="val 929538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Arc 46"/>
            <p:cNvSpPr/>
            <p:nvPr/>
          </p:nvSpPr>
          <p:spPr>
            <a:xfrm>
              <a:off x="4770980" y="3411711"/>
              <a:ext cx="1993452" cy="1993452"/>
            </a:xfrm>
            <a:prstGeom prst="arc">
              <a:avLst>
                <a:gd name="adj1" fmla="val 12318926"/>
                <a:gd name="adj2" fmla="val 2022034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9" name="Picture 48"/>
            <p:cNvPicPr>
              <a:picLocks noChangeAspect="1"/>
            </p:cNvPicPr>
            <p:nvPr/>
          </p:nvPicPr>
          <p:blipFill>
            <a:blip r:embed="rId3"/>
            <a:stretch>
              <a:fillRect/>
            </a:stretch>
          </p:blipFill>
          <p:spPr>
            <a:xfrm>
              <a:off x="5441677" y="4066837"/>
              <a:ext cx="671740" cy="673686"/>
            </a:xfrm>
            <a:prstGeom prst="rect">
              <a:avLst/>
            </a:prstGeom>
          </p:spPr>
        </p:pic>
      </p:grpSp>
      <p:pic>
        <p:nvPicPr>
          <p:cNvPr id="60" name="Picture 59"/>
          <p:cNvPicPr>
            <a:picLocks noChangeAspect="1"/>
          </p:cNvPicPr>
          <p:nvPr/>
        </p:nvPicPr>
        <p:blipFill>
          <a:blip r:embed="rId4"/>
          <a:stretch>
            <a:fillRect/>
          </a:stretch>
        </p:blipFill>
        <p:spPr>
          <a:xfrm>
            <a:off x="764203" y="3405347"/>
            <a:ext cx="973628" cy="973628"/>
          </a:xfrm>
          <a:prstGeom prst="rect">
            <a:avLst/>
          </a:prstGeom>
        </p:spPr>
      </p:pic>
      <p:pic>
        <p:nvPicPr>
          <p:cNvPr id="4" name="Picture 3"/>
          <p:cNvPicPr>
            <a:picLocks noChangeAspect="1"/>
          </p:cNvPicPr>
          <p:nvPr/>
        </p:nvPicPr>
        <p:blipFill rotWithShape="1">
          <a:blip r:embed="rId5"/>
          <a:srcRect l="51668" t="47616" r="9251" b="11285"/>
          <a:stretch/>
        </p:blipFill>
        <p:spPr>
          <a:xfrm>
            <a:off x="3112686" y="3560658"/>
            <a:ext cx="564124" cy="593256"/>
          </a:xfrm>
          <a:prstGeom prst="rect">
            <a:avLst/>
          </a:prstGeom>
        </p:spPr>
      </p:pic>
      <p:pic>
        <p:nvPicPr>
          <p:cNvPr id="67" name="Picture Placeholder 5"/>
          <p:cNvPicPr>
            <a:picLocks noChangeAspect="1"/>
          </p:cNvPicPr>
          <p:nvPr/>
        </p:nvPicPr>
        <p:blipFill>
          <a:blip r:embed="rId6"/>
          <a:srcRect t="16" b="16"/>
          <a:stretch>
            <a:fillRect/>
          </a:stretch>
        </p:blipFill>
        <p:spPr>
          <a:xfrm>
            <a:off x="11238720" y="389653"/>
            <a:ext cx="877860" cy="877860"/>
          </a:xfrm>
          <a:prstGeom prst="rect">
            <a:avLst/>
          </a:prstGeom>
        </p:spPr>
      </p:pic>
      <p:pic>
        <p:nvPicPr>
          <p:cNvPr id="5" name="Picture 4"/>
          <p:cNvPicPr>
            <a:picLocks noChangeAspect="1"/>
          </p:cNvPicPr>
          <p:nvPr/>
        </p:nvPicPr>
        <p:blipFill>
          <a:blip r:embed="rId7"/>
          <a:stretch>
            <a:fillRect/>
          </a:stretch>
        </p:blipFill>
        <p:spPr>
          <a:xfrm>
            <a:off x="5088148" y="1366216"/>
            <a:ext cx="778074" cy="778074"/>
          </a:xfrm>
          <a:prstGeom prst="rect">
            <a:avLst/>
          </a:prstGeom>
        </p:spPr>
      </p:pic>
      <p:pic>
        <p:nvPicPr>
          <p:cNvPr id="6" name="Picture 5"/>
          <p:cNvPicPr>
            <a:picLocks noChangeAspect="1"/>
          </p:cNvPicPr>
          <p:nvPr/>
        </p:nvPicPr>
        <p:blipFill>
          <a:blip r:embed="rId8"/>
          <a:stretch>
            <a:fillRect/>
          </a:stretch>
        </p:blipFill>
        <p:spPr>
          <a:xfrm>
            <a:off x="5062035" y="2372774"/>
            <a:ext cx="833402" cy="833402"/>
          </a:xfrm>
          <a:prstGeom prst="rect">
            <a:avLst/>
          </a:prstGeom>
        </p:spPr>
      </p:pic>
      <p:pic>
        <p:nvPicPr>
          <p:cNvPr id="8" name="Picture 7"/>
          <p:cNvPicPr>
            <a:picLocks noChangeAspect="1"/>
          </p:cNvPicPr>
          <p:nvPr/>
        </p:nvPicPr>
        <p:blipFill>
          <a:blip r:embed="rId9"/>
          <a:stretch>
            <a:fillRect/>
          </a:stretch>
        </p:blipFill>
        <p:spPr>
          <a:xfrm>
            <a:off x="5108020" y="3286805"/>
            <a:ext cx="683663" cy="683663"/>
          </a:xfrm>
          <a:prstGeom prst="rect">
            <a:avLst/>
          </a:prstGeom>
        </p:spPr>
      </p:pic>
      <p:pic>
        <p:nvPicPr>
          <p:cNvPr id="9" name="Picture 8"/>
          <p:cNvPicPr>
            <a:picLocks noChangeAspect="1"/>
          </p:cNvPicPr>
          <p:nvPr/>
        </p:nvPicPr>
        <p:blipFill>
          <a:blip r:embed="rId10"/>
          <a:stretch>
            <a:fillRect/>
          </a:stretch>
        </p:blipFill>
        <p:spPr>
          <a:xfrm>
            <a:off x="7745483" y="4898808"/>
            <a:ext cx="1490833" cy="1490833"/>
          </a:xfrm>
          <a:prstGeom prst="rect">
            <a:avLst/>
          </a:prstGeom>
        </p:spPr>
      </p:pic>
      <p:pic>
        <p:nvPicPr>
          <p:cNvPr id="10" name="Picture 9"/>
          <p:cNvPicPr>
            <a:picLocks noChangeAspect="1"/>
          </p:cNvPicPr>
          <p:nvPr/>
        </p:nvPicPr>
        <p:blipFill>
          <a:blip r:embed="rId11"/>
          <a:stretch>
            <a:fillRect/>
          </a:stretch>
        </p:blipFill>
        <p:spPr>
          <a:xfrm>
            <a:off x="4824975" y="4773375"/>
            <a:ext cx="1351236" cy="1351236"/>
          </a:xfrm>
          <a:prstGeom prst="rect">
            <a:avLst/>
          </a:prstGeom>
        </p:spPr>
      </p:pic>
      <p:sp>
        <p:nvSpPr>
          <p:cNvPr id="11" name="TextBox 10"/>
          <p:cNvSpPr txBox="1"/>
          <p:nvPr/>
        </p:nvSpPr>
        <p:spPr>
          <a:xfrm>
            <a:off x="8812579" y="4724819"/>
            <a:ext cx="106049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EDIFACT </a:t>
            </a:r>
          </a:p>
        </p:txBody>
      </p:sp>
      <p:sp>
        <p:nvSpPr>
          <p:cNvPr id="36" name="TextBox 35"/>
          <p:cNvSpPr txBox="1"/>
          <p:nvPr/>
        </p:nvSpPr>
        <p:spPr>
          <a:xfrm>
            <a:off x="9154534" y="5220479"/>
            <a:ext cx="106049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ANSI X12 </a:t>
            </a:r>
          </a:p>
        </p:txBody>
      </p:sp>
      <p:sp>
        <p:nvSpPr>
          <p:cNvPr id="37" name="TextBox 36"/>
          <p:cNvSpPr txBox="1"/>
          <p:nvPr/>
        </p:nvSpPr>
        <p:spPr>
          <a:xfrm>
            <a:off x="7082611" y="5817686"/>
            <a:ext cx="78697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cXML</a:t>
            </a:r>
          </a:p>
        </p:txBody>
      </p:sp>
      <p:sp>
        <p:nvSpPr>
          <p:cNvPr id="38" name="TextBox 37"/>
          <p:cNvSpPr txBox="1"/>
          <p:nvPr/>
        </p:nvSpPr>
        <p:spPr>
          <a:xfrm>
            <a:off x="7370370" y="5010024"/>
            <a:ext cx="651031"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err="1">
                <a:solidFill>
                  <a:schemeClr val="accent1"/>
                </a:solidFill>
                <a:ea typeface="Arial Unicode MS" pitchFamily="34" charset="-128"/>
                <a:cs typeface="Arial Unicode MS" pitchFamily="34" charset="-128"/>
              </a:rPr>
              <a:t>xCBL</a:t>
            </a:r>
            <a:endParaRPr lang="en-GB" sz="1800" kern="0" dirty="0">
              <a:solidFill>
                <a:schemeClr val="accent1"/>
              </a:solidFill>
              <a:ea typeface="Arial Unicode MS" pitchFamily="34" charset="-128"/>
              <a:cs typeface="Arial Unicode MS" pitchFamily="34" charset="-128"/>
            </a:endParaRPr>
          </a:p>
        </p:txBody>
      </p:sp>
      <p:sp>
        <p:nvSpPr>
          <p:cNvPr id="48" name="TextBox 47"/>
          <p:cNvSpPr txBox="1"/>
          <p:nvPr/>
        </p:nvSpPr>
        <p:spPr>
          <a:xfrm>
            <a:off x="6821473" y="6248868"/>
            <a:ext cx="151862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err="1">
                <a:solidFill>
                  <a:schemeClr val="accent1"/>
                </a:solidFill>
                <a:ea typeface="Arial Unicode MS" pitchFamily="34" charset="-128"/>
                <a:cs typeface="Arial Unicode MS" pitchFamily="34" charset="-128"/>
              </a:rPr>
              <a:t>OAGiS</a:t>
            </a:r>
            <a:r>
              <a:rPr lang="en-GB" sz="1800" kern="0" dirty="0">
                <a:solidFill>
                  <a:schemeClr val="accent1"/>
                </a:solidFill>
                <a:ea typeface="Arial Unicode MS" pitchFamily="34" charset="-128"/>
                <a:cs typeface="Arial Unicode MS" pitchFamily="34" charset="-128"/>
              </a:rPr>
              <a:t> XML</a:t>
            </a:r>
          </a:p>
        </p:txBody>
      </p:sp>
      <p:sp>
        <p:nvSpPr>
          <p:cNvPr id="50" name="TextBox 49"/>
          <p:cNvSpPr txBox="1"/>
          <p:nvPr/>
        </p:nvSpPr>
        <p:spPr>
          <a:xfrm>
            <a:off x="8328322" y="4434874"/>
            <a:ext cx="74160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err="1">
                <a:solidFill>
                  <a:schemeClr val="accent1"/>
                </a:solidFill>
                <a:ea typeface="Arial Unicode MS" pitchFamily="34" charset="-128"/>
                <a:cs typeface="Arial Unicode MS" pitchFamily="34" charset="-128"/>
              </a:rPr>
              <a:t>PiDX</a:t>
            </a:r>
            <a:endParaRPr lang="en-GB" sz="1800" kern="0" dirty="0">
              <a:solidFill>
                <a:schemeClr val="accent1"/>
              </a:solidFill>
              <a:ea typeface="Arial Unicode MS" pitchFamily="34" charset="-128"/>
              <a:cs typeface="Arial Unicode MS" pitchFamily="34" charset="-128"/>
            </a:endParaRPr>
          </a:p>
        </p:txBody>
      </p:sp>
      <p:sp>
        <p:nvSpPr>
          <p:cNvPr id="51" name="TextBox 50"/>
          <p:cNvSpPr txBox="1"/>
          <p:nvPr/>
        </p:nvSpPr>
        <p:spPr>
          <a:xfrm>
            <a:off x="8967034" y="5978948"/>
            <a:ext cx="151862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err="1">
                <a:solidFill>
                  <a:schemeClr val="accent1"/>
                </a:solidFill>
                <a:ea typeface="Arial Unicode MS" pitchFamily="34" charset="-128"/>
                <a:cs typeface="Arial Unicode MS" pitchFamily="34" charset="-128"/>
              </a:rPr>
              <a:t>RosettaNet</a:t>
            </a:r>
            <a:endParaRPr lang="en-GB" sz="1800" kern="0" dirty="0">
              <a:solidFill>
                <a:schemeClr val="accent1"/>
              </a:solidFill>
              <a:ea typeface="Arial Unicode MS" pitchFamily="34" charset="-128"/>
              <a:cs typeface="Arial Unicode MS" pitchFamily="34" charset="-128"/>
            </a:endParaRPr>
          </a:p>
        </p:txBody>
      </p:sp>
      <p:sp>
        <p:nvSpPr>
          <p:cNvPr id="52" name="TextBox 51"/>
          <p:cNvSpPr txBox="1"/>
          <p:nvPr/>
        </p:nvSpPr>
        <p:spPr>
          <a:xfrm>
            <a:off x="9254235" y="5622141"/>
            <a:ext cx="151862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EDIINT AS2</a:t>
            </a:r>
          </a:p>
        </p:txBody>
      </p:sp>
      <p:sp>
        <p:nvSpPr>
          <p:cNvPr id="53" name="TextBox 52"/>
          <p:cNvSpPr txBox="1"/>
          <p:nvPr/>
        </p:nvSpPr>
        <p:spPr>
          <a:xfrm>
            <a:off x="5924810" y="2512887"/>
            <a:ext cx="151862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Portal: PO Flip</a:t>
            </a:r>
          </a:p>
        </p:txBody>
      </p:sp>
      <p:sp>
        <p:nvSpPr>
          <p:cNvPr id="54" name="TextBox 53"/>
          <p:cNvSpPr txBox="1"/>
          <p:nvPr/>
        </p:nvSpPr>
        <p:spPr>
          <a:xfrm>
            <a:off x="5924810" y="1529138"/>
            <a:ext cx="151862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Paper / Fax</a:t>
            </a:r>
          </a:p>
        </p:txBody>
      </p:sp>
      <p:sp>
        <p:nvSpPr>
          <p:cNvPr id="55" name="TextBox 54"/>
          <p:cNvSpPr txBox="1"/>
          <p:nvPr/>
        </p:nvSpPr>
        <p:spPr>
          <a:xfrm>
            <a:off x="5924810" y="3426060"/>
            <a:ext cx="232307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Interactive Email</a:t>
            </a:r>
          </a:p>
        </p:txBody>
      </p:sp>
      <p:sp>
        <p:nvSpPr>
          <p:cNvPr id="58" name="TextBox 57"/>
          <p:cNvSpPr txBox="1"/>
          <p:nvPr/>
        </p:nvSpPr>
        <p:spPr>
          <a:xfrm>
            <a:off x="5350770" y="6002052"/>
            <a:ext cx="106049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Integrated </a:t>
            </a:r>
          </a:p>
        </p:txBody>
      </p:sp>
      <p:cxnSp>
        <p:nvCxnSpPr>
          <p:cNvPr id="17" name="Straight Connector 16"/>
          <p:cNvCxnSpPr>
            <a:stCxn id="4" idx="3"/>
            <a:endCxn id="5" idx="1"/>
          </p:cNvCxnSpPr>
          <p:nvPr/>
        </p:nvCxnSpPr>
        <p:spPr>
          <a:xfrm flipV="1">
            <a:off x="3676810" y="1755253"/>
            <a:ext cx="1411338" cy="210203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 idx="3"/>
            <a:endCxn id="6" idx="1"/>
          </p:cNvCxnSpPr>
          <p:nvPr/>
        </p:nvCxnSpPr>
        <p:spPr>
          <a:xfrm flipV="1">
            <a:off x="3676810" y="2789475"/>
            <a:ext cx="1385225" cy="1067811"/>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 idx="3"/>
            <a:endCxn id="8" idx="1"/>
          </p:cNvCxnSpPr>
          <p:nvPr/>
        </p:nvCxnSpPr>
        <p:spPr>
          <a:xfrm flipV="1">
            <a:off x="3676810" y="3628637"/>
            <a:ext cx="1431210" cy="228649"/>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a:stCxn id="4" idx="3"/>
          </p:cNvCxnSpPr>
          <p:nvPr/>
        </p:nvCxnSpPr>
        <p:spPr>
          <a:xfrm>
            <a:off x="3676810" y="3857286"/>
            <a:ext cx="1275313" cy="136319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12"/>
          <a:stretch>
            <a:fillRect/>
          </a:stretch>
        </p:blipFill>
        <p:spPr>
          <a:xfrm>
            <a:off x="6164405" y="1015072"/>
            <a:ext cx="556960" cy="556960"/>
          </a:xfrm>
          <a:prstGeom prst="rect">
            <a:avLst/>
          </a:prstGeom>
        </p:spPr>
      </p:pic>
      <p:pic>
        <p:nvPicPr>
          <p:cNvPr id="72" name="Picture 71"/>
          <p:cNvPicPr>
            <a:picLocks noChangeAspect="1"/>
          </p:cNvPicPr>
          <p:nvPr/>
        </p:nvPicPr>
        <p:blipFill>
          <a:blip r:embed="rId12"/>
          <a:stretch>
            <a:fillRect/>
          </a:stretch>
        </p:blipFill>
        <p:spPr>
          <a:xfrm>
            <a:off x="6165956" y="1984214"/>
            <a:ext cx="556960" cy="556960"/>
          </a:xfrm>
          <a:prstGeom prst="rect">
            <a:avLst/>
          </a:prstGeom>
        </p:spPr>
      </p:pic>
      <p:pic>
        <p:nvPicPr>
          <p:cNvPr id="73" name="Picture 72"/>
          <p:cNvPicPr>
            <a:picLocks noChangeAspect="1"/>
          </p:cNvPicPr>
          <p:nvPr/>
        </p:nvPicPr>
        <p:blipFill>
          <a:blip r:embed="rId12"/>
          <a:stretch>
            <a:fillRect/>
          </a:stretch>
        </p:blipFill>
        <p:spPr>
          <a:xfrm>
            <a:off x="6187606" y="2931377"/>
            <a:ext cx="556960" cy="556960"/>
          </a:xfrm>
          <a:prstGeom prst="rect">
            <a:avLst/>
          </a:prstGeom>
        </p:spPr>
      </p:pic>
      <p:pic>
        <p:nvPicPr>
          <p:cNvPr id="26" name="Picture 25"/>
          <p:cNvPicPr>
            <a:picLocks noChangeAspect="1"/>
          </p:cNvPicPr>
          <p:nvPr/>
        </p:nvPicPr>
        <p:blipFill>
          <a:blip r:embed="rId13"/>
          <a:stretch>
            <a:fillRect/>
          </a:stretch>
        </p:blipFill>
        <p:spPr>
          <a:xfrm>
            <a:off x="11283500" y="5141577"/>
            <a:ext cx="477708" cy="243631"/>
          </a:xfrm>
          <a:prstGeom prst="rect">
            <a:avLst/>
          </a:prstGeom>
        </p:spPr>
      </p:pic>
      <p:sp>
        <p:nvSpPr>
          <p:cNvPr id="77" name="TextBox 76"/>
          <p:cNvSpPr txBox="1"/>
          <p:nvPr/>
        </p:nvSpPr>
        <p:spPr>
          <a:xfrm rot="19427408">
            <a:off x="10141851" y="4000269"/>
            <a:ext cx="1352888" cy="276999"/>
          </a:xfrm>
          <a:prstGeom prst="rect">
            <a:avLst/>
          </a:prstGeom>
          <a:noFill/>
        </p:spPr>
        <p:txBody>
          <a:bodyPr wrap="square" lIns="0" tIns="0" rIns="0" bIns="0" rtlCol="0">
            <a:prstTxWarp prst="textArchUp">
              <a:avLst>
                <a:gd name="adj" fmla="val 10464461"/>
              </a:avLst>
            </a:prstTxWarp>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Packed Integration </a:t>
            </a:r>
          </a:p>
        </p:txBody>
      </p:sp>
      <p:pic>
        <p:nvPicPr>
          <p:cNvPr id="27" name="Picture 26"/>
          <p:cNvPicPr>
            <a:picLocks noChangeAspect="1"/>
          </p:cNvPicPr>
          <p:nvPr/>
        </p:nvPicPr>
        <p:blipFill>
          <a:blip r:embed="rId14"/>
          <a:stretch>
            <a:fillRect/>
          </a:stretch>
        </p:blipFill>
        <p:spPr>
          <a:xfrm>
            <a:off x="10451331" y="4944595"/>
            <a:ext cx="754304" cy="175858"/>
          </a:xfrm>
          <a:prstGeom prst="rect">
            <a:avLst/>
          </a:prstGeom>
        </p:spPr>
      </p:pic>
      <p:pic>
        <p:nvPicPr>
          <p:cNvPr id="28" name="Picture 27"/>
          <p:cNvPicPr>
            <a:picLocks noChangeAspect="1"/>
          </p:cNvPicPr>
          <p:nvPr/>
        </p:nvPicPr>
        <p:blipFill>
          <a:blip r:embed="rId15"/>
          <a:stretch>
            <a:fillRect/>
          </a:stretch>
        </p:blipFill>
        <p:spPr>
          <a:xfrm>
            <a:off x="10733230" y="5527446"/>
            <a:ext cx="1309405" cy="357110"/>
          </a:xfrm>
          <a:prstGeom prst="rect">
            <a:avLst/>
          </a:prstGeom>
        </p:spPr>
      </p:pic>
      <p:pic>
        <p:nvPicPr>
          <p:cNvPr id="29" name="Picture 28"/>
          <p:cNvPicPr>
            <a:picLocks noChangeAspect="1"/>
          </p:cNvPicPr>
          <p:nvPr/>
        </p:nvPicPr>
        <p:blipFill>
          <a:blip r:embed="rId16"/>
          <a:stretch>
            <a:fillRect/>
          </a:stretch>
        </p:blipFill>
        <p:spPr>
          <a:xfrm>
            <a:off x="10931614" y="4590525"/>
            <a:ext cx="571255" cy="245461"/>
          </a:xfrm>
          <a:prstGeom prst="rect">
            <a:avLst/>
          </a:prstGeom>
        </p:spPr>
      </p:pic>
      <p:pic>
        <p:nvPicPr>
          <p:cNvPr id="30" name="Picture 29"/>
          <p:cNvPicPr>
            <a:picLocks noChangeAspect="1"/>
          </p:cNvPicPr>
          <p:nvPr/>
        </p:nvPicPr>
        <p:blipFill>
          <a:blip r:embed="rId17"/>
          <a:stretch>
            <a:fillRect/>
          </a:stretch>
        </p:blipFill>
        <p:spPr>
          <a:xfrm>
            <a:off x="10886260" y="4115847"/>
            <a:ext cx="1034456" cy="341888"/>
          </a:xfrm>
          <a:prstGeom prst="rect">
            <a:avLst/>
          </a:prstGeom>
        </p:spPr>
      </p:pic>
      <p:pic>
        <p:nvPicPr>
          <p:cNvPr id="31" name="Picture 30"/>
          <p:cNvPicPr>
            <a:picLocks noChangeAspect="1"/>
          </p:cNvPicPr>
          <p:nvPr/>
        </p:nvPicPr>
        <p:blipFill>
          <a:blip r:embed="rId18"/>
          <a:stretch>
            <a:fillRect/>
          </a:stretch>
        </p:blipFill>
        <p:spPr>
          <a:xfrm>
            <a:off x="10102138" y="3485666"/>
            <a:ext cx="659189" cy="659189"/>
          </a:xfrm>
          <a:prstGeom prst="rect">
            <a:avLst/>
          </a:prstGeom>
        </p:spPr>
      </p:pic>
      <p:sp>
        <p:nvSpPr>
          <p:cNvPr id="56" name="TextBox 55"/>
          <p:cNvSpPr txBox="1"/>
          <p:nvPr/>
        </p:nvSpPr>
        <p:spPr>
          <a:xfrm>
            <a:off x="7180201" y="5420040"/>
            <a:ext cx="651031"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*VDA</a:t>
            </a:r>
          </a:p>
        </p:txBody>
      </p:sp>
      <p:sp>
        <p:nvSpPr>
          <p:cNvPr id="57" name="TextBox 56"/>
          <p:cNvSpPr txBox="1"/>
          <p:nvPr/>
        </p:nvSpPr>
        <p:spPr>
          <a:xfrm>
            <a:off x="7739540" y="4674926"/>
            <a:ext cx="74160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GS1</a:t>
            </a:r>
          </a:p>
        </p:txBody>
      </p:sp>
      <p:sp>
        <p:nvSpPr>
          <p:cNvPr id="59" name="TextBox 58"/>
          <p:cNvSpPr txBox="1"/>
          <p:nvPr/>
        </p:nvSpPr>
        <p:spPr>
          <a:xfrm>
            <a:off x="9956492" y="6356172"/>
            <a:ext cx="86180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VAN</a:t>
            </a:r>
          </a:p>
        </p:txBody>
      </p:sp>
      <p:cxnSp>
        <p:nvCxnSpPr>
          <p:cNvPr id="61" name="Straight Connector 60"/>
          <p:cNvCxnSpPr>
            <a:stCxn id="4" idx="3"/>
            <a:endCxn id="18" idx="1"/>
          </p:cNvCxnSpPr>
          <p:nvPr/>
        </p:nvCxnSpPr>
        <p:spPr>
          <a:xfrm>
            <a:off x="3676810" y="3857286"/>
            <a:ext cx="1470854" cy="52879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19">
            <a:duotone>
              <a:schemeClr val="accent3">
                <a:shade val="45000"/>
                <a:satMod val="135000"/>
              </a:schemeClr>
              <a:prstClr val="white"/>
            </a:duotone>
          </a:blip>
          <a:stretch>
            <a:fillRect/>
          </a:stretch>
        </p:blipFill>
        <p:spPr>
          <a:xfrm>
            <a:off x="5147664" y="4106587"/>
            <a:ext cx="558982" cy="558982"/>
          </a:xfrm>
          <a:prstGeom prst="rect">
            <a:avLst/>
          </a:prstGeom>
        </p:spPr>
      </p:pic>
      <p:sp>
        <p:nvSpPr>
          <p:cNvPr id="63" name="TextBox 62"/>
          <p:cNvSpPr txBox="1"/>
          <p:nvPr/>
        </p:nvSpPr>
        <p:spPr>
          <a:xfrm>
            <a:off x="5910158" y="4373125"/>
            <a:ext cx="135123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Smart PDF</a:t>
            </a:r>
          </a:p>
        </p:txBody>
      </p:sp>
      <p:pic>
        <p:nvPicPr>
          <p:cNvPr id="66" name="Picture 65"/>
          <p:cNvPicPr>
            <a:picLocks noChangeAspect="1"/>
          </p:cNvPicPr>
          <p:nvPr/>
        </p:nvPicPr>
        <p:blipFill>
          <a:blip r:embed="rId12"/>
          <a:stretch>
            <a:fillRect/>
          </a:stretch>
        </p:blipFill>
        <p:spPr>
          <a:xfrm>
            <a:off x="6208781" y="3822704"/>
            <a:ext cx="556960" cy="556960"/>
          </a:xfrm>
          <a:prstGeom prst="rect">
            <a:avLst/>
          </a:prstGeom>
        </p:spPr>
      </p:pic>
      <p:sp>
        <p:nvSpPr>
          <p:cNvPr id="3" name="TextBox 2"/>
          <p:cNvSpPr txBox="1"/>
          <p:nvPr/>
        </p:nvSpPr>
        <p:spPr>
          <a:xfrm>
            <a:off x="11006165" y="6633171"/>
            <a:ext cx="362279" cy="10772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700" kern="0" dirty="0">
                <a:solidFill>
                  <a:schemeClr val="accent1"/>
                </a:solidFill>
                <a:ea typeface="Arial Unicode MS" pitchFamily="34" charset="-128"/>
                <a:cs typeface="Arial Unicode MS" pitchFamily="34" charset="-128"/>
              </a:rPr>
              <a:t>*Planned</a:t>
            </a:r>
          </a:p>
        </p:txBody>
      </p:sp>
      <p:sp>
        <p:nvSpPr>
          <p:cNvPr id="62" name="Rectangle 61">
            <a:hlinkClick r:id="rId20" action="ppaction://hlinksldjump"/>
          </p:cNvPr>
          <p:cNvSpPr/>
          <p:nvPr/>
        </p:nvSpPr>
        <p:spPr bwMode="gray">
          <a:xfrm>
            <a:off x="9885853" y="0"/>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154109121"/>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646331"/>
          </a:xfrm>
        </p:spPr>
        <p:txBody>
          <a:bodyPr/>
          <a:lstStyle/>
          <a:p>
            <a:r>
              <a:rPr lang="en-US" b="0" dirty="0">
                <a:solidFill>
                  <a:schemeClr val="accent1"/>
                </a:solidFill>
              </a:rPr>
              <a:t>SAP Ariba – Supplier Integration Options</a:t>
            </a:r>
            <a:br>
              <a:rPr lang="en-US" b="0" dirty="0"/>
            </a:br>
            <a:r>
              <a:rPr lang="en-US" sz="1800" b="0" dirty="0"/>
              <a:t>Supplier Connectivity Overview</a:t>
            </a:r>
            <a:endParaRPr lang="en-US" b="0" dirty="0"/>
          </a:p>
        </p:txBody>
      </p:sp>
      <p:sp>
        <p:nvSpPr>
          <p:cNvPr id="39" name="Oval 139"/>
          <p:cNvSpPr>
            <a:spLocks noChangeArrowheads="1"/>
          </p:cNvSpPr>
          <p:nvPr/>
        </p:nvSpPr>
        <p:spPr bwMode="auto">
          <a:xfrm>
            <a:off x="1851345" y="2868535"/>
            <a:ext cx="2147100" cy="1988634"/>
          </a:xfrm>
          <a:prstGeom prst="ellipse">
            <a:avLst/>
          </a:prstGeom>
          <a:solidFill>
            <a:schemeClr val="tx2">
              <a:alpha val="33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Oval 140"/>
          <p:cNvSpPr>
            <a:spLocks noChangeArrowheads="1"/>
          </p:cNvSpPr>
          <p:nvPr/>
        </p:nvSpPr>
        <p:spPr bwMode="auto">
          <a:xfrm>
            <a:off x="2099887" y="3097253"/>
            <a:ext cx="1650016" cy="1532413"/>
          </a:xfrm>
          <a:prstGeom prst="ellipse">
            <a:avLst/>
          </a:prstGeom>
          <a:solidFill>
            <a:schemeClr val="tx2">
              <a:alpha val="53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141"/>
          <p:cNvSpPr>
            <a:spLocks noChangeArrowheads="1"/>
          </p:cNvSpPr>
          <p:nvPr/>
        </p:nvSpPr>
        <p:spPr bwMode="auto">
          <a:xfrm>
            <a:off x="2358824" y="3339814"/>
            <a:ext cx="1132140" cy="1047293"/>
          </a:xfrm>
          <a:prstGeom prst="ellipse">
            <a:avLst/>
          </a:prstGeom>
          <a:solidFill>
            <a:schemeClr val="tx2"/>
          </a:solidFill>
          <a:ln>
            <a:noFill/>
          </a:ln>
          <a:extLst/>
        </p:spPr>
        <p:txBody>
          <a:bodyPr vert="horz" wrap="square" lIns="91440" tIns="45720" rIns="91440" bIns="45720" numCol="1" anchor="t" anchorCtr="0" compatLnSpc="1">
            <a:prstTxWarp prst="textArchDown">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2425521" y="3305250"/>
            <a:ext cx="1033103" cy="957276"/>
          </a:xfrm>
          <a:prstGeom prst="rect">
            <a:avLst/>
          </a:prstGeom>
          <a:noFill/>
        </p:spPr>
        <p:txBody>
          <a:bodyPr wrap="none" lIns="0" tIns="0" rIns="0" bIns="0" rtlCol="0">
            <a:prstTxWarp prst="textArchDown">
              <a:avLst/>
            </a:prstTxWarp>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ysClr val="windowText" lastClr="000000"/>
                </a:solidFill>
                <a:effectLst/>
                <a:uLnTx/>
                <a:uFillTx/>
                <a:ea typeface="Arial Unicode MS" pitchFamily="34" charset="-128"/>
                <a:cs typeface="Arial Unicode MS" pitchFamily="34" charset="-128"/>
              </a:rPr>
              <a:t>Ariba Network</a:t>
            </a:r>
          </a:p>
        </p:txBody>
      </p:sp>
      <p:sp>
        <p:nvSpPr>
          <p:cNvPr id="44" name="TextBox 43"/>
          <p:cNvSpPr txBox="1"/>
          <p:nvPr/>
        </p:nvSpPr>
        <p:spPr>
          <a:xfrm>
            <a:off x="1627402" y="4184680"/>
            <a:ext cx="318999" cy="153888"/>
          </a:xfrm>
          <a:prstGeom prst="rect">
            <a:avLst/>
          </a:prstGeom>
          <a:noFill/>
        </p:spPr>
        <p:txBody>
          <a:bodyPr wrap="non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buyer</a:t>
            </a:r>
          </a:p>
        </p:txBody>
      </p:sp>
      <p:sp>
        <p:nvSpPr>
          <p:cNvPr id="46" name="Arc 45"/>
          <p:cNvSpPr/>
          <p:nvPr/>
        </p:nvSpPr>
        <p:spPr>
          <a:xfrm>
            <a:off x="1986465" y="2992020"/>
            <a:ext cx="1876860" cy="1739104"/>
          </a:xfrm>
          <a:prstGeom prst="arc">
            <a:avLst>
              <a:gd name="adj1" fmla="val 1478702"/>
              <a:gd name="adj2" fmla="val 929538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Arc 46"/>
          <p:cNvSpPr/>
          <p:nvPr/>
        </p:nvSpPr>
        <p:spPr>
          <a:xfrm>
            <a:off x="1986465" y="2992020"/>
            <a:ext cx="1876860" cy="1739104"/>
          </a:xfrm>
          <a:prstGeom prst="arc">
            <a:avLst>
              <a:gd name="adj1" fmla="val 12318926"/>
              <a:gd name="adj2" fmla="val 2022034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9" name="Picture 48"/>
          <p:cNvPicPr>
            <a:picLocks noChangeAspect="1"/>
          </p:cNvPicPr>
          <p:nvPr/>
        </p:nvPicPr>
        <p:blipFill>
          <a:blip r:embed="rId3"/>
          <a:stretch>
            <a:fillRect/>
          </a:stretch>
        </p:blipFill>
        <p:spPr>
          <a:xfrm>
            <a:off x="2617934" y="3563557"/>
            <a:ext cx="632452" cy="587729"/>
          </a:xfrm>
          <a:prstGeom prst="rect">
            <a:avLst/>
          </a:prstGeom>
        </p:spPr>
      </p:pic>
      <p:pic>
        <p:nvPicPr>
          <p:cNvPr id="60" name="Picture 59"/>
          <p:cNvPicPr>
            <a:picLocks noChangeAspect="1"/>
          </p:cNvPicPr>
          <p:nvPr/>
        </p:nvPicPr>
        <p:blipFill>
          <a:blip r:embed="rId4"/>
          <a:stretch>
            <a:fillRect/>
          </a:stretch>
        </p:blipFill>
        <p:spPr>
          <a:xfrm>
            <a:off x="1418544" y="3380180"/>
            <a:ext cx="973628" cy="973628"/>
          </a:xfrm>
          <a:prstGeom prst="rect">
            <a:avLst/>
          </a:prstGeom>
        </p:spPr>
      </p:pic>
      <p:grpSp>
        <p:nvGrpSpPr>
          <p:cNvPr id="3" name="Group 2"/>
          <p:cNvGrpSpPr/>
          <p:nvPr/>
        </p:nvGrpSpPr>
        <p:grpSpPr>
          <a:xfrm>
            <a:off x="9095492" y="3097253"/>
            <a:ext cx="564124" cy="763610"/>
            <a:chOff x="5931387" y="3428564"/>
            <a:chExt cx="564124" cy="763610"/>
          </a:xfrm>
        </p:grpSpPr>
        <p:sp>
          <p:nvSpPr>
            <p:cNvPr id="45" name="TextBox 44"/>
            <p:cNvSpPr txBox="1"/>
            <p:nvPr/>
          </p:nvSpPr>
          <p:spPr>
            <a:xfrm>
              <a:off x="5989830" y="4038286"/>
              <a:ext cx="447238" cy="153888"/>
            </a:xfrm>
            <a:prstGeom prst="rect">
              <a:avLst/>
            </a:prstGeom>
            <a:noFill/>
          </p:spPr>
          <p:txBody>
            <a:bodyPr wrap="non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supplier</a:t>
              </a:r>
            </a:p>
          </p:txBody>
        </p:sp>
        <p:pic>
          <p:nvPicPr>
            <p:cNvPr id="4" name="Picture 3"/>
            <p:cNvPicPr>
              <a:picLocks noChangeAspect="1"/>
            </p:cNvPicPr>
            <p:nvPr/>
          </p:nvPicPr>
          <p:blipFill rotWithShape="1">
            <a:blip r:embed="rId5"/>
            <a:srcRect l="51668" t="47616" r="9251" b="11285"/>
            <a:stretch/>
          </p:blipFill>
          <p:spPr>
            <a:xfrm>
              <a:off x="5931387" y="3428564"/>
              <a:ext cx="564124" cy="593256"/>
            </a:xfrm>
            <a:prstGeom prst="rect">
              <a:avLst/>
            </a:prstGeom>
          </p:spPr>
        </p:pic>
      </p:grpSp>
      <p:pic>
        <p:nvPicPr>
          <p:cNvPr id="67" name="Picture Placeholder 5"/>
          <p:cNvPicPr>
            <a:picLocks noChangeAspect="1"/>
          </p:cNvPicPr>
          <p:nvPr/>
        </p:nvPicPr>
        <p:blipFill>
          <a:blip r:embed="rId6"/>
          <a:srcRect t="16" b="16"/>
          <a:stretch>
            <a:fillRect/>
          </a:stretch>
        </p:blipFill>
        <p:spPr>
          <a:xfrm>
            <a:off x="11238720" y="389653"/>
            <a:ext cx="877860" cy="877860"/>
          </a:xfrm>
          <a:prstGeom prst="rect">
            <a:avLst/>
          </a:prstGeom>
        </p:spPr>
      </p:pic>
      <p:grpSp>
        <p:nvGrpSpPr>
          <p:cNvPr id="61" name="Group 60"/>
          <p:cNvGrpSpPr/>
          <p:nvPr/>
        </p:nvGrpSpPr>
        <p:grpSpPr>
          <a:xfrm>
            <a:off x="3570109" y="3201131"/>
            <a:ext cx="1813976" cy="1118793"/>
            <a:chOff x="4891987" y="3104051"/>
            <a:chExt cx="1813976" cy="1118793"/>
          </a:xfrm>
        </p:grpSpPr>
        <p:grpSp>
          <p:nvGrpSpPr>
            <p:cNvPr id="62" name="Group 61"/>
            <p:cNvGrpSpPr/>
            <p:nvPr/>
          </p:nvGrpSpPr>
          <p:grpSpPr>
            <a:xfrm>
              <a:off x="4891987" y="3104051"/>
              <a:ext cx="1813976" cy="995308"/>
              <a:chOff x="4961054" y="2992225"/>
              <a:chExt cx="1813976" cy="995308"/>
            </a:xfrm>
          </p:grpSpPr>
          <p:sp>
            <p:nvSpPr>
              <p:cNvPr id="64" name="Freeform 27"/>
              <p:cNvSpPr/>
              <p:nvPr/>
            </p:nvSpPr>
            <p:spPr>
              <a:xfrm>
                <a:off x="4961054" y="2992225"/>
                <a:ext cx="1813976" cy="995308"/>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solidFill>
                <a:schemeClr val="accent3"/>
              </a:solidFill>
              <a:ln w="19050" cap="flat" cmpd="sng" algn="ctr">
                <a:no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6" name="TextBox 65"/>
              <p:cNvSpPr txBox="1"/>
              <p:nvPr/>
            </p:nvSpPr>
            <p:spPr>
              <a:xfrm>
                <a:off x="5103439" y="3219658"/>
                <a:ext cx="1671591" cy="64633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effectLst/>
                    <a:uLnTx/>
                    <a:uFillTx/>
                    <a:ea typeface="Arial Unicode MS" pitchFamily="34" charset="-128"/>
                    <a:cs typeface="Arial Unicode MS" pitchFamily="34" charset="-128"/>
                  </a:rPr>
                  <a:t>Cloud        Integration Gateway</a:t>
                </a:r>
              </a:p>
            </p:txBody>
          </p:sp>
        </p:grpSp>
        <p:sp>
          <p:nvSpPr>
            <p:cNvPr id="63" name="TextBox 62"/>
            <p:cNvSpPr txBox="1"/>
            <p:nvPr/>
          </p:nvSpPr>
          <p:spPr>
            <a:xfrm>
              <a:off x="5185203" y="4115122"/>
              <a:ext cx="1295226" cy="107722"/>
            </a:xfrm>
            <a:prstGeom prst="rect">
              <a:avLst/>
            </a:prstGeom>
            <a:noFill/>
          </p:spPr>
          <p:txBody>
            <a:bodyPr wrap="none" lIns="0" tIns="0" rIns="0" bIns="0" rtlCol="0">
              <a:spAutoFit/>
            </a:bodyP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effectLst/>
                  <a:uLnTx/>
                  <a:uFillTx/>
                  <a:ea typeface="Arial Unicode MS" pitchFamily="34" charset="-128"/>
                  <a:cs typeface="Arial Unicode MS" pitchFamily="34" charset="-128"/>
                </a:rPr>
                <a:t>Powered by SAP Cloud Platform</a:t>
              </a:r>
            </a:p>
          </p:txBody>
        </p:sp>
      </p:grpSp>
      <p:grpSp>
        <p:nvGrpSpPr>
          <p:cNvPr id="74" name="Group 73"/>
          <p:cNvGrpSpPr/>
          <p:nvPr/>
        </p:nvGrpSpPr>
        <p:grpSpPr>
          <a:xfrm>
            <a:off x="9095492" y="2212752"/>
            <a:ext cx="564124" cy="763610"/>
            <a:chOff x="5931387" y="3428564"/>
            <a:chExt cx="564124" cy="763610"/>
          </a:xfrm>
        </p:grpSpPr>
        <p:sp>
          <p:nvSpPr>
            <p:cNvPr id="76" name="TextBox 75"/>
            <p:cNvSpPr txBox="1"/>
            <p:nvPr/>
          </p:nvSpPr>
          <p:spPr>
            <a:xfrm>
              <a:off x="5989830" y="4038286"/>
              <a:ext cx="447238" cy="153888"/>
            </a:xfrm>
            <a:prstGeom prst="rect">
              <a:avLst/>
            </a:prstGeom>
            <a:noFill/>
          </p:spPr>
          <p:txBody>
            <a:bodyPr wrap="non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supplier</a:t>
              </a:r>
            </a:p>
          </p:txBody>
        </p:sp>
        <p:pic>
          <p:nvPicPr>
            <p:cNvPr id="78" name="Picture 77"/>
            <p:cNvPicPr>
              <a:picLocks noChangeAspect="1"/>
            </p:cNvPicPr>
            <p:nvPr/>
          </p:nvPicPr>
          <p:blipFill rotWithShape="1">
            <a:blip r:embed="rId5"/>
            <a:srcRect l="51668" t="47616" r="9251" b="11285"/>
            <a:stretch/>
          </p:blipFill>
          <p:spPr>
            <a:xfrm>
              <a:off x="5931387" y="3428564"/>
              <a:ext cx="564124" cy="593256"/>
            </a:xfrm>
            <a:prstGeom prst="rect">
              <a:avLst/>
            </a:prstGeom>
          </p:spPr>
        </p:pic>
      </p:grpSp>
      <p:grpSp>
        <p:nvGrpSpPr>
          <p:cNvPr id="79" name="Group 78"/>
          <p:cNvGrpSpPr/>
          <p:nvPr/>
        </p:nvGrpSpPr>
        <p:grpSpPr>
          <a:xfrm>
            <a:off x="9095492" y="4017742"/>
            <a:ext cx="564124" cy="763610"/>
            <a:chOff x="5931387" y="3428564"/>
            <a:chExt cx="564124" cy="763610"/>
          </a:xfrm>
        </p:grpSpPr>
        <p:sp>
          <p:nvSpPr>
            <p:cNvPr id="80" name="TextBox 79"/>
            <p:cNvSpPr txBox="1"/>
            <p:nvPr/>
          </p:nvSpPr>
          <p:spPr>
            <a:xfrm>
              <a:off x="5989830" y="4038286"/>
              <a:ext cx="447238" cy="153888"/>
            </a:xfrm>
            <a:prstGeom prst="rect">
              <a:avLst/>
            </a:prstGeom>
            <a:noFill/>
          </p:spPr>
          <p:txBody>
            <a:bodyPr wrap="non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supplier</a:t>
              </a:r>
            </a:p>
          </p:txBody>
        </p:sp>
        <p:pic>
          <p:nvPicPr>
            <p:cNvPr id="81" name="Picture 80"/>
            <p:cNvPicPr>
              <a:picLocks noChangeAspect="1"/>
            </p:cNvPicPr>
            <p:nvPr/>
          </p:nvPicPr>
          <p:blipFill rotWithShape="1">
            <a:blip r:embed="rId5"/>
            <a:srcRect l="51668" t="47616" r="9251" b="11285"/>
            <a:stretch/>
          </p:blipFill>
          <p:spPr>
            <a:xfrm>
              <a:off x="5931387" y="3428564"/>
              <a:ext cx="564124" cy="593256"/>
            </a:xfrm>
            <a:prstGeom prst="rect">
              <a:avLst/>
            </a:prstGeom>
          </p:spPr>
        </p:pic>
      </p:grpSp>
      <p:grpSp>
        <p:nvGrpSpPr>
          <p:cNvPr id="82" name="Group 81"/>
          <p:cNvGrpSpPr/>
          <p:nvPr/>
        </p:nvGrpSpPr>
        <p:grpSpPr>
          <a:xfrm>
            <a:off x="9095492" y="4938231"/>
            <a:ext cx="564124" cy="763610"/>
            <a:chOff x="5931387" y="3428564"/>
            <a:chExt cx="564124" cy="763610"/>
          </a:xfrm>
        </p:grpSpPr>
        <p:sp>
          <p:nvSpPr>
            <p:cNvPr id="83" name="TextBox 82"/>
            <p:cNvSpPr txBox="1"/>
            <p:nvPr/>
          </p:nvSpPr>
          <p:spPr>
            <a:xfrm>
              <a:off x="5989830" y="4038286"/>
              <a:ext cx="447238" cy="153888"/>
            </a:xfrm>
            <a:prstGeom prst="rect">
              <a:avLst/>
            </a:prstGeom>
            <a:noFill/>
          </p:spPr>
          <p:txBody>
            <a:bodyPr wrap="non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supplier</a:t>
              </a:r>
            </a:p>
          </p:txBody>
        </p:sp>
        <p:pic>
          <p:nvPicPr>
            <p:cNvPr id="84" name="Picture 83"/>
            <p:cNvPicPr>
              <a:picLocks noChangeAspect="1"/>
            </p:cNvPicPr>
            <p:nvPr/>
          </p:nvPicPr>
          <p:blipFill rotWithShape="1">
            <a:blip r:embed="rId5"/>
            <a:srcRect l="51668" t="47616" r="9251" b="11285"/>
            <a:stretch/>
          </p:blipFill>
          <p:spPr>
            <a:xfrm>
              <a:off x="5931387" y="3428564"/>
              <a:ext cx="564124" cy="593256"/>
            </a:xfrm>
            <a:prstGeom prst="rect">
              <a:avLst/>
            </a:prstGeom>
          </p:spPr>
        </p:pic>
      </p:grpSp>
      <p:cxnSp>
        <p:nvCxnSpPr>
          <p:cNvPr id="12" name="Straight Connector 11"/>
          <p:cNvCxnSpPr/>
          <p:nvPr/>
        </p:nvCxnSpPr>
        <p:spPr>
          <a:xfrm>
            <a:off x="5553512" y="2007608"/>
            <a:ext cx="0" cy="4020268"/>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308167" y="1981330"/>
            <a:ext cx="0" cy="4020268"/>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635068" y="1916385"/>
            <a:ext cx="0" cy="4020268"/>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34294" y="1916385"/>
            <a:ext cx="1328897"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200" kern="0" dirty="0">
                <a:ea typeface="Arial Unicode MS" pitchFamily="34" charset="-128"/>
                <a:cs typeface="Arial Unicode MS" pitchFamily="34" charset="-128"/>
              </a:rPr>
              <a:t>Supported Data Formats</a:t>
            </a:r>
          </a:p>
        </p:txBody>
      </p:sp>
      <p:sp>
        <p:nvSpPr>
          <p:cNvPr id="87" name="TextBox 86"/>
          <p:cNvSpPr txBox="1"/>
          <p:nvPr/>
        </p:nvSpPr>
        <p:spPr>
          <a:xfrm>
            <a:off x="7334715" y="1916385"/>
            <a:ext cx="1203239"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200" kern="0" dirty="0">
                <a:ea typeface="Arial Unicode MS" pitchFamily="34" charset="-128"/>
                <a:cs typeface="Arial Unicode MS" pitchFamily="34" charset="-128"/>
              </a:rPr>
              <a:t>Supported Communication Methods</a:t>
            </a:r>
          </a:p>
        </p:txBody>
      </p:sp>
      <p:sp>
        <p:nvSpPr>
          <p:cNvPr id="88" name="TextBox 87"/>
          <p:cNvSpPr txBox="1"/>
          <p:nvPr/>
        </p:nvSpPr>
        <p:spPr>
          <a:xfrm>
            <a:off x="5902249" y="4848939"/>
            <a:ext cx="106049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EDIFACT </a:t>
            </a:r>
          </a:p>
        </p:txBody>
      </p:sp>
      <p:sp>
        <p:nvSpPr>
          <p:cNvPr id="89" name="TextBox 88"/>
          <p:cNvSpPr txBox="1"/>
          <p:nvPr/>
        </p:nvSpPr>
        <p:spPr>
          <a:xfrm>
            <a:off x="5902249" y="5254488"/>
            <a:ext cx="106049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ANSI X12 </a:t>
            </a:r>
          </a:p>
        </p:txBody>
      </p:sp>
      <p:sp>
        <p:nvSpPr>
          <p:cNvPr id="90" name="TextBox 89"/>
          <p:cNvSpPr txBox="1"/>
          <p:nvPr/>
        </p:nvSpPr>
        <p:spPr>
          <a:xfrm>
            <a:off x="6039007" y="2465125"/>
            <a:ext cx="786978"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cXML</a:t>
            </a:r>
          </a:p>
        </p:txBody>
      </p:sp>
      <p:sp>
        <p:nvSpPr>
          <p:cNvPr id="91" name="TextBox 90"/>
          <p:cNvSpPr txBox="1"/>
          <p:nvPr/>
        </p:nvSpPr>
        <p:spPr>
          <a:xfrm>
            <a:off x="6106981" y="2836410"/>
            <a:ext cx="65103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err="1">
                <a:solidFill>
                  <a:schemeClr val="accent1"/>
                </a:solidFill>
                <a:ea typeface="Arial Unicode MS" pitchFamily="34" charset="-128"/>
                <a:cs typeface="Arial Unicode MS" pitchFamily="34" charset="-128"/>
              </a:rPr>
              <a:t>xCBL</a:t>
            </a:r>
            <a:endParaRPr lang="en-GB" sz="1800" kern="0" dirty="0">
              <a:solidFill>
                <a:schemeClr val="accent1"/>
              </a:solidFill>
              <a:ea typeface="Arial Unicode MS" pitchFamily="34" charset="-128"/>
              <a:cs typeface="Arial Unicode MS" pitchFamily="34" charset="-128"/>
            </a:endParaRPr>
          </a:p>
        </p:txBody>
      </p:sp>
      <p:sp>
        <p:nvSpPr>
          <p:cNvPr id="92" name="TextBox 91"/>
          <p:cNvSpPr txBox="1"/>
          <p:nvPr/>
        </p:nvSpPr>
        <p:spPr>
          <a:xfrm>
            <a:off x="5673184" y="3563101"/>
            <a:ext cx="151862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err="1">
                <a:solidFill>
                  <a:schemeClr val="accent1"/>
                </a:solidFill>
                <a:ea typeface="Arial Unicode MS" pitchFamily="34" charset="-128"/>
                <a:cs typeface="Arial Unicode MS" pitchFamily="34" charset="-128"/>
              </a:rPr>
              <a:t>OAGiS</a:t>
            </a:r>
            <a:endParaRPr lang="en-GB" sz="1800" kern="0" dirty="0">
              <a:solidFill>
                <a:schemeClr val="accent1"/>
              </a:solidFill>
              <a:ea typeface="Arial Unicode MS" pitchFamily="34" charset="-128"/>
              <a:cs typeface="Arial Unicode MS" pitchFamily="34" charset="-128"/>
            </a:endParaRPr>
          </a:p>
        </p:txBody>
      </p:sp>
      <p:sp>
        <p:nvSpPr>
          <p:cNvPr id="93" name="TextBox 92"/>
          <p:cNvSpPr txBox="1"/>
          <p:nvPr/>
        </p:nvSpPr>
        <p:spPr>
          <a:xfrm>
            <a:off x="6061695" y="3211127"/>
            <a:ext cx="74160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err="1">
                <a:solidFill>
                  <a:schemeClr val="accent1"/>
                </a:solidFill>
                <a:ea typeface="Arial Unicode MS" pitchFamily="34" charset="-128"/>
                <a:cs typeface="Arial Unicode MS" pitchFamily="34" charset="-128"/>
              </a:rPr>
              <a:t>PiDX</a:t>
            </a:r>
            <a:endParaRPr lang="en-GB" sz="1800" kern="0" dirty="0">
              <a:solidFill>
                <a:schemeClr val="accent1"/>
              </a:solidFill>
              <a:ea typeface="Arial Unicode MS" pitchFamily="34" charset="-128"/>
              <a:cs typeface="Arial Unicode MS" pitchFamily="34" charset="-128"/>
            </a:endParaRPr>
          </a:p>
        </p:txBody>
      </p:sp>
      <p:sp>
        <p:nvSpPr>
          <p:cNvPr id="95" name="TextBox 94"/>
          <p:cNvSpPr txBox="1"/>
          <p:nvPr/>
        </p:nvSpPr>
        <p:spPr>
          <a:xfrm>
            <a:off x="5673184" y="4006770"/>
            <a:ext cx="151862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GS1 GUSI</a:t>
            </a:r>
          </a:p>
        </p:txBody>
      </p:sp>
      <p:sp>
        <p:nvSpPr>
          <p:cNvPr id="96" name="TextBox 95"/>
          <p:cNvSpPr txBox="1"/>
          <p:nvPr/>
        </p:nvSpPr>
        <p:spPr>
          <a:xfrm>
            <a:off x="5626676" y="4443390"/>
            <a:ext cx="161164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GS1 EANCOM</a:t>
            </a:r>
          </a:p>
        </p:txBody>
      </p:sp>
      <p:sp>
        <p:nvSpPr>
          <p:cNvPr id="97" name="TextBox 96"/>
          <p:cNvSpPr txBox="1"/>
          <p:nvPr/>
        </p:nvSpPr>
        <p:spPr>
          <a:xfrm>
            <a:off x="7513892" y="2715021"/>
            <a:ext cx="786978"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AS2</a:t>
            </a:r>
          </a:p>
        </p:txBody>
      </p:sp>
      <p:sp>
        <p:nvSpPr>
          <p:cNvPr id="98" name="TextBox 97"/>
          <p:cNvSpPr txBox="1"/>
          <p:nvPr/>
        </p:nvSpPr>
        <p:spPr>
          <a:xfrm>
            <a:off x="7534558" y="3166750"/>
            <a:ext cx="786978"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VAN</a:t>
            </a:r>
          </a:p>
        </p:txBody>
      </p:sp>
      <p:sp>
        <p:nvSpPr>
          <p:cNvPr id="99" name="TextBox 98"/>
          <p:cNvSpPr txBox="1"/>
          <p:nvPr/>
        </p:nvSpPr>
        <p:spPr>
          <a:xfrm>
            <a:off x="7551850" y="3644117"/>
            <a:ext cx="786978"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RNIF</a:t>
            </a:r>
          </a:p>
        </p:txBody>
      </p:sp>
      <p:sp>
        <p:nvSpPr>
          <p:cNvPr id="100" name="TextBox 99"/>
          <p:cNvSpPr txBox="1"/>
          <p:nvPr/>
        </p:nvSpPr>
        <p:spPr>
          <a:xfrm>
            <a:off x="7483817" y="4140116"/>
            <a:ext cx="99475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HTTP(s)</a:t>
            </a:r>
          </a:p>
        </p:txBody>
      </p:sp>
      <p:pic>
        <p:nvPicPr>
          <p:cNvPr id="14" name="Picture 13"/>
          <p:cNvPicPr>
            <a:picLocks noChangeAspect="1"/>
          </p:cNvPicPr>
          <p:nvPr/>
        </p:nvPicPr>
        <p:blipFill>
          <a:blip r:embed="rId7"/>
          <a:stretch>
            <a:fillRect/>
          </a:stretch>
        </p:blipFill>
        <p:spPr>
          <a:xfrm>
            <a:off x="7618854" y="1248152"/>
            <a:ext cx="618386" cy="618386"/>
          </a:xfrm>
          <a:prstGeom prst="rect">
            <a:avLst/>
          </a:prstGeom>
        </p:spPr>
      </p:pic>
      <p:pic>
        <p:nvPicPr>
          <p:cNvPr id="18" name="Picture 17"/>
          <p:cNvPicPr>
            <a:picLocks noChangeAspect="1"/>
          </p:cNvPicPr>
          <p:nvPr/>
        </p:nvPicPr>
        <p:blipFill>
          <a:blip r:embed="rId8"/>
          <a:stretch>
            <a:fillRect/>
          </a:stretch>
        </p:blipFill>
        <p:spPr>
          <a:xfrm>
            <a:off x="6155306" y="1264678"/>
            <a:ext cx="554380" cy="554380"/>
          </a:xfrm>
          <a:prstGeom prst="rect">
            <a:avLst/>
          </a:prstGeom>
        </p:spPr>
      </p:pic>
      <p:sp>
        <p:nvSpPr>
          <p:cNvPr id="50" name="Rectangle 49">
            <a:hlinkClick r:id="rId9" action="ppaction://hlinksldjump"/>
          </p:cNvPr>
          <p:cNvSpPr/>
          <p:nvPr/>
        </p:nvSpPr>
        <p:spPr bwMode="gray">
          <a:xfrm>
            <a:off x="9951396" y="0"/>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1557197190"/>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accent1"/>
                </a:solidFill>
              </a:rPr>
              <a:t>SAP Ariba </a:t>
            </a:r>
            <a:r>
              <a:rPr lang="en-US" dirty="0"/>
              <a:t>User Authentication</a:t>
            </a:r>
          </a:p>
        </p:txBody>
      </p:sp>
      <p:pic>
        <p:nvPicPr>
          <p:cNvPr id="6" name="Picture Placeholder 5">
            <a:extLst>
              <a:ext uri="{FF2B5EF4-FFF2-40B4-BE49-F238E27FC236}">
                <a16:creationId xmlns:a16="http://schemas.microsoft.com/office/drawing/2014/main" id="{C0BF2958-DC4E-4D73-B11F-1055C8980464}"/>
              </a:ext>
            </a:extLst>
          </p:cNvPr>
          <p:cNvPicPr>
            <a:picLocks noGrp="1" noChangeAspect="1"/>
          </p:cNvPicPr>
          <p:nvPr>
            <p:ph type="pic" sz="quarter" idx="12"/>
          </p:nvPr>
        </p:nvPicPr>
        <p:blipFill>
          <a:blip r:embed="rId2"/>
          <a:srcRect t="28900" b="28900"/>
          <a:stretch>
            <a:fillRect/>
          </a:stretch>
        </p:blipFill>
        <p:spPr/>
      </p:pic>
    </p:spTree>
    <p:extLst>
      <p:ext uri="{BB962C8B-B14F-4D97-AF65-F5344CB8AC3E}">
        <p14:creationId xmlns:p14="http://schemas.microsoft.com/office/powerpoint/2010/main" val="312574760"/>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0" dirty="0">
                <a:solidFill>
                  <a:schemeClr val="accent1"/>
                </a:solidFill>
              </a:rPr>
              <a:t>SAP Ariba </a:t>
            </a:r>
            <a:r>
              <a:rPr lang="en-GB" b="0" dirty="0"/>
              <a:t>Basic Authentication (Username / Password)</a:t>
            </a:r>
          </a:p>
        </p:txBody>
      </p:sp>
      <p:pic>
        <p:nvPicPr>
          <p:cNvPr id="11" name="Picture 10"/>
          <p:cNvPicPr>
            <a:picLocks noChangeAspect="1"/>
          </p:cNvPicPr>
          <p:nvPr/>
        </p:nvPicPr>
        <p:blipFill>
          <a:blip r:embed="rId2">
            <a:lum bright="70000" contrast="-70000"/>
          </a:blip>
          <a:stretch>
            <a:fillRect/>
          </a:stretch>
        </p:blipFill>
        <p:spPr>
          <a:xfrm>
            <a:off x="2942955" y="3227187"/>
            <a:ext cx="1146749" cy="1146749"/>
          </a:xfrm>
          <a:prstGeom prst="rect">
            <a:avLst/>
          </a:prstGeom>
        </p:spPr>
      </p:pic>
      <p:cxnSp>
        <p:nvCxnSpPr>
          <p:cNvPr id="16" name="Straight Connector 15"/>
          <p:cNvCxnSpPr/>
          <p:nvPr/>
        </p:nvCxnSpPr>
        <p:spPr>
          <a:xfrm flipV="1">
            <a:off x="3541473" y="4264346"/>
            <a:ext cx="0" cy="319377"/>
          </a:xfrm>
          <a:prstGeom prst="line">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6285" y="3751316"/>
            <a:ext cx="2042226"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https://procurement.acme.ariba.com</a:t>
            </a:r>
          </a:p>
        </p:txBody>
      </p:sp>
      <p:sp>
        <p:nvSpPr>
          <p:cNvPr id="34" name="TextBox 33"/>
          <p:cNvSpPr txBox="1"/>
          <p:nvPr/>
        </p:nvSpPr>
        <p:spPr>
          <a:xfrm>
            <a:off x="5015643" y="4939198"/>
            <a:ext cx="1065997"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err="1">
                <a:ea typeface="Arial Unicode MS" pitchFamily="34" charset="-128"/>
                <a:cs typeface="Arial Unicode MS" pitchFamily="34" charset="-128"/>
              </a:rPr>
              <a:t>UserID</a:t>
            </a:r>
            <a:r>
              <a:rPr lang="en-GB" sz="1000" kern="0" dirty="0">
                <a:ea typeface="Arial Unicode MS" pitchFamily="34" charset="-128"/>
                <a:cs typeface="Arial Unicode MS" pitchFamily="34" charset="-128"/>
              </a:rPr>
              <a:t> / Password</a:t>
            </a:r>
          </a:p>
        </p:txBody>
      </p:sp>
      <p:cxnSp>
        <p:nvCxnSpPr>
          <p:cNvPr id="38" name="Straight Connector 37"/>
          <p:cNvCxnSpPr/>
          <p:nvPr/>
        </p:nvCxnSpPr>
        <p:spPr>
          <a:xfrm flipV="1">
            <a:off x="3400796" y="2533166"/>
            <a:ext cx="0" cy="749296"/>
          </a:xfrm>
          <a:prstGeom prst="line">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stretch>
            <a:fillRect/>
          </a:stretch>
        </p:blipFill>
        <p:spPr>
          <a:xfrm>
            <a:off x="2683851" y="4448338"/>
            <a:ext cx="1715244" cy="1715244"/>
          </a:xfrm>
          <a:prstGeom prst="rect">
            <a:avLst/>
          </a:prstGeom>
        </p:spPr>
      </p:pic>
      <p:grpSp>
        <p:nvGrpSpPr>
          <p:cNvPr id="45" name="Group 44"/>
          <p:cNvGrpSpPr/>
          <p:nvPr/>
        </p:nvGrpSpPr>
        <p:grpSpPr>
          <a:xfrm>
            <a:off x="2647756" y="1449060"/>
            <a:ext cx="1787433" cy="1013768"/>
            <a:chOff x="6332674" y="1137553"/>
            <a:chExt cx="2184141" cy="1238766"/>
          </a:xfrm>
        </p:grpSpPr>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5122" y="1822008"/>
              <a:ext cx="1778049" cy="346569"/>
            </a:xfrm>
            <a:prstGeom prst="rect">
              <a:avLst/>
            </a:prstGeom>
            <a:solidFill>
              <a:schemeClr val="bg1"/>
            </a:solidFill>
          </p:spPr>
        </p:pic>
        <p:sp>
          <p:nvSpPr>
            <p:cNvPr id="44" name="Freeform: Shape 43"/>
            <p:cNvSpPr/>
            <p:nvPr/>
          </p:nvSpPr>
          <p:spPr bwMode="gray">
            <a:xfrm>
              <a:off x="6332674" y="1137553"/>
              <a:ext cx="2184141" cy="1238766"/>
            </a:xfrm>
            <a:custGeom>
              <a:avLst/>
              <a:gdLst>
                <a:gd name="connsiteX0" fmla="*/ 1587179 w 2733216"/>
                <a:gd name="connsiteY0" fmla="*/ 0 h 1720653"/>
                <a:gd name="connsiteX1" fmla="*/ 2339956 w 2733216"/>
                <a:gd name="connsiteY1" fmla="*/ 613531 h 1720653"/>
                <a:gd name="connsiteX2" fmla="*/ 2340135 w 2733216"/>
                <a:gd name="connsiteY2" fmla="*/ 615307 h 1720653"/>
                <a:gd name="connsiteX3" fmla="*/ 2390755 w 2733216"/>
                <a:gd name="connsiteY3" fmla="*/ 631178 h 1720653"/>
                <a:gd name="connsiteX4" fmla="*/ 2733216 w 2733216"/>
                <a:gd name="connsiteY4" fmla="*/ 1152997 h 1720653"/>
                <a:gd name="connsiteX5" fmla="*/ 2172499 w 2733216"/>
                <a:gd name="connsiteY5" fmla="*/ 1719321 h 1720653"/>
                <a:gd name="connsiteX6" fmla="*/ 2167736 w 2733216"/>
                <a:gd name="connsiteY6" fmla="*/ 1718836 h 1720653"/>
                <a:gd name="connsiteX7" fmla="*/ 2167736 w 2733216"/>
                <a:gd name="connsiteY7" fmla="*/ 1719157 h 1720653"/>
                <a:gd name="connsiteX8" fmla="*/ 478627 w 2733216"/>
                <a:gd name="connsiteY8" fmla="*/ 1719157 h 1720653"/>
                <a:gd name="connsiteX9" fmla="*/ 463787 w 2733216"/>
                <a:gd name="connsiteY9" fmla="*/ 1720653 h 1720653"/>
                <a:gd name="connsiteX10" fmla="*/ 448947 w 2733216"/>
                <a:gd name="connsiteY10" fmla="*/ 1719157 h 1720653"/>
                <a:gd name="connsiteX11" fmla="*/ 441142 w 2733216"/>
                <a:gd name="connsiteY11" fmla="*/ 1719157 h 1720653"/>
                <a:gd name="connsiteX12" fmla="*/ 441142 w 2733216"/>
                <a:gd name="connsiteY12" fmla="*/ 1718370 h 1720653"/>
                <a:gd name="connsiteX13" fmla="*/ 370318 w 2733216"/>
                <a:gd name="connsiteY13" fmla="*/ 1711231 h 1720653"/>
                <a:gd name="connsiteX14" fmla="*/ 0 w 2733216"/>
                <a:gd name="connsiteY14" fmla="*/ 1256866 h 1720653"/>
                <a:gd name="connsiteX15" fmla="*/ 463787 w 2733216"/>
                <a:gd name="connsiteY15" fmla="*/ 793079 h 1720653"/>
                <a:gd name="connsiteX16" fmla="*/ 492384 w 2733216"/>
                <a:gd name="connsiteY16" fmla="*/ 795243 h 1720653"/>
                <a:gd name="connsiteX17" fmla="*/ 493643 w 2733216"/>
                <a:gd name="connsiteY17" fmla="*/ 782758 h 1720653"/>
                <a:gd name="connsiteX18" fmla="*/ 802261 w 2733216"/>
                <a:gd name="connsiteY18" fmla="*/ 474140 h 1720653"/>
                <a:gd name="connsiteX19" fmla="*/ 880846 w 2733216"/>
                <a:gd name="connsiteY19" fmla="*/ 466218 h 1720653"/>
                <a:gd name="connsiteX20" fmla="*/ 950020 w 2733216"/>
                <a:gd name="connsiteY20" fmla="*/ 338775 h 1720653"/>
                <a:gd name="connsiteX21" fmla="*/ 1587179 w 2733216"/>
                <a:gd name="connsiteY21" fmla="*/ 0 h 172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3216" h="1720653">
                  <a:moveTo>
                    <a:pt x="1587179" y="0"/>
                  </a:moveTo>
                  <a:cubicBezTo>
                    <a:pt x="1958502" y="0"/>
                    <a:pt x="2268307" y="263390"/>
                    <a:pt x="2339956" y="613531"/>
                  </a:cubicBezTo>
                  <a:lnTo>
                    <a:pt x="2340135" y="615307"/>
                  </a:lnTo>
                  <a:lnTo>
                    <a:pt x="2390755" y="631178"/>
                  </a:lnTo>
                  <a:cubicBezTo>
                    <a:pt x="2592005" y="717150"/>
                    <a:pt x="2733216" y="918418"/>
                    <a:pt x="2733216" y="1152997"/>
                  </a:cubicBezTo>
                  <a:cubicBezTo>
                    <a:pt x="2733216" y="1465769"/>
                    <a:pt x="2482174" y="1719321"/>
                    <a:pt x="2172499" y="1719321"/>
                  </a:cubicBezTo>
                  <a:lnTo>
                    <a:pt x="2167736" y="1718836"/>
                  </a:lnTo>
                  <a:lnTo>
                    <a:pt x="2167736" y="1719157"/>
                  </a:lnTo>
                  <a:lnTo>
                    <a:pt x="478627" y="1719157"/>
                  </a:lnTo>
                  <a:lnTo>
                    <a:pt x="463787" y="1720653"/>
                  </a:lnTo>
                  <a:lnTo>
                    <a:pt x="448947" y="1719157"/>
                  </a:lnTo>
                  <a:lnTo>
                    <a:pt x="441142" y="1719157"/>
                  </a:lnTo>
                  <a:lnTo>
                    <a:pt x="441142" y="1718370"/>
                  </a:lnTo>
                  <a:lnTo>
                    <a:pt x="370318" y="1711231"/>
                  </a:lnTo>
                  <a:cubicBezTo>
                    <a:pt x="158978" y="1667984"/>
                    <a:pt x="0" y="1480990"/>
                    <a:pt x="0" y="1256866"/>
                  </a:cubicBezTo>
                  <a:cubicBezTo>
                    <a:pt x="0" y="1000724"/>
                    <a:pt x="207645" y="793079"/>
                    <a:pt x="463787" y="793079"/>
                  </a:cubicBezTo>
                  <a:lnTo>
                    <a:pt x="492384" y="795243"/>
                  </a:lnTo>
                  <a:lnTo>
                    <a:pt x="493643" y="782758"/>
                  </a:lnTo>
                  <a:cubicBezTo>
                    <a:pt x="525342" y="627850"/>
                    <a:pt x="647353" y="505839"/>
                    <a:pt x="802261" y="474140"/>
                  </a:cubicBezTo>
                  <a:lnTo>
                    <a:pt x="880846" y="466218"/>
                  </a:lnTo>
                  <a:lnTo>
                    <a:pt x="950020" y="338775"/>
                  </a:lnTo>
                  <a:cubicBezTo>
                    <a:pt x="1088105" y="134382"/>
                    <a:pt x="1321948" y="0"/>
                    <a:pt x="1587179" y="0"/>
                  </a:cubicBezTo>
                  <a:close/>
                </a:path>
              </a:pathLst>
            </a:custGeom>
            <a:noFill/>
            <a:ln w="285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cxnSp>
        <p:nvCxnSpPr>
          <p:cNvPr id="46" name="Straight Connector 45"/>
          <p:cNvCxnSpPr/>
          <p:nvPr/>
        </p:nvCxnSpPr>
        <p:spPr>
          <a:xfrm>
            <a:off x="3764212" y="2561490"/>
            <a:ext cx="0" cy="756000"/>
          </a:xfrm>
          <a:prstGeom prst="line">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40C0632-51A6-4B4C-B923-5BA6BD50BAD4}"/>
              </a:ext>
            </a:extLst>
          </p:cNvPr>
          <p:cNvGrpSpPr/>
          <p:nvPr/>
        </p:nvGrpSpPr>
        <p:grpSpPr>
          <a:xfrm>
            <a:off x="5295966" y="1841380"/>
            <a:ext cx="1414051" cy="335635"/>
            <a:chOff x="5295966" y="1841380"/>
            <a:chExt cx="1414051" cy="335635"/>
          </a:xfrm>
        </p:grpSpPr>
        <p:pic>
          <p:nvPicPr>
            <p:cNvPr id="41" name="Picture 40"/>
            <p:cNvPicPr>
              <a:picLocks noChangeAspect="1"/>
            </p:cNvPicPr>
            <p:nvPr/>
          </p:nvPicPr>
          <p:blipFill>
            <a:blip r:embed="rId5"/>
            <a:stretch>
              <a:fillRect/>
            </a:stretch>
          </p:blipFill>
          <p:spPr>
            <a:xfrm>
              <a:off x="5295966" y="1841380"/>
              <a:ext cx="335635" cy="335635"/>
            </a:xfrm>
            <a:prstGeom prst="rect">
              <a:avLst/>
            </a:prstGeom>
          </p:spPr>
        </p:pic>
        <p:sp>
          <p:nvSpPr>
            <p:cNvPr id="49" name="TextBox 48"/>
            <p:cNvSpPr txBox="1"/>
            <p:nvPr/>
          </p:nvSpPr>
          <p:spPr>
            <a:xfrm>
              <a:off x="5644020" y="1932253"/>
              <a:ext cx="1065997"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err="1">
                  <a:ea typeface="Arial Unicode MS" pitchFamily="34" charset="-128"/>
                  <a:cs typeface="Arial Unicode MS" pitchFamily="34" charset="-128"/>
                </a:rPr>
                <a:t>UserID</a:t>
              </a:r>
              <a:r>
                <a:rPr lang="en-GB" sz="1000" kern="0" dirty="0">
                  <a:ea typeface="Arial Unicode MS" pitchFamily="34" charset="-128"/>
                  <a:cs typeface="Arial Unicode MS" pitchFamily="34" charset="-128"/>
                </a:rPr>
                <a:t> / Password</a:t>
              </a:r>
            </a:p>
          </p:txBody>
        </p:sp>
      </p:grpSp>
      <p:pic>
        <p:nvPicPr>
          <p:cNvPr id="70" name="Picture 69"/>
          <p:cNvPicPr>
            <a:picLocks noChangeAspect="1"/>
          </p:cNvPicPr>
          <p:nvPr/>
        </p:nvPicPr>
        <p:blipFill>
          <a:blip r:embed="rId5"/>
          <a:stretch>
            <a:fillRect/>
          </a:stretch>
        </p:blipFill>
        <p:spPr>
          <a:xfrm>
            <a:off x="4261793" y="4673320"/>
            <a:ext cx="685644" cy="685644"/>
          </a:xfrm>
          <a:prstGeom prst="rect">
            <a:avLst/>
          </a:prstGeom>
        </p:spPr>
      </p:pic>
      <p:grpSp>
        <p:nvGrpSpPr>
          <p:cNvPr id="79" name="Group 78"/>
          <p:cNvGrpSpPr/>
          <p:nvPr/>
        </p:nvGrpSpPr>
        <p:grpSpPr>
          <a:xfrm>
            <a:off x="1818163" y="1808185"/>
            <a:ext cx="822341" cy="808531"/>
            <a:chOff x="1818163" y="1808185"/>
            <a:chExt cx="822341" cy="808531"/>
          </a:xfrm>
        </p:grpSpPr>
        <p:pic>
          <p:nvPicPr>
            <p:cNvPr id="77" name="Picture 76"/>
            <p:cNvPicPr>
              <a:picLocks noChangeAspect="1"/>
            </p:cNvPicPr>
            <p:nvPr/>
          </p:nvPicPr>
          <p:blipFill>
            <a:blip r:embed="rId5"/>
            <a:stretch>
              <a:fillRect/>
            </a:stretch>
          </p:blipFill>
          <p:spPr>
            <a:xfrm>
              <a:off x="1894489" y="1808185"/>
              <a:ext cx="685644" cy="685644"/>
            </a:xfrm>
            <a:prstGeom prst="rect">
              <a:avLst/>
            </a:prstGeom>
          </p:spPr>
        </p:pic>
        <p:sp>
          <p:nvSpPr>
            <p:cNvPr id="78" name="TextBox 77"/>
            <p:cNvSpPr txBox="1"/>
            <p:nvPr/>
          </p:nvSpPr>
          <p:spPr>
            <a:xfrm>
              <a:off x="1818163" y="2462828"/>
              <a:ext cx="822341"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User logged in</a:t>
              </a:r>
            </a:p>
          </p:txBody>
        </p:sp>
      </p:grpSp>
      <p:sp>
        <p:nvSpPr>
          <p:cNvPr id="40" name="Rectangle 39">
            <a:hlinkClick r:id="rId6"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grpSp>
        <p:nvGrpSpPr>
          <p:cNvPr id="2" name="Group 1">
            <a:extLst>
              <a:ext uri="{FF2B5EF4-FFF2-40B4-BE49-F238E27FC236}">
                <a16:creationId xmlns:a16="http://schemas.microsoft.com/office/drawing/2014/main" id="{BA80539A-D137-4FCD-9CAC-82F8D7812432}"/>
              </a:ext>
            </a:extLst>
          </p:cNvPr>
          <p:cNvGrpSpPr/>
          <p:nvPr/>
        </p:nvGrpSpPr>
        <p:grpSpPr>
          <a:xfrm>
            <a:off x="4419802" y="1629478"/>
            <a:ext cx="1038725" cy="1065457"/>
            <a:chOff x="4419802" y="1629478"/>
            <a:chExt cx="1038725" cy="1065457"/>
          </a:xfrm>
        </p:grpSpPr>
        <p:pic>
          <p:nvPicPr>
            <p:cNvPr id="36" name="Picture 35"/>
            <p:cNvPicPr>
              <a:picLocks noChangeAspect="1"/>
            </p:cNvPicPr>
            <p:nvPr/>
          </p:nvPicPr>
          <p:blipFill>
            <a:blip r:embed="rId7"/>
            <a:stretch>
              <a:fillRect/>
            </a:stretch>
          </p:blipFill>
          <p:spPr>
            <a:xfrm>
              <a:off x="4419802" y="1656210"/>
              <a:ext cx="1038725" cy="1038725"/>
            </a:xfrm>
            <a:prstGeom prst="rect">
              <a:avLst/>
            </a:prstGeom>
          </p:spPr>
        </p:pic>
        <p:cxnSp>
          <p:nvCxnSpPr>
            <p:cNvPr id="52" name="Straight Connector 51"/>
            <p:cNvCxnSpPr/>
            <p:nvPr/>
          </p:nvCxnSpPr>
          <p:spPr>
            <a:xfrm flipV="1">
              <a:off x="4435189" y="2140739"/>
              <a:ext cx="18000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BA3721F-6EBB-4686-B298-D2A83E09B065}"/>
                </a:ext>
              </a:extLst>
            </p:cNvPr>
            <p:cNvSpPr txBox="1"/>
            <p:nvPr/>
          </p:nvSpPr>
          <p:spPr>
            <a:xfrm>
              <a:off x="4604615" y="1629478"/>
              <a:ext cx="666849"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Ariba LDAP</a:t>
              </a:r>
            </a:p>
          </p:txBody>
        </p:sp>
      </p:grpSp>
      <p:cxnSp>
        <p:nvCxnSpPr>
          <p:cNvPr id="51" name="Straight Connector 62">
            <a:extLst>
              <a:ext uri="{FF2B5EF4-FFF2-40B4-BE49-F238E27FC236}">
                <a16:creationId xmlns:a16="http://schemas.microsoft.com/office/drawing/2014/main" id="{4B8F2560-A298-4A6D-B233-F34E73BB378C}"/>
              </a:ext>
            </a:extLst>
          </p:cNvPr>
          <p:cNvCxnSpPr>
            <a:cxnSpLocks/>
          </p:cNvCxnSpPr>
          <p:nvPr/>
        </p:nvCxnSpPr>
        <p:spPr>
          <a:xfrm flipH="1">
            <a:off x="5737547" y="2204497"/>
            <a:ext cx="0" cy="2596338"/>
          </a:xfrm>
          <a:prstGeom prst="straightConnector1">
            <a:avLst/>
          </a:prstGeom>
          <a:ln w="3175">
            <a:solidFill>
              <a:schemeClr val="bg2">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9B443652-B26B-48C7-952D-8E07E64EEEF1}"/>
              </a:ext>
            </a:extLst>
          </p:cNvPr>
          <p:cNvPicPr>
            <a:picLocks noChangeAspect="1"/>
          </p:cNvPicPr>
          <p:nvPr/>
        </p:nvPicPr>
        <p:blipFill>
          <a:blip r:embed="rId8">
            <a:duotone>
              <a:schemeClr val="accent4">
                <a:shade val="45000"/>
                <a:satMod val="135000"/>
              </a:schemeClr>
              <a:prstClr val="white"/>
            </a:duotone>
          </a:blip>
          <a:stretch>
            <a:fillRect/>
          </a:stretch>
        </p:blipFill>
        <p:spPr>
          <a:xfrm>
            <a:off x="5504020" y="3068270"/>
            <a:ext cx="467053" cy="467053"/>
          </a:xfrm>
          <a:prstGeom prst="rect">
            <a:avLst/>
          </a:prstGeom>
        </p:spPr>
      </p:pic>
    </p:spTree>
    <p:extLst>
      <p:ext uri="{BB962C8B-B14F-4D97-AF65-F5344CB8AC3E}">
        <p14:creationId xmlns:p14="http://schemas.microsoft.com/office/powerpoint/2010/main" val="3748856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75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750"/>
                            </p:stCondLst>
                            <p:childTnLst>
                              <p:par>
                                <p:cTn id="12" presetID="22" presetClass="entr" presetSubtype="4"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down)">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750"/>
                                        <p:tgtEl>
                                          <p:spTgt spid="45"/>
                                        </p:tgtEl>
                                      </p:cBhvr>
                                    </p:animEffect>
                                  </p:childTnLst>
                                </p:cTn>
                              </p:par>
                            </p:childTnLst>
                          </p:cTn>
                        </p:par>
                        <p:par>
                          <p:cTn id="20" fill="hold">
                            <p:stCondLst>
                              <p:cond delay="750"/>
                            </p:stCondLst>
                            <p:childTnLst>
                              <p:par>
                                <p:cTn id="21" presetID="2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2" presetClass="entr" presetSubtype="4"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75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down)">
                                      <p:cBhvr>
                                        <p:cTn id="46" dur="500"/>
                                        <p:tgtEl>
                                          <p:spTgt spid="38"/>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up)">
                                      <p:cBhvr>
                                        <p:cTn id="50" dur="500"/>
                                        <p:tgtEl>
                                          <p:spTgt spid="46"/>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1000"/>
                                        <p:tgtEl>
                                          <p:spTgt spid="79"/>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42"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barn(outHorizontal)">
                                      <p:cBhvr>
                                        <p:cTn id="59" dur="500"/>
                                        <p:tgtEl>
                                          <p:spTgt spid="51"/>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0" dirty="0">
                <a:solidFill>
                  <a:schemeClr val="accent1"/>
                </a:solidFill>
              </a:rPr>
              <a:t>SAP Ariba </a:t>
            </a:r>
            <a:r>
              <a:rPr lang="en-GB" b="0" dirty="0"/>
              <a:t>Single Sign-on Process using SAML </a:t>
            </a:r>
          </a:p>
        </p:txBody>
      </p:sp>
      <p:pic>
        <p:nvPicPr>
          <p:cNvPr id="11" name="Picture 10"/>
          <p:cNvPicPr>
            <a:picLocks noChangeAspect="1"/>
          </p:cNvPicPr>
          <p:nvPr/>
        </p:nvPicPr>
        <p:blipFill>
          <a:blip r:embed="rId2">
            <a:lum bright="70000" contrast="-70000"/>
          </a:blip>
          <a:stretch>
            <a:fillRect/>
          </a:stretch>
        </p:blipFill>
        <p:spPr>
          <a:xfrm>
            <a:off x="2942955" y="3227187"/>
            <a:ext cx="1146749" cy="1146749"/>
          </a:xfrm>
          <a:prstGeom prst="rect">
            <a:avLst/>
          </a:prstGeom>
        </p:spPr>
      </p:pic>
      <p:grpSp>
        <p:nvGrpSpPr>
          <p:cNvPr id="74" name="Group 73"/>
          <p:cNvGrpSpPr/>
          <p:nvPr/>
        </p:nvGrpSpPr>
        <p:grpSpPr>
          <a:xfrm>
            <a:off x="6904739" y="4460174"/>
            <a:ext cx="1245341" cy="1346716"/>
            <a:chOff x="6769421" y="4373936"/>
            <a:chExt cx="1591472" cy="1701808"/>
          </a:xfrm>
        </p:grpSpPr>
        <p:pic>
          <p:nvPicPr>
            <p:cNvPr id="9" name="Picture 8"/>
            <p:cNvPicPr>
              <a:picLocks noChangeAspect="1"/>
            </p:cNvPicPr>
            <p:nvPr/>
          </p:nvPicPr>
          <p:blipFill>
            <a:blip r:embed="rId3"/>
            <a:stretch>
              <a:fillRect/>
            </a:stretch>
          </p:blipFill>
          <p:spPr>
            <a:xfrm>
              <a:off x="6779212" y="4373936"/>
              <a:ext cx="1581681" cy="1581681"/>
            </a:xfrm>
            <a:prstGeom prst="rect">
              <a:avLst/>
            </a:prstGeom>
          </p:spPr>
        </p:pic>
        <p:sp>
          <p:nvSpPr>
            <p:cNvPr id="12" name="TextBox 11"/>
            <p:cNvSpPr txBox="1"/>
            <p:nvPr/>
          </p:nvSpPr>
          <p:spPr>
            <a:xfrm>
              <a:off x="6769421" y="5752579"/>
              <a:ext cx="1591472"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50" kern="0" dirty="0">
                  <a:ea typeface="Arial Unicode MS" pitchFamily="34" charset="-128"/>
                  <a:cs typeface="Arial Unicode MS" pitchFamily="34" charset="-128"/>
                </a:rPr>
                <a:t>Active Directory / LDAP / SAP </a:t>
              </a:r>
              <a:r>
                <a:rPr lang="en-GB" sz="1050" kern="0" dirty="0" err="1">
                  <a:ea typeface="Arial Unicode MS" pitchFamily="34" charset="-128"/>
                  <a:cs typeface="Arial Unicode MS" pitchFamily="34" charset="-128"/>
                </a:rPr>
                <a:t>IdM</a:t>
              </a:r>
              <a:r>
                <a:rPr lang="en-GB" sz="1050" kern="0" dirty="0">
                  <a:ea typeface="Arial Unicode MS" pitchFamily="34" charset="-128"/>
                  <a:cs typeface="Arial Unicode MS" pitchFamily="34" charset="-128"/>
                </a:rPr>
                <a:t> etc.</a:t>
              </a:r>
            </a:p>
          </p:txBody>
        </p:sp>
      </p:grpSp>
      <p:cxnSp>
        <p:nvCxnSpPr>
          <p:cNvPr id="16" name="Straight Connector 15"/>
          <p:cNvCxnSpPr/>
          <p:nvPr/>
        </p:nvCxnSpPr>
        <p:spPr>
          <a:xfrm flipV="1">
            <a:off x="3541473" y="4264346"/>
            <a:ext cx="0" cy="319377"/>
          </a:xfrm>
          <a:prstGeom prst="line">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6285" y="3751316"/>
            <a:ext cx="2042226"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https://procurement.acme.ariba.com</a:t>
            </a:r>
          </a:p>
        </p:txBody>
      </p:sp>
      <p:cxnSp>
        <p:nvCxnSpPr>
          <p:cNvPr id="18" name="Straight Connector 17"/>
          <p:cNvCxnSpPr/>
          <p:nvPr/>
        </p:nvCxnSpPr>
        <p:spPr>
          <a:xfrm>
            <a:off x="4117779" y="4096169"/>
            <a:ext cx="2952000" cy="792000"/>
          </a:xfrm>
          <a:prstGeom prst="bentConnector3">
            <a:avLst>
              <a:gd name="adj1" fmla="val 50000"/>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V="1">
            <a:off x="5359777" y="2352261"/>
            <a:ext cx="972000" cy="3456000"/>
          </a:xfrm>
          <a:prstGeom prst="bentConnector2">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935547" y="4914282"/>
            <a:ext cx="857607"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SAML Request</a:t>
            </a:r>
          </a:p>
        </p:txBody>
      </p:sp>
      <p:sp>
        <p:nvSpPr>
          <p:cNvPr id="33" name="TextBox 32"/>
          <p:cNvSpPr txBox="1"/>
          <p:nvPr/>
        </p:nvSpPr>
        <p:spPr>
          <a:xfrm>
            <a:off x="6161782" y="3411455"/>
            <a:ext cx="95699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SAML Response</a:t>
            </a:r>
          </a:p>
        </p:txBody>
      </p:sp>
      <p:sp>
        <p:nvSpPr>
          <p:cNvPr id="34" name="TextBox 33"/>
          <p:cNvSpPr txBox="1"/>
          <p:nvPr/>
        </p:nvSpPr>
        <p:spPr>
          <a:xfrm>
            <a:off x="4145570" y="3896981"/>
            <a:ext cx="1320874"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Browser redirect to </a:t>
            </a:r>
            <a:r>
              <a:rPr lang="en-GB" sz="1000" kern="0" dirty="0" err="1">
                <a:ea typeface="Arial Unicode MS" pitchFamily="34" charset="-128"/>
                <a:cs typeface="Arial Unicode MS" pitchFamily="34" charset="-128"/>
              </a:rPr>
              <a:t>IdM</a:t>
            </a:r>
            <a:endParaRPr lang="en-GB" sz="1000" kern="0" dirty="0">
              <a:ea typeface="Arial Unicode MS" pitchFamily="34" charset="-128"/>
              <a:cs typeface="Arial Unicode MS" pitchFamily="34" charset="-128"/>
            </a:endParaRPr>
          </a:p>
        </p:txBody>
      </p:sp>
      <p:cxnSp>
        <p:nvCxnSpPr>
          <p:cNvPr id="38" name="Straight Connector 37"/>
          <p:cNvCxnSpPr/>
          <p:nvPr/>
        </p:nvCxnSpPr>
        <p:spPr>
          <a:xfrm flipV="1">
            <a:off x="3400796" y="2533166"/>
            <a:ext cx="0" cy="749296"/>
          </a:xfrm>
          <a:prstGeom prst="line">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stretch>
            <a:fillRect/>
          </a:stretch>
        </p:blipFill>
        <p:spPr>
          <a:xfrm>
            <a:off x="2683851" y="4448338"/>
            <a:ext cx="1715244" cy="1715244"/>
          </a:xfrm>
          <a:prstGeom prst="rect">
            <a:avLst/>
          </a:prstGeom>
        </p:spPr>
      </p:pic>
      <p:grpSp>
        <p:nvGrpSpPr>
          <p:cNvPr id="45" name="Group 44"/>
          <p:cNvGrpSpPr/>
          <p:nvPr/>
        </p:nvGrpSpPr>
        <p:grpSpPr>
          <a:xfrm>
            <a:off x="2647756" y="1449060"/>
            <a:ext cx="1787433" cy="1013768"/>
            <a:chOff x="6332674" y="1137553"/>
            <a:chExt cx="2184141" cy="1238766"/>
          </a:xfrm>
        </p:grpSpPr>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5122" y="1822008"/>
              <a:ext cx="1778049" cy="346569"/>
            </a:xfrm>
            <a:prstGeom prst="rect">
              <a:avLst/>
            </a:prstGeom>
            <a:solidFill>
              <a:schemeClr val="bg1"/>
            </a:solidFill>
          </p:spPr>
        </p:pic>
        <p:sp>
          <p:nvSpPr>
            <p:cNvPr id="44" name="Freeform: Shape 43"/>
            <p:cNvSpPr/>
            <p:nvPr/>
          </p:nvSpPr>
          <p:spPr bwMode="gray">
            <a:xfrm>
              <a:off x="6332674" y="1137553"/>
              <a:ext cx="2184141" cy="1238766"/>
            </a:xfrm>
            <a:custGeom>
              <a:avLst/>
              <a:gdLst>
                <a:gd name="connsiteX0" fmla="*/ 1587179 w 2733216"/>
                <a:gd name="connsiteY0" fmla="*/ 0 h 1720653"/>
                <a:gd name="connsiteX1" fmla="*/ 2339956 w 2733216"/>
                <a:gd name="connsiteY1" fmla="*/ 613531 h 1720653"/>
                <a:gd name="connsiteX2" fmla="*/ 2340135 w 2733216"/>
                <a:gd name="connsiteY2" fmla="*/ 615307 h 1720653"/>
                <a:gd name="connsiteX3" fmla="*/ 2390755 w 2733216"/>
                <a:gd name="connsiteY3" fmla="*/ 631178 h 1720653"/>
                <a:gd name="connsiteX4" fmla="*/ 2733216 w 2733216"/>
                <a:gd name="connsiteY4" fmla="*/ 1152997 h 1720653"/>
                <a:gd name="connsiteX5" fmla="*/ 2172499 w 2733216"/>
                <a:gd name="connsiteY5" fmla="*/ 1719321 h 1720653"/>
                <a:gd name="connsiteX6" fmla="*/ 2167736 w 2733216"/>
                <a:gd name="connsiteY6" fmla="*/ 1718836 h 1720653"/>
                <a:gd name="connsiteX7" fmla="*/ 2167736 w 2733216"/>
                <a:gd name="connsiteY7" fmla="*/ 1719157 h 1720653"/>
                <a:gd name="connsiteX8" fmla="*/ 478627 w 2733216"/>
                <a:gd name="connsiteY8" fmla="*/ 1719157 h 1720653"/>
                <a:gd name="connsiteX9" fmla="*/ 463787 w 2733216"/>
                <a:gd name="connsiteY9" fmla="*/ 1720653 h 1720653"/>
                <a:gd name="connsiteX10" fmla="*/ 448947 w 2733216"/>
                <a:gd name="connsiteY10" fmla="*/ 1719157 h 1720653"/>
                <a:gd name="connsiteX11" fmla="*/ 441142 w 2733216"/>
                <a:gd name="connsiteY11" fmla="*/ 1719157 h 1720653"/>
                <a:gd name="connsiteX12" fmla="*/ 441142 w 2733216"/>
                <a:gd name="connsiteY12" fmla="*/ 1718370 h 1720653"/>
                <a:gd name="connsiteX13" fmla="*/ 370318 w 2733216"/>
                <a:gd name="connsiteY13" fmla="*/ 1711231 h 1720653"/>
                <a:gd name="connsiteX14" fmla="*/ 0 w 2733216"/>
                <a:gd name="connsiteY14" fmla="*/ 1256866 h 1720653"/>
                <a:gd name="connsiteX15" fmla="*/ 463787 w 2733216"/>
                <a:gd name="connsiteY15" fmla="*/ 793079 h 1720653"/>
                <a:gd name="connsiteX16" fmla="*/ 492384 w 2733216"/>
                <a:gd name="connsiteY16" fmla="*/ 795243 h 1720653"/>
                <a:gd name="connsiteX17" fmla="*/ 493643 w 2733216"/>
                <a:gd name="connsiteY17" fmla="*/ 782758 h 1720653"/>
                <a:gd name="connsiteX18" fmla="*/ 802261 w 2733216"/>
                <a:gd name="connsiteY18" fmla="*/ 474140 h 1720653"/>
                <a:gd name="connsiteX19" fmla="*/ 880846 w 2733216"/>
                <a:gd name="connsiteY19" fmla="*/ 466218 h 1720653"/>
                <a:gd name="connsiteX20" fmla="*/ 950020 w 2733216"/>
                <a:gd name="connsiteY20" fmla="*/ 338775 h 1720653"/>
                <a:gd name="connsiteX21" fmla="*/ 1587179 w 2733216"/>
                <a:gd name="connsiteY21" fmla="*/ 0 h 172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3216" h="1720653">
                  <a:moveTo>
                    <a:pt x="1587179" y="0"/>
                  </a:moveTo>
                  <a:cubicBezTo>
                    <a:pt x="1958502" y="0"/>
                    <a:pt x="2268307" y="263390"/>
                    <a:pt x="2339956" y="613531"/>
                  </a:cubicBezTo>
                  <a:lnTo>
                    <a:pt x="2340135" y="615307"/>
                  </a:lnTo>
                  <a:lnTo>
                    <a:pt x="2390755" y="631178"/>
                  </a:lnTo>
                  <a:cubicBezTo>
                    <a:pt x="2592005" y="717150"/>
                    <a:pt x="2733216" y="918418"/>
                    <a:pt x="2733216" y="1152997"/>
                  </a:cubicBezTo>
                  <a:cubicBezTo>
                    <a:pt x="2733216" y="1465769"/>
                    <a:pt x="2482174" y="1719321"/>
                    <a:pt x="2172499" y="1719321"/>
                  </a:cubicBezTo>
                  <a:lnTo>
                    <a:pt x="2167736" y="1718836"/>
                  </a:lnTo>
                  <a:lnTo>
                    <a:pt x="2167736" y="1719157"/>
                  </a:lnTo>
                  <a:lnTo>
                    <a:pt x="478627" y="1719157"/>
                  </a:lnTo>
                  <a:lnTo>
                    <a:pt x="463787" y="1720653"/>
                  </a:lnTo>
                  <a:lnTo>
                    <a:pt x="448947" y="1719157"/>
                  </a:lnTo>
                  <a:lnTo>
                    <a:pt x="441142" y="1719157"/>
                  </a:lnTo>
                  <a:lnTo>
                    <a:pt x="441142" y="1718370"/>
                  </a:lnTo>
                  <a:lnTo>
                    <a:pt x="370318" y="1711231"/>
                  </a:lnTo>
                  <a:cubicBezTo>
                    <a:pt x="158978" y="1667984"/>
                    <a:pt x="0" y="1480990"/>
                    <a:pt x="0" y="1256866"/>
                  </a:cubicBezTo>
                  <a:cubicBezTo>
                    <a:pt x="0" y="1000724"/>
                    <a:pt x="207645" y="793079"/>
                    <a:pt x="463787" y="793079"/>
                  </a:cubicBezTo>
                  <a:lnTo>
                    <a:pt x="492384" y="795243"/>
                  </a:lnTo>
                  <a:lnTo>
                    <a:pt x="493643" y="782758"/>
                  </a:lnTo>
                  <a:cubicBezTo>
                    <a:pt x="525342" y="627850"/>
                    <a:pt x="647353" y="505839"/>
                    <a:pt x="802261" y="474140"/>
                  </a:cubicBezTo>
                  <a:lnTo>
                    <a:pt x="880846" y="466218"/>
                  </a:lnTo>
                  <a:lnTo>
                    <a:pt x="950020" y="338775"/>
                  </a:lnTo>
                  <a:cubicBezTo>
                    <a:pt x="1088105" y="134382"/>
                    <a:pt x="1321948" y="0"/>
                    <a:pt x="1587179" y="0"/>
                  </a:cubicBezTo>
                  <a:close/>
                </a:path>
              </a:pathLst>
            </a:custGeom>
            <a:noFill/>
            <a:ln w="285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cxnSp>
        <p:nvCxnSpPr>
          <p:cNvPr id="46" name="Straight Connector 45"/>
          <p:cNvCxnSpPr/>
          <p:nvPr/>
        </p:nvCxnSpPr>
        <p:spPr>
          <a:xfrm>
            <a:off x="3764212" y="2561490"/>
            <a:ext cx="0" cy="756000"/>
          </a:xfrm>
          <a:prstGeom prst="line">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4419802" y="1656210"/>
            <a:ext cx="2154365" cy="1038725"/>
            <a:chOff x="4419802" y="1656210"/>
            <a:chExt cx="2154365" cy="1038725"/>
          </a:xfrm>
        </p:grpSpPr>
        <p:pic>
          <p:nvPicPr>
            <p:cNvPr id="36" name="Picture 35"/>
            <p:cNvPicPr>
              <a:picLocks noChangeAspect="1"/>
            </p:cNvPicPr>
            <p:nvPr/>
          </p:nvPicPr>
          <p:blipFill>
            <a:blip r:embed="rId6"/>
            <a:stretch>
              <a:fillRect/>
            </a:stretch>
          </p:blipFill>
          <p:spPr>
            <a:xfrm>
              <a:off x="4419802" y="1656210"/>
              <a:ext cx="1038725" cy="1038725"/>
            </a:xfrm>
            <a:prstGeom prst="rect">
              <a:avLst/>
            </a:prstGeom>
          </p:spPr>
        </p:pic>
        <p:pic>
          <p:nvPicPr>
            <p:cNvPr id="41" name="Picture 40"/>
            <p:cNvPicPr>
              <a:picLocks noChangeAspect="1"/>
            </p:cNvPicPr>
            <p:nvPr/>
          </p:nvPicPr>
          <p:blipFill>
            <a:blip r:embed="rId7"/>
            <a:stretch>
              <a:fillRect/>
            </a:stretch>
          </p:blipFill>
          <p:spPr>
            <a:xfrm>
              <a:off x="5295966" y="1841380"/>
              <a:ext cx="335635" cy="335635"/>
            </a:xfrm>
            <a:prstGeom prst="rect">
              <a:avLst/>
            </a:prstGeom>
          </p:spPr>
        </p:pic>
        <p:pic>
          <p:nvPicPr>
            <p:cNvPr id="48" name="Picture 47"/>
            <p:cNvPicPr>
              <a:picLocks noChangeAspect="1"/>
            </p:cNvPicPr>
            <p:nvPr/>
          </p:nvPicPr>
          <p:blipFill>
            <a:blip r:embed="rId8"/>
            <a:stretch>
              <a:fillRect/>
            </a:stretch>
          </p:blipFill>
          <p:spPr>
            <a:xfrm>
              <a:off x="5262131" y="2152579"/>
              <a:ext cx="408627" cy="408627"/>
            </a:xfrm>
            <a:prstGeom prst="rect">
              <a:avLst/>
            </a:prstGeom>
          </p:spPr>
        </p:pic>
        <p:sp>
          <p:nvSpPr>
            <p:cNvPr id="49" name="TextBox 48"/>
            <p:cNvSpPr txBox="1"/>
            <p:nvPr/>
          </p:nvSpPr>
          <p:spPr>
            <a:xfrm>
              <a:off x="5644020" y="1932253"/>
              <a:ext cx="399148"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err="1">
                  <a:ea typeface="Arial Unicode MS" pitchFamily="34" charset="-128"/>
                  <a:cs typeface="Arial Unicode MS" pitchFamily="34" charset="-128"/>
                </a:rPr>
                <a:t>UserID</a:t>
              </a:r>
              <a:endParaRPr lang="en-GB" sz="1000" kern="0" dirty="0">
                <a:ea typeface="Arial Unicode MS" pitchFamily="34" charset="-128"/>
                <a:cs typeface="Arial Unicode MS" pitchFamily="34" charset="-128"/>
              </a:endParaRPr>
            </a:p>
          </p:txBody>
        </p:sp>
        <p:sp>
          <p:nvSpPr>
            <p:cNvPr id="50" name="TextBox 49"/>
            <p:cNvSpPr txBox="1"/>
            <p:nvPr/>
          </p:nvSpPr>
          <p:spPr>
            <a:xfrm>
              <a:off x="5631601" y="2276687"/>
              <a:ext cx="942566"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X.509 Certificate</a:t>
              </a:r>
            </a:p>
          </p:txBody>
        </p:sp>
        <p:cxnSp>
          <p:nvCxnSpPr>
            <p:cNvPr id="52" name="Straight Connector 51"/>
            <p:cNvCxnSpPr/>
            <p:nvPr/>
          </p:nvCxnSpPr>
          <p:spPr>
            <a:xfrm flipV="1">
              <a:off x="4435189" y="2140739"/>
              <a:ext cx="18000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7959784" y="4738062"/>
            <a:ext cx="1321934" cy="756736"/>
            <a:chOff x="8089188" y="4833167"/>
            <a:chExt cx="1321934" cy="756736"/>
          </a:xfrm>
        </p:grpSpPr>
        <p:pic>
          <p:nvPicPr>
            <p:cNvPr id="57" name="Picture 56"/>
            <p:cNvPicPr>
              <a:picLocks noChangeAspect="1"/>
            </p:cNvPicPr>
            <p:nvPr/>
          </p:nvPicPr>
          <p:blipFill>
            <a:blip r:embed="rId9"/>
            <a:stretch>
              <a:fillRect/>
            </a:stretch>
          </p:blipFill>
          <p:spPr>
            <a:xfrm>
              <a:off x="8089840" y="5192200"/>
              <a:ext cx="397703" cy="397703"/>
            </a:xfrm>
            <a:prstGeom prst="rect">
              <a:avLst/>
            </a:prstGeom>
          </p:spPr>
        </p:pic>
        <p:pic>
          <p:nvPicPr>
            <p:cNvPr id="59" name="Picture 58"/>
            <p:cNvPicPr>
              <a:picLocks noChangeAspect="1"/>
            </p:cNvPicPr>
            <p:nvPr/>
          </p:nvPicPr>
          <p:blipFill>
            <a:blip r:embed="rId10"/>
            <a:stretch>
              <a:fillRect/>
            </a:stretch>
          </p:blipFill>
          <p:spPr>
            <a:xfrm>
              <a:off x="8089188" y="4833167"/>
              <a:ext cx="365950" cy="365950"/>
            </a:xfrm>
            <a:prstGeom prst="rect">
              <a:avLst/>
            </a:prstGeom>
          </p:spPr>
        </p:pic>
        <p:sp>
          <p:nvSpPr>
            <p:cNvPr id="60" name="TextBox 59"/>
            <p:cNvSpPr txBox="1"/>
            <p:nvPr/>
          </p:nvSpPr>
          <p:spPr>
            <a:xfrm>
              <a:off x="8455316" y="4915703"/>
              <a:ext cx="399148"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err="1">
                  <a:ea typeface="Arial Unicode MS" pitchFamily="34" charset="-128"/>
                  <a:cs typeface="Arial Unicode MS" pitchFamily="34" charset="-128"/>
                </a:rPr>
                <a:t>UserID</a:t>
              </a:r>
              <a:endParaRPr lang="en-GB" sz="1000" kern="0" dirty="0">
                <a:ea typeface="Arial Unicode MS" pitchFamily="34" charset="-128"/>
                <a:cs typeface="Arial Unicode MS" pitchFamily="34" charset="-128"/>
              </a:endParaRPr>
            </a:p>
          </p:txBody>
        </p:sp>
        <p:sp>
          <p:nvSpPr>
            <p:cNvPr id="61" name="TextBox 60"/>
            <p:cNvSpPr txBox="1"/>
            <p:nvPr/>
          </p:nvSpPr>
          <p:spPr>
            <a:xfrm>
              <a:off x="8468556" y="5308164"/>
              <a:ext cx="942566"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X.509 Certificate</a:t>
              </a:r>
            </a:p>
          </p:txBody>
        </p:sp>
      </p:grpSp>
      <p:cxnSp>
        <p:nvCxnSpPr>
          <p:cNvPr id="63" name="Straight Connector 62"/>
          <p:cNvCxnSpPr/>
          <p:nvPr/>
        </p:nvCxnSpPr>
        <p:spPr>
          <a:xfrm>
            <a:off x="6607004" y="2353631"/>
            <a:ext cx="2836955" cy="3031477"/>
          </a:xfrm>
          <a:prstGeom prst="bentConnector3">
            <a:avLst>
              <a:gd name="adj1" fmla="val 108058"/>
            </a:avLst>
          </a:prstGeom>
          <a:ln w="3175">
            <a:solidFill>
              <a:schemeClr val="bg2">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2"/>
          <p:cNvCxnSpPr/>
          <p:nvPr/>
        </p:nvCxnSpPr>
        <p:spPr>
          <a:xfrm>
            <a:off x="6091935" y="2009197"/>
            <a:ext cx="2836955" cy="3031477"/>
          </a:xfrm>
          <a:prstGeom prst="bentConnector3">
            <a:avLst>
              <a:gd name="adj1" fmla="val 108058"/>
            </a:avLst>
          </a:prstGeom>
          <a:ln w="3175">
            <a:solidFill>
              <a:schemeClr val="bg2">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7"/>
          <a:stretch>
            <a:fillRect/>
          </a:stretch>
        </p:blipFill>
        <p:spPr>
          <a:xfrm>
            <a:off x="4261793" y="4673320"/>
            <a:ext cx="685644" cy="685644"/>
          </a:xfrm>
          <a:prstGeom prst="rect">
            <a:avLst/>
          </a:prstGeom>
        </p:spPr>
      </p:pic>
      <p:pic>
        <p:nvPicPr>
          <p:cNvPr id="72" name="Picture 71"/>
          <p:cNvPicPr>
            <a:picLocks noChangeAspect="1"/>
          </p:cNvPicPr>
          <p:nvPr/>
        </p:nvPicPr>
        <p:blipFill>
          <a:blip r:embed="rId11">
            <a:duotone>
              <a:schemeClr val="accent4">
                <a:shade val="45000"/>
                <a:satMod val="135000"/>
              </a:schemeClr>
              <a:prstClr val="white"/>
            </a:duotone>
          </a:blip>
          <a:stretch>
            <a:fillRect/>
          </a:stretch>
        </p:blipFill>
        <p:spPr>
          <a:xfrm>
            <a:off x="8883014" y="2745891"/>
            <a:ext cx="467053" cy="467053"/>
          </a:xfrm>
          <a:prstGeom prst="rect">
            <a:avLst/>
          </a:prstGeom>
        </p:spPr>
      </p:pic>
      <p:pic>
        <p:nvPicPr>
          <p:cNvPr id="73" name="Picture 72"/>
          <p:cNvPicPr>
            <a:picLocks noChangeAspect="1"/>
          </p:cNvPicPr>
          <p:nvPr/>
        </p:nvPicPr>
        <p:blipFill>
          <a:blip r:embed="rId11">
            <a:duotone>
              <a:schemeClr val="accent4">
                <a:shade val="45000"/>
                <a:satMod val="135000"/>
              </a:schemeClr>
              <a:prstClr val="white"/>
            </a:duotone>
          </a:blip>
          <a:stretch>
            <a:fillRect/>
          </a:stretch>
        </p:blipFill>
        <p:spPr>
          <a:xfrm>
            <a:off x="9445625" y="2743052"/>
            <a:ext cx="467053" cy="467053"/>
          </a:xfrm>
          <a:prstGeom prst="rect">
            <a:avLst/>
          </a:prstGeom>
        </p:spPr>
      </p:pic>
      <p:grpSp>
        <p:nvGrpSpPr>
          <p:cNvPr id="79" name="Group 78"/>
          <p:cNvGrpSpPr/>
          <p:nvPr/>
        </p:nvGrpSpPr>
        <p:grpSpPr>
          <a:xfrm>
            <a:off x="1818163" y="1808185"/>
            <a:ext cx="822341" cy="808531"/>
            <a:chOff x="1818163" y="1808185"/>
            <a:chExt cx="822341" cy="808531"/>
          </a:xfrm>
        </p:grpSpPr>
        <p:pic>
          <p:nvPicPr>
            <p:cNvPr id="77" name="Picture 76"/>
            <p:cNvPicPr>
              <a:picLocks noChangeAspect="1"/>
            </p:cNvPicPr>
            <p:nvPr/>
          </p:nvPicPr>
          <p:blipFill>
            <a:blip r:embed="rId7"/>
            <a:stretch>
              <a:fillRect/>
            </a:stretch>
          </p:blipFill>
          <p:spPr>
            <a:xfrm>
              <a:off x="1894489" y="1808185"/>
              <a:ext cx="685644" cy="685644"/>
            </a:xfrm>
            <a:prstGeom prst="rect">
              <a:avLst/>
            </a:prstGeom>
          </p:spPr>
        </p:pic>
        <p:sp>
          <p:nvSpPr>
            <p:cNvPr id="78" name="TextBox 77"/>
            <p:cNvSpPr txBox="1"/>
            <p:nvPr/>
          </p:nvSpPr>
          <p:spPr>
            <a:xfrm>
              <a:off x="1818163" y="2462828"/>
              <a:ext cx="822341"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User logged in</a:t>
              </a:r>
            </a:p>
          </p:txBody>
        </p:sp>
      </p:grpSp>
      <p:sp>
        <p:nvSpPr>
          <p:cNvPr id="40" name="Rectangle 39">
            <a:hlinkClick r:id="rId12"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3185307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75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75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75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4"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75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down)">
                                      <p:cBhvr>
                                        <p:cTn id="38" dur="500"/>
                                        <p:tgtEl>
                                          <p:spTgt spid="38"/>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up)">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750"/>
                                        <p:tgtEl>
                                          <p:spTgt spid="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8"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75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750"/>
                            </p:stCondLst>
                            <p:childTnLst>
                              <p:par>
                                <p:cTn id="60" presetID="10" presetClass="entr" presetSubtype="0" fill="hold" nodeType="after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750"/>
                                        <p:tgtEl>
                                          <p:spTgt spid="7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750"/>
                                        <p:tgtEl>
                                          <p:spTgt spid="2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down)">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42" fill="hold" nodeType="click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barn(outHorizontal)">
                                      <p:cBhvr>
                                        <p:cTn id="75" dur="500"/>
                                        <p:tgtEl>
                                          <p:spTgt spid="66"/>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42" fill="hold"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barn(outHorizontal)">
                                      <p:cBhvr>
                                        <p:cTn id="80" dur="500"/>
                                        <p:tgtEl>
                                          <p:spTgt spid="6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fade">
                                      <p:cBhvr>
                                        <p:cTn id="85" dur="500"/>
                                        <p:tgtEl>
                                          <p:spTgt spid="72"/>
                                        </p:tgtEl>
                                      </p:cBhvr>
                                    </p:animEffect>
                                  </p:childTnLst>
                                </p:cTn>
                              </p:par>
                              <p:par>
                                <p:cTn id="86" presetID="10" presetClass="entr" presetSubtype="0" fill="hold"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500"/>
                                        <p:tgtEl>
                                          <p:spTgt spid="73"/>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fade">
                                      <p:cBhvr>
                                        <p:cTn id="92"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2" grpId="0"/>
      <p:bldP spid="33" grpId="0"/>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0" dirty="0">
                <a:solidFill>
                  <a:schemeClr val="accent1"/>
                </a:solidFill>
              </a:rPr>
              <a:t>SAP Ariba </a:t>
            </a:r>
            <a:r>
              <a:rPr lang="en-GB" b="0" dirty="0"/>
              <a:t>Mobile Authentication Setup &amp; Access</a:t>
            </a:r>
          </a:p>
        </p:txBody>
      </p:sp>
      <p:sp>
        <p:nvSpPr>
          <p:cNvPr id="40" name="Rectangle 39">
            <a:hlinkClick r:id="rId2" action="ppaction://hlinksldjump"/>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pic>
        <p:nvPicPr>
          <p:cNvPr id="3" name="Picture 2"/>
          <p:cNvPicPr>
            <a:picLocks noChangeAspect="1"/>
          </p:cNvPicPr>
          <p:nvPr/>
        </p:nvPicPr>
        <p:blipFill>
          <a:blip r:embed="rId3"/>
          <a:stretch>
            <a:fillRect/>
          </a:stretch>
        </p:blipFill>
        <p:spPr>
          <a:xfrm>
            <a:off x="4133351" y="3932929"/>
            <a:ext cx="3165742" cy="237430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6470" y="4278959"/>
            <a:ext cx="965593" cy="1702341"/>
          </a:xfrm>
          <a:prstGeom prst="rect">
            <a:avLst/>
          </a:prstGeom>
        </p:spPr>
      </p:pic>
      <p:grpSp>
        <p:nvGrpSpPr>
          <p:cNvPr id="11" name="Group 10"/>
          <p:cNvGrpSpPr/>
          <p:nvPr/>
        </p:nvGrpSpPr>
        <p:grpSpPr>
          <a:xfrm>
            <a:off x="4429628" y="1285716"/>
            <a:ext cx="2536200" cy="1438442"/>
            <a:chOff x="6332674" y="1137553"/>
            <a:chExt cx="2184141" cy="1238766"/>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3329" y="1582874"/>
              <a:ext cx="1390621" cy="271054"/>
            </a:xfrm>
            <a:prstGeom prst="rect">
              <a:avLst/>
            </a:prstGeom>
            <a:solidFill>
              <a:schemeClr val="bg1"/>
            </a:solidFill>
          </p:spPr>
        </p:pic>
        <p:sp>
          <p:nvSpPr>
            <p:cNvPr id="13" name="Freeform: Shape 12"/>
            <p:cNvSpPr/>
            <p:nvPr/>
          </p:nvSpPr>
          <p:spPr bwMode="gray">
            <a:xfrm>
              <a:off x="6332674" y="1137553"/>
              <a:ext cx="2184141" cy="1238766"/>
            </a:xfrm>
            <a:custGeom>
              <a:avLst/>
              <a:gdLst>
                <a:gd name="connsiteX0" fmla="*/ 1587179 w 2733216"/>
                <a:gd name="connsiteY0" fmla="*/ 0 h 1720653"/>
                <a:gd name="connsiteX1" fmla="*/ 2339956 w 2733216"/>
                <a:gd name="connsiteY1" fmla="*/ 613531 h 1720653"/>
                <a:gd name="connsiteX2" fmla="*/ 2340135 w 2733216"/>
                <a:gd name="connsiteY2" fmla="*/ 615307 h 1720653"/>
                <a:gd name="connsiteX3" fmla="*/ 2390755 w 2733216"/>
                <a:gd name="connsiteY3" fmla="*/ 631178 h 1720653"/>
                <a:gd name="connsiteX4" fmla="*/ 2733216 w 2733216"/>
                <a:gd name="connsiteY4" fmla="*/ 1152997 h 1720653"/>
                <a:gd name="connsiteX5" fmla="*/ 2172499 w 2733216"/>
                <a:gd name="connsiteY5" fmla="*/ 1719321 h 1720653"/>
                <a:gd name="connsiteX6" fmla="*/ 2167736 w 2733216"/>
                <a:gd name="connsiteY6" fmla="*/ 1718836 h 1720653"/>
                <a:gd name="connsiteX7" fmla="*/ 2167736 w 2733216"/>
                <a:gd name="connsiteY7" fmla="*/ 1719157 h 1720653"/>
                <a:gd name="connsiteX8" fmla="*/ 478627 w 2733216"/>
                <a:gd name="connsiteY8" fmla="*/ 1719157 h 1720653"/>
                <a:gd name="connsiteX9" fmla="*/ 463787 w 2733216"/>
                <a:gd name="connsiteY9" fmla="*/ 1720653 h 1720653"/>
                <a:gd name="connsiteX10" fmla="*/ 448947 w 2733216"/>
                <a:gd name="connsiteY10" fmla="*/ 1719157 h 1720653"/>
                <a:gd name="connsiteX11" fmla="*/ 441142 w 2733216"/>
                <a:gd name="connsiteY11" fmla="*/ 1719157 h 1720653"/>
                <a:gd name="connsiteX12" fmla="*/ 441142 w 2733216"/>
                <a:gd name="connsiteY12" fmla="*/ 1718370 h 1720653"/>
                <a:gd name="connsiteX13" fmla="*/ 370318 w 2733216"/>
                <a:gd name="connsiteY13" fmla="*/ 1711231 h 1720653"/>
                <a:gd name="connsiteX14" fmla="*/ 0 w 2733216"/>
                <a:gd name="connsiteY14" fmla="*/ 1256866 h 1720653"/>
                <a:gd name="connsiteX15" fmla="*/ 463787 w 2733216"/>
                <a:gd name="connsiteY15" fmla="*/ 793079 h 1720653"/>
                <a:gd name="connsiteX16" fmla="*/ 492384 w 2733216"/>
                <a:gd name="connsiteY16" fmla="*/ 795243 h 1720653"/>
                <a:gd name="connsiteX17" fmla="*/ 493643 w 2733216"/>
                <a:gd name="connsiteY17" fmla="*/ 782758 h 1720653"/>
                <a:gd name="connsiteX18" fmla="*/ 802261 w 2733216"/>
                <a:gd name="connsiteY18" fmla="*/ 474140 h 1720653"/>
                <a:gd name="connsiteX19" fmla="*/ 880846 w 2733216"/>
                <a:gd name="connsiteY19" fmla="*/ 466218 h 1720653"/>
                <a:gd name="connsiteX20" fmla="*/ 950020 w 2733216"/>
                <a:gd name="connsiteY20" fmla="*/ 338775 h 1720653"/>
                <a:gd name="connsiteX21" fmla="*/ 1587179 w 2733216"/>
                <a:gd name="connsiteY21" fmla="*/ 0 h 172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3216" h="1720653">
                  <a:moveTo>
                    <a:pt x="1587179" y="0"/>
                  </a:moveTo>
                  <a:cubicBezTo>
                    <a:pt x="1958502" y="0"/>
                    <a:pt x="2268307" y="263390"/>
                    <a:pt x="2339956" y="613531"/>
                  </a:cubicBezTo>
                  <a:lnTo>
                    <a:pt x="2340135" y="615307"/>
                  </a:lnTo>
                  <a:lnTo>
                    <a:pt x="2390755" y="631178"/>
                  </a:lnTo>
                  <a:cubicBezTo>
                    <a:pt x="2592005" y="717150"/>
                    <a:pt x="2733216" y="918418"/>
                    <a:pt x="2733216" y="1152997"/>
                  </a:cubicBezTo>
                  <a:cubicBezTo>
                    <a:pt x="2733216" y="1465769"/>
                    <a:pt x="2482174" y="1719321"/>
                    <a:pt x="2172499" y="1719321"/>
                  </a:cubicBezTo>
                  <a:lnTo>
                    <a:pt x="2167736" y="1718836"/>
                  </a:lnTo>
                  <a:lnTo>
                    <a:pt x="2167736" y="1719157"/>
                  </a:lnTo>
                  <a:lnTo>
                    <a:pt x="478627" y="1719157"/>
                  </a:lnTo>
                  <a:lnTo>
                    <a:pt x="463787" y="1720653"/>
                  </a:lnTo>
                  <a:lnTo>
                    <a:pt x="448947" y="1719157"/>
                  </a:lnTo>
                  <a:lnTo>
                    <a:pt x="441142" y="1719157"/>
                  </a:lnTo>
                  <a:lnTo>
                    <a:pt x="441142" y="1718370"/>
                  </a:lnTo>
                  <a:lnTo>
                    <a:pt x="370318" y="1711231"/>
                  </a:lnTo>
                  <a:cubicBezTo>
                    <a:pt x="158978" y="1667984"/>
                    <a:pt x="0" y="1480990"/>
                    <a:pt x="0" y="1256866"/>
                  </a:cubicBezTo>
                  <a:cubicBezTo>
                    <a:pt x="0" y="1000724"/>
                    <a:pt x="207645" y="793079"/>
                    <a:pt x="463787" y="793079"/>
                  </a:cubicBezTo>
                  <a:lnTo>
                    <a:pt x="492384" y="795243"/>
                  </a:lnTo>
                  <a:lnTo>
                    <a:pt x="493643" y="782758"/>
                  </a:lnTo>
                  <a:cubicBezTo>
                    <a:pt x="525342" y="627850"/>
                    <a:pt x="647353" y="505839"/>
                    <a:pt x="802261" y="474140"/>
                  </a:cubicBezTo>
                  <a:lnTo>
                    <a:pt x="880846" y="466218"/>
                  </a:lnTo>
                  <a:lnTo>
                    <a:pt x="950020" y="338775"/>
                  </a:lnTo>
                  <a:cubicBezTo>
                    <a:pt x="1088105" y="134382"/>
                    <a:pt x="1321948" y="0"/>
                    <a:pt x="1587179" y="0"/>
                  </a:cubicBezTo>
                  <a:close/>
                </a:path>
              </a:pathLst>
            </a:custGeom>
            <a:noFill/>
            <a:ln w="285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21" name="Group 20"/>
          <p:cNvGrpSpPr/>
          <p:nvPr/>
        </p:nvGrpSpPr>
        <p:grpSpPr>
          <a:xfrm>
            <a:off x="4011929" y="4502881"/>
            <a:ext cx="993130" cy="993421"/>
            <a:chOff x="1587003" y="1825828"/>
            <a:chExt cx="993130" cy="993421"/>
          </a:xfrm>
        </p:grpSpPr>
        <p:pic>
          <p:nvPicPr>
            <p:cNvPr id="22" name="Picture 21"/>
            <p:cNvPicPr>
              <a:picLocks noChangeAspect="1"/>
            </p:cNvPicPr>
            <p:nvPr/>
          </p:nvPicPr>
          <p:blipFill>
            <a:blip r:embed="rId6"/>
            <a:stretch>
              <a:fillRect/>
            </a:stretch>
          </p:blipFill>
          <p:spPr>
            <a:xfrm>
              <a:off x="1740746" y="1825828"/>
              <a:ext cx="685644" cy="685644"/>
            </a:xfrm>
            <a:prstGeom prst="rect">
              <a:avLst/>
            </a:prstGeom>
          </p:spPr>
        </p:pic>
        <p:sp>
          <p:nvSpPr>
            <p:cNvPr id="23" name="TextBox 22"/>
            <p:cNvSpPr txBox="1"/>
            <p:nvPr/>
          </p:nvSpPr>
          <p:spPr>
            <a:xfrm>
              <a:off x="1587003" y="2511472"/>
              <a:ext cx="99313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User downloads Ariba mobile App</a:t>
              </a:r>
            </a:p>
          </p:txBody>
        </p:sp>
      </p:grpSp>
      <p:grpSp>
        <p:nvGrpSpPr>
          <p:cNvPr id="24" name="Group 23"/>
          <p:cNvGrpSpPr/>
          <p:nvPr/>
        </p:nvGrpSpPr>
        <p:grpSpPr>
          <a:xfrm>
            <a:off x="6687871" y="978214"/>
            <a:ext cx="1721053" cy="993421"/>
            <a:chOff x="1587002" y="1825828"/>
            <a:chExt cx="1721053" cy="993421"/>
          </a:xfrm>
        </p:grpSpPr>
        <p:pic>
          <p:nvPicPr>
            <p:cNvPr id="25" name="Picture 24"/>
            <p:cNvPicPr>
              <a:picLocks noChangeAspect="1"/>
            </p:cNvPicPr>
            <p:nvPr/>
          </p:nvPicPr>
          <p:blipFill>
            <a:blip r:embed="rId6"/>
            <a:stretch>
              <a:fillRect/>
            </a:stretch>
          </p:blipFill>
          <p:spPr>
            <a:xfrm>
              <a:off x="2104706" y="1825828"/>
              <a:ext cx="685644" cy="685644"/>
            </a:xfrm>
            <a:prstGeom prst="rect">
              <a:avLst/>
            </a:prstGeom>
          </p:spPr>
        </p:pic>
        <p:sp>
          <p:nvSpPr>
            <p:cNvPr id="26" name="TextBox 25"/>
            <p:cNvSpPr txBox="1"/>
            <p:nvPr/>
          </p:nvSpPr>
          <p:spPr>
            <a:xfrm>
              <a:off x="1587002" y="2511472"/>
              <a:ext cx="1721053"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Activate mobile app within user preferences</a:t>
              </a:r>
            </a:p>
          </p:txBody>
        </p:sp>
      </p:grpSp>
      <p:grpSp>
        <p:nvGrpSpPr>
          <p:cNvPr id="28" name="Group 27"/>
          <p:cNvGrpSpPr/>
          <p:nvPr/>
        </p:nvGrpSpPr>
        <p:grpSpPr>
          <a:xfrm>
            <a:off x="7049153" y="2036421"/>
            <a:ext cx="993130" cy="993421"/>
            <a:chOff x="1587003" y="1825828"/>
            <a:chExt cx="993130" cy="993421"/>
          </a:xfrm>
        </p:grpSpPr>
        <p:pic>
          <p:nvPicPr>
            <p:cNvPr id="29" name="Picture 28"/>
            <p:cNvPicPr>
              <a:picLocks noChangeAspect="1"/>
            </p:cNvPicPr>
            <p:nvPr/>
          </p:nvPicPr>
          <p:blipFill>
            <a:blip r:embed="rId6"/>
            <a:stretch>
              <a:fillRect/>
            </a:stretch>
          </p:blipFill>
          <p:spPr>
            <a:xfrm>
              <a:off x="1740746" y="1825828"/>
              <a:ext cx="685644" cy="685644"/>
            </a:xfrm>
            <a:prstGeom prst="rect">
              <a:avLst/>
            </a:prstGeom>
          </p:spPr>
        </p:pic>
        <p:sp>
          <p:nvSpPr>
            <p:cNvPr id="30" name="TextBox 29"/>
            <p:cNvSpPr txBox="1"/>
            <p:nvPr/>
          </p:nvSpPr>
          <p:spPr>
            <a:xfrm>
              <a:off x="1587003" y="2511472"/>
              <a:ext cx="99313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Enter activation passcode</a:t>
              </a:r>
            </a:p>
          </p:txBody>
        </p:sp>
      </p:grpSp>
      <p:grpSp>
        <p:nvGrpSpPr>
          <p:cNvPr id="33" name="Group 32"/>
          <p:cNvGrpSpPr/>
          <p:nvPr/>
        </p:nvGrpSpPr>
        <p:grpSpPr>
          <a:xfrm>
            <a:off x="6324591" y="5053458"/>
            <a:ext cx="993130" cy="993421"/>
            <a:chOff x="1587003" y="1825828"/>
            <a:chExt cx="993130" cy="993421"/>
          </a:xfrm>
        </p:grpSpPr>
        <p:pic>
          <p:nvPicPr>
            <p:cNvPr id="34" name="Picture 33"/>
            <p:cNvPicPr>
              <a:picLocks noChangeAspect="1"/>
            </p:cNvPicPr>
            <p:nvPr/>
          </p:nvPicPr>
          <p:blipFill>
            <a:blip r:embed="rId6"/>
            <a:stretch>
              <a:fillRect/>
            </a:stretch>
          </p:blipFill>
          <p:spPr>
            <a:xfrm>
              <a:off x="1740746" y="1825828"/>
              <a:ext cx="685644" cy="685644"/>
            </a:xfrm>
            <a:prstGeom prst="rect">
              <a:avLst/>
            </a:prstGeom>
          </p:spPr>
        </p:pic>
        <p:sp>
          <p:nvSpPr>
            <p:cNvPr id="35" name="TextBox 34"/>
            <p:cNvSpPr txBox="1"/>
            <p:nvPr/>
          </p:nvSpPr>
          <p:spPr>
            <a:xfrm>
              <a:off x="1587003" y="2511472"/>
              <a:ext cx="99313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Configure PIN / Touch ID</a:t>
              </a:r>
            </a:p>
          </p:txBody>
        </p:sp>
      </p:grpSp>
      <p:grpSp>
        <p:nvGrpSpPr>
          <p:cNvPr id="37" name="Group 36"/>
          <p:cNvGrpSpPr/>
          <p:nvPr/>
        </p:nvGrpSpPr>
        <p:grpSpPr>
          <a:xfrm>
            <a:off x="2399510" y="3859125"/>
            <a:ext cx="1715213" cy="1973155"/>
            <a:chOff x="1297068" y="3184633"/>
            <a:chExt cx="1715213" cy="1973155"/>
          </a:xfrm>
        </p:grpSpPr>
        <p:grpSp>
          <p:nvGrpSpPr>
            <p:cNvPr id="32" name="Group 31"/>
            <p:cNvGrpSpPr/>
            <p:nvPr/>
          </p:nvGrpSpPr>
          <p:grpSpPr>
            <a:xfrm>
              <a:off x="1632147" y="3357563"/>
              <a:ext cx="1157591" cy="1800225"/>
              <a:chOff x="1632147" y="3357563"/>
              <a:chExt cx="1157591" cy="1800225"/>
            </a:xfrm>
          </p:grpSpPr>
          <p:pic>
            <p:nvPicPr>
              <p:cNvPr id="17" name="Picture 16"/>
              <p:cNvPicPr>
                <a:picLocks noChangeAspect="1"/>
              </p:cNvPicPr>
              <p:nvPr/>
            </p:nvPicPr>
            <p:blipFill>
              <a:blip r:embed="rId7"/>
              <a:stretch>
                <a:fillRect/>
              </a:stretch>
            </p:blipFill>
            <p:spPr>
              <a:xfrm>
                <a:off x="1770383" y="4389203"/>
                <a:ext cx="768585" cy="768585"/>
              </a:xfrm>
              <a:prstGeom prst="rect">
                <a:avLst/>
              </a:prstGeom>
            </p:spPr>
          </p:pic>
          <p:pic>
            <p:nvPicPr>
              <p:cNvPr id="19" name="Picture 18"/>
              <p:cNvPicPr>
                <a:picLocks noChangeAspect="1"/>
              </p:cNvPicPr>
              <p:nvPr/>
            </p:nvPicPr>
            <p:blipFill>
              <a:blip r:embed="rId8"/>
              <a:stretch>
                <a:fillRect/>
              </a:stretch>
            </p:blipFill>
            <p:spPr>
              <a:xfrm>
                <a:off x="1632147" y="3357563"/>
                <a:ext cx="1157591" cy="1214522"/>
              </a:xfrm>
              <a:prstGeom prst="rect">
                <a:avLst/>
              </a:prstGeom>
            </p:spPr>
          </p:pic>
        </p:grpSp>
        <p:sp>
          <p:nvSpPr>
            <p:cNvPr id="36" name="TextBox 35"/>
            <p:cNvSpPr txBox="1"/>
            <p:nvPr/>
          </p:nvSpPr>
          <p:spPr>
            <a:xfrm>
              <a:off x="1297068" y="3184633"/>
              <a:ext cx="1715213"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200" kern="0" dirty="0">
                  <a:ea typeface="Arial Unicode MS" pitchFamily="34" charset="-128"/>
                  <a:cs typeface="Arial Unicode MS" pitchFamily="34" charset="-128"/>
                </a:rPr>
                <a:t>Apple / Google App store</a:t>
              </a:r>
            </a:p>
          </p:txBody>
        </p:sp>
      </p:grpSp>
      <p:sp>
        <p:nvSpPr>
          <p:cNvPr id="43" name="TextBox 42"/>
          <p:cNvSpPr txBox="1"/>
          <p:nvPr/>
        </p:nvSpPr>
        <p:spPr>
          <a:xfrm>
            <a:off x="8176460" y="5396280"/>
            <a:ext cx="140854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100" kern="0" dirty="0">
                <a:ea typeface="Arial Unicode MS" pitchFamily="34" charset="-128"/>
                <a:cs typeface="Arial Unicode MS" pitchFamily="34" charset="-128"/>
              </a:rPr>
              <a:t>PIN / Touch ID used for all future access</a:t>
            </a:r>
          </a:p>
        </p:txBody>
      </p:sp>
      <p:grpSp>
        <p:nvGrpSpPr>
          <p:cNvPr id="46" name="Group 45"/>
          <p:cNvGrpSpPr/>
          <p:nvPr/>
        </p:nvGrpSpPr>
        <p:grpSpPr>
          <a:xfrm>
            <a:off x="3278316" y="1644144"/>
            <a:ext cx="993130" cy="1138165"/>
            <a:chOff x="3278316" y="1917404"/>
            <a:chExt cx="993130" cy="1138165"/>
          </a:xfrm>
        </p:grpSpPr>
        <p:sp>
          <p:nvSpPr>
            <p:cNvPr id="16" name="TextBox 15"/>
            <p:cNvSpPr txBox="1"/>
            <p:nvPr/>
          </p:nvSpPr>
          <p:spPr>
            <a:xfrm>
              <a:off x="3278316" y="2593904"/>
              <a:ext cx="993130" cy="4616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Admin assign user to Mobile user group</a:t>
              </a:r>
            </a:p>
          </p:txBody>
        </p:sp>
        <p:pic>
          <p:nvPicPr>
            <p:cNvPr id="45" name="Picture 44"/>
            <p:cNvPicPr>
              <a:picLocks noChangeAspect="1"/>
            </p:cNvPicPr>
            <p:nvPr/>
          </p:nvPicPr>
          <p:blipFill>
            <a:blip r:embed="rId9"/>
            <a:stretch>
              <a:fillRect/>
            </a:stretch>
          </p:blipFill>
          <p:spPr>
            <a:xfrm>
              <a:off x="3406030" y="1917404"/>
              <a:ext cx="711858" cy="711858"/>
            </a:xfrm>
            <a:prstGeom prst="rect">
              <a:avLst/>
            </a:prstGeom>
          </p:spPr>
        </p:pic>
      </p:grpSp>
      <p:pic>
        <p:nvPicPr>
          <p:cNvPr id="48" name="Picture 47"/>
          <p:cNvPicPr>
            <a:picLocks noChangeAspect="1"/>
          </p:cNvPicPr>
          <p:nvPr/>
        </p:nvPicPr>
        <p:blipFill>
          <a:blip r:embed="rId10"/>
          <a:stretch>
            <a:fillRect/>
          </a:stretch>
        </p:blipFill>
        <p:spPr>
          <a:xfrm rot="16200000">
            <a:off x="5332814" y="5981300"/>
            <a:ext cx="780038" cy="780038"/>
          </a:xfrm>
          <a:prstGeom prst="rect">
            <a:avLst/>
          </a:prstGeom>
        </p:spPr>
      </p:pic>
      <p:sp>
        <p:nvSpPr>
          <p:cNvPr id="52" name="TextBox 51"/>
          <p:cNvSpPr txBox="1"/>
          <p:nvPr/>
        </p:nvSpPr>
        <p:spPr>
          <a:xfrm>
            <a:off x="5331501" y="2258795"/>
            <a:ext cx="769441" cy="276999"/>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567532</a:t>
            </a:r>
          </a:p>
        </p:txBody>
      </p:sp>
      <p:cxnSp>
        <p:nvCxnSpPr>
          <p:cNvPr id="54" name="Straight Connector 53"/>
          <p:cNvCxnSpPr>
            <a:stCxn id="3" idx="0"/>
          </p:cNvCxnSpPr>
          <p:nvPr/>
        </p:nvCxnSpPr>
        <p:spPr>
          <a:xfrm flipV="1">
            <a:off x="5716222" y="2782309"/>
            <a:ext cx="6611" cy="115062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7339494" y="5066188"/>
            <a:ext cx="728471" cy="1241048"/>
            <a:chOff x="7339494" y="5066188"/>
            <a:chExt cx="728471" cy="1241048"/>
          </a:xfrm>
        </p:grpSpPr>
        <p:pic>
          <p:nvPicPr>
            <p:cNvPr id="58" name="Picture 57"/>
            <p:cNvPicPr>
              <a:picLocks noChangeAspect="1"/>
            </p:cNvPicPr>
            <p:nvPr/>
          </p:nvPicPr>
          <p:blipFill>
            <a:blip r:embed="rId11"/>
            <a:stretch>
              <a:fillRect/>
            </a:stretch>
          </p:blipFill>
          <p:spPr>
            <a:xfrm>
              <a:off x="7447989" y="5066188"/>
              <a:ext cx="511481" cy="511481"/>
            </a:xfrm>
            <a:prstGeom prst="rect">
              <a:avLst/>
            </a:prstGeom>
          </p:spPr>
        </p:pic>
        <p:pic>
          <p:nvPicPr>
            <p:cNvPr id="60" name="Picture 59"/>
            <p:cNvPicPr>
              <a:picLocks noChangeAspect="1"/>
            </p:cNvPicPr>
            <p:nvPr/>
          </p:nvPicPr>
          <p:blipFill>
            <a:blip r:embed="rId12"/>
            <a:stretch>
              <a:fillRect/>
            </a:stretch>
          </p:blipFill>
          <p:spPr>
            <a:xfrm>
              <a:off x="7339494" y="5578765"/>
              <a:ext cx="728471" cy="728471"/>
            </a:xfrm>
            <a:prstGeom prst="rect">
              <a:avLst/>
            </a:prstGeom>
          </p:spPr>
        </p:pic>
      </p:grpSp>
      <p:grpSp>
        <p:nvGrpSpPr>
          <p:cNvPr id="41" name="Group 40">
            <a:extLst>
              <a:ext uri="{FF2B5EF4-FFF2-40B4-BE49-F238E27FC236}">
                <a16:creationId xmlns:a16="http://schemas.microsoft.com/office/drawing/2014/main" id="{F3438E00-3416-4C3F-8116-025EA409DE9C}"/>
              </a:ext>
            </a:extLst>
          </p:cNvPr>
          <p:cNvGrpSpPr/>
          <p:nvPr/>
        </p:nvGrpSpPr>
        <p:grpSpPr>
          <a:xfrm>
            <a:off x="6296992" y="3677694"/>
            <a:ext cx="1243272" cy="1005535"/>
            <a:chOff x="1825892" y="1825828"/>
            <a:chExt cx="1243272" cy="1005535"/>
          </a:xfrm>
        </p:grpSpPr>
        <p:pic>
          <p:nvPicPr>
            <p:cNvPr id="42" name="Picture 41">
              <a:extLst>
                <a:ext uri="{FF2B5EF4-FFF2-40B4-BE49-F238E27FC236}">
                  <a16:creationId xmlns:a16="http://schemas.microsoft.com/office/drawing/2014/main" id="{FCE14739-21F8-4D3C-B824-CB3D7A507372}"/>
                </a:ext>
              </a:extLst>
            </p:cNvPr>
            <p:cNvPicPr>
              <a:picLocks noChangeAspect="1"/>
            </p:cNvPicPr>
            <p:nvPr/>
          </p:nvPicPr>
          <p:blipFill>
            <a:blip r:embed="rId6"/>
            <a:stretch>
              <a:fillRect/>
            </a:stretch>
          </p:blipFill>
          <p:spPr>
            <a:xfrm>
              <a:off x="2104706" y="1825828"/>
              <a:ext cx="685644" cy="685644"/>
            </a:xfrm>
            <a:prstGeom prst="rect">
              <a:avLst/>
            </a:prstGeom>
          </p:spPr>
        </p:pic>
        <p:sp>
          <p:nvSpPr>
            <p:cNvPr id="44" name="TextBox 43">
              <a:extLst>
                <a:ext uri="{FF2B5EF4-FFF2-40B4-BE49-F238E27FC236}">
                  <a16:creationId xmlns:a16="http://schemas.microsoft.com/office/drawing/2014/main" id="{55EEF48B-F8D3-4D32-A3F8-00EE2D90D907}"/>
                </a:ext>
              </a:extLst>
            </p:cNvPr>
            <p:cNvSpPr txBox="1"/>
            <p:nvPr/>
          </p:nvSpPr>
          <p:spPr>
            <a:xfrm>
              <a:off x="1825892" y="2523586"/>
              <a:ext cx="1243272"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Generate passcode on mobile app</a:t>
              </a:r>
            </a:p>
          </p:txBody>
        </p:sp>
      </p:grpSp>
      <p:sp>
        <p:nvSpPr>
          <p:cNvPr id="47" name="TextBox 46">
            <a:extLst>
              <a:ext uri="{FF2B5EF4-FFF2-40B4-BE49-F238E27FC236}">
                <a16:creationId xmlns:a16="http://schemas.microsoft.com/office/drawing/2014/main" id="{9294AAD8-CFC1-4A9E-8C7A-FB3580C0FD3B}"/>
              </a:ext>
            </a:extLst>
          </p:cNvPr>
          <p:cNvSpPr txBox="1"/>
          <p:nvPr/>
        </p:nvSpPr>
        <p:spPr>
          <a:xfrm>
            <a:off x="5313007" y="4707203"/>
            <a:ext cx="769441" cy="276999"/>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567532</a:t>
            </a:r>
          </a:p>
        </p:txBody>
      </p:sp>
    </p:spTree>
    <p:extLst>
      <p:ext uri="{BB962C8B-B14F-4D97-AF65-F5344CB8AC3E}">
        <p14:creationId xmlns:p14="http://schemas.microsoft.com/office/powerpoint/2010/main" val="3815074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47"/>
                                        </p:tgtEl>
                                      </p:cBhvr>
                                    </p:animEffect>
                                    <p:set>
                                      <p:cBhvr>
                                        <p:cTn id="62" dur="1" fill="hold">
                                          <p:stCondLst>
                                            <p:cond delay="499"/>
                                          </p:stCondLst>
                                        </p:cTn>
                                        <p:tgtEl>
                                          <p:spTgt spid="47"/>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41"/>
                                        </p:tgtEl>
                                      </p:cBhvr>
                                    </p:animEffect>
                                    <p:set>
                                      <p:cBhvr>
                                        <p:cTn id="65" dur="1" fill="hold">
                                          <p:stCondLst>
                                            <p:cond delay="499"/>
                                          </p:stCondLst>
                                        </p:cTn>
                                        <p:tgtEl>
                                          <p:spTgt spid="4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8"/>
                                        </p:tgtEl>
                                      </p:cBhvr>
                                    </p:animEffect>
                                    <p:set>
                                      <p:cBhvr>
                                        <p:cTn id="68" dur="1" fill="hold">
                                          <p:stCondLst>
                                            <p:cond delay="499"/>
                                          </p:stCondLst>
                                        </p:cTn>
                                        <p:tgtEl>
                                          <p:spTgt spid="28"/>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52"/>
                                        </p:tgtEl>
                                      </p:cBhvr>
                                    </p:animEffect>
                                    <p:set>
                                      <p:cBhvr>
                                        <p:cTn id="71" dur="1" fill="hold">
                                          <p:stCondLst>
                                            <p:cond delay="499"/>
                                          </p:stCondLst>
                                        </p:cTn>
                                        <p:tgtEl>
                                          <p:spTgt spid="5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1000"/>
                                        <p:tgtEl>
                                          <p:spTgt spid="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fade">
                                      <p:cBhvr>
                                        <p:cTn id="86" dur="500"/>
                                        <p:tgtEl>
                                          <p:spTgt spid="6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1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2" grpId="0" animBg="1"/>
      <p:bldP spid="52" grpId="1" animBg="1"/>
      <p:bldP spid="47" grpId="0" animBg="1"/>
      <p:bldP spid="47"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accent1"/>
                </a:solidFill>
              </a:rPr>
              <a:t>SAP GRC </a:t>
            </a:r>
            <a:r>
              <a:rPr lang="en-US" dirty="0"/>
              <a:t>Integration</a:t>
            </a:r>
          </a:p>
        </p:txBody>
      </p:sp>
      <p:pic>
        <p:nvPicPr>
          <p:cNvPr id="7" name="Picture Placeholder 6">
            <a:extLst>
              <a:ext uri="{FF2B5EF4-FFF2-40B4-BE49-F238E27FC236}">
                <a16:creationId xmlns:a16="http://schemas.microsoft.com/office/drawing/2014/main" id="{3879D489-9EE0-4B8D-8CFD-569A2CBCAF4C}"/>
              </a:ext>
            </a:extLst>
          </p:cNvPr>
          <p:cNvPicPr>
            <a:picLocks noGrp="1" noChangeAspect="1"/>
          </p:cNvPicPr>
          <p:nvPr>
            <p:ph type="pic" sz="quarter" idx="12"/>
          </p:nvPr>
        </p:nvPicPr>
        <p:blipFill>
          <a:blip r:embed="rId2"/>
          <a:srcRect t="31246" b="31246"/>
          <a:stretch>
            <a:fillRect/>
          </a:stretch>
        </p:blipFill>
        <p:spPr>
          <a:xfrm>
            <a:off x="-988" y="3576903"/>
            <a:ext cx="12195175" cy="3430800"/>
          </a:xfrm>
        </p:spPr>
      </p:pic>
    </p:spTree>
    <p:extLst>
      <p:ext uri="{BB962C8B-B14F-4D97-AF65-F5344CB8AC3E}">
        <p14:creationId xmlns:p14="http://schemas.microsoft.com/office/powerpoint/2010/main" val="4172987960"/>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CD38FEB-2614-4F5A-A59D-98C1D5A5FA0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4414" y="3937719"/>
            <a:ext cx="2876974" cy="2036480"/>
          </a:xfrm>
          <a:prstGeom prst="rect">
            <a:avLst/>
          </a:prstGeom>
          <a:noFill/>
          <a:ln w="9525">
            <a:solidFill>
              <a:srgbClr val="000072"/>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B9CA2458-040A-46C6-9F27-5882D1D3D5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9719" y="2381716"/>
            <a:ext cx="3077614" cy="1946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000AE079-DA72-4192-9993-54B476258124}"/>
              </a:ext>
            </a:extLst>
          </p:cNvPr>
          <p:cNvSpPr/>
          <p:nvPr/>
        </p:nvSpPr>
        <p:spPr>
          <a:xfrm>
            <a:off x="5867108" y="5217327"/>
            <a:ext cx="2822024" cy="847903"/>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SAP </a:t>
            </a:r>
            <a:r>
              <a:rPr kumimoji="0" lang="en-GB" sz="18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AVM</a:t>
            </a:r>
          </a:p>
        </p:txBody>
      </p:sp>
      <p:cxnSp>
        <p:nvCxnSpPr>
          <p:cNvPr id="12" name="Straight Connector 11">
            <a:extLst>
              <a:ext uri="{FF2B5EF4-FFF2-40B4-BE49-F238E27FC236}">
                <a16:creationId xmlns:a16="http://schemas.microsoft.com/office/drawing/2014/main" id="{8143BB61-380C-4BE9-A2A7-38497F88E26A}"/>
              </a:ext>
            </a:extLst>
          </p:cNvPr>
          <p:cNvCxnSpPr/>
          <p:nvPr/>
        </p:nvCxnSpPr>
        <p:spPr>
          <a:xfrm flipV="1">
            <a:off x="6582053" y="3857941"/>
            <a:ext cx="0" cy="1359386"/>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2002C70-24A4-4A27-BE69-744B2F7CC56D}"/>
              </a:ext>
            </a:extLst>
          </p:cNvPr>
          <p:cNvSpPr/>
          <p:nvPr/>
        </p:nvSpPr>
        <p:spPr>
          <a:xfrm>
            <a:off x="6501090" y="3834382"/>
            <a:ext cx="161925" cy="16192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tx1"/>
              </a:solidFill>
              <a:effectLst/>
              <a:uLnTx/>
              <a:uFillTx/>
            </a:endParaRPr>
          </a:p>
        </p:txBody>
      </p:sp>
      <p:cxnSp>
        <p:nvCxnSpPr>
          <p:cNvPr id="14" name="Straight Connector 13">
            <a:extLst>
              <a:ext uri="{FF2B5EF4-FFF2-40B4-BE49-F238E27FC236}">
                <a16:creationId xmlns:a16="http://schemas.microsoft.com/office/drawing/2014/main" id="{95D1911A-94E3-43BB-98AF-519D8AD34E4F}"/>
              </a:ext>
            </a:extLst>
          </p:cNvPr>
          <p:cNvCxnSpPr/>
          <p:nvPr/>
        </p:nvCxnSpPr>
        <p:spPr>
          <a:xfrm flipV="1">
            <a:off x="7097923" y="3852090"/>
            <a:ext cx="0" cy="1359386"/>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38DB713-49C5-4DF6-AF0A-706F3B78F23D}"/>
              </a:ext>
            </a:extLst>
          </p:cNvPr>
          <p:cNvSpPr/>
          <p:nvPr/>
        </p:nvSpPr>
        <p:spPr>
          <a:xfrm>
            <a:off x="7016960" y="3844599"/>
            <a:ext cx="161925" cy="16192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tx1"/>
              </a:solidFill>
              <a:effectLst/>
              <a:uLnTx/>
              <a:uFillTx/>
            </a:endParaRPr>
          </a:p>
        </p:txBody>
      </p:sp>
      <p:cxnSp>
        <p:nvCxnSpPr>
          <p:cNvPr id="16" name="Straight Connector 15">
            <a:extLst>
              <a:ext uri="{FF2B5EF4-FFF2-40B4-BE49-F238E27FC236}">
                <a16:creationId xmlns:a16="http://schemas.microsoft.com/office/drawing/2014/main" id="{968FEC70-3C82-4FB4-8133-A5BA238766AA}"/>
              </a:ext>
            </a:extLst>
          </p:cNvPr>
          <p:cNvCxnSpPr/>
          <p:nvPr/>
        </p:nvCxnSpPr>
        <p:spPr>
          <a:xfrm flipV="1">
            <a:off x="7659168" y="3799467"/>
            <a:ext cx="0" cy="1412009"/>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7151312-2C06-4639-A77A-3A83A908C169}"/>
              </a:ext>
            </a:extLst>
          </p:cNvPr>
          <p:cNvSpPr/>
          <p:nvPr/>
        </p:nvSpPr>
        <p:spPr>
          <a:xfrm>
            <a:off x="7578205" y="3850862"/>
            <a:ext cx="161925" cy="16192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tx1"/>
              </a:solidFill>
              <a:effectLst/>
              <a:uLnTx/>
              <a:uFillTx/>
            </a:endParaRPr>
          </a:p>
        </p:txBody>
      </p:sp>
      <p:pic>
        <p:nvPicPr>
          <p:cNvPr id="18" name="Picture 2" descr="Image result for greenlight technologies">
            <a:extLst>
              <a:ext uri="{FF2B5EF4-FFF2-40B4-BE49-F238E27FC236}">
                <a16:creationId xmlns:a16="http://schemas.microsoft.com/office/drawing/2014/main" id="{C726005C-E831-4282-9197-354A35EE6728}"/>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86936" y="6138972"/>
            <a:ext cx="753473" cy="289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29E03D8-AB40-4D07-B055-90BBF9FC94A2}"/>
              </a:ext>
            </a:extLst>
          </p:cNvPr>
          <p:cNvSpPr txBox="1"/>
          <p:nvPr/>
        </p:nvSpPr>
        <p:spPr>
          <a:xfrm rot="16200000">
            <a:off x="5710987" y="4392982"/>
            <a:ext cx="1482571"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latin typeface="Arial" panose="020B0604020202020204" pitchFamily="34" charset="0"/>
                <a:cs typeface="Arial" panose="020B0604020202020204" pitchFamily="34" charset="0"/>
              </a:rPr>
              <a:t>User Provisioning </a:t>
            </a:r>
          </a:p>
        </p:txBody>
      </p:sp>
      <p:sp>
        <p:nvSpPr>
          <p:cNvPr id="20" name="TextBox 19">
            <a:extLst>
              <a:ext uri="{FF2B5EF4-FFF2-40B4-BE49-F238E27FC236}">
                <a16:creationId xmlns:a16="http://schemas.microsoft.com/office/drawing/2014/main" id="{D147607D-954D-478F-BE8C-81B5E10E9436}"/>
              </a:ext>
            </a:extLst>
          </p:cNvPr>
          <p:cNvSpPr txBox="1"/>
          <p:nvPr/>
        </p:nvSpPr>
        <p:spPr>
          <a:xfrm rot="16200000">
            <a:off x="7010502" y="4253008"/>
            <a:ext cx="160863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latin typeface="Arial" panose="020B0604020202020204" pitchFamily="34" charset="0"/>
                <a:cs typeface="Arial" panose="020B0604020202020204" pitchFamily="34" charset="0"/>
              </a:rPr>
              <a:t>Automated SOD Monitoring</a:t>
            </a:r>
          </a:p>
        </p:txBody>
      </p:sp>
      <p:sp>
        <p:nvSpPr>
          <p:cNvPr id="21" name="TextBox 20">
            <a:extLst>
              <a:ext uri="{FF2B5EF4-FFF2-40B4-BE49-F238E27FC236}">
                <a16:creationId xmlns:a16="http://schemas.microsoft.com/office/drawing/2014/main" id="{DE9CE138-A548-4908-A626-DF6E71260DB1}"/>
              </a:ext>
            </a:extLst>
          </p:cNvPr>
          <p:cNvSpPr txBox="1"/>
          <p:nvPr/>
        </p:nvSpPr>
        <p:spPr>
          <a:xfrm rot="16200000">
            <a:off x="6457912" y="4392982"/>
            <a:ext cx="1482571"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latin typeface="Arial" panose="020B0604020202020204" pitchFamily="34" charset="0"/>
                <a:cs typeface="Arial" panose="020B0604020202020204" pitchFamily="34" charset="0"/>
              </a:rPr>
              <a:t>Emergency Access</a:t>
            </a:r>
          </a:p>
        </p:txBody>
      </p:sp>
      <p:sp>
        <p:nvSpPr>
          <p:cNvPr id="22" name="TextBox 21">
            <a:extLst>
              <a:ext uri="{FF2B5EF4-FFF2-40B4-BE49-F238E27FC236}">
                <a16:creationId xmlns:a16="http://schemas.microsoft.com/office/drawing/2014/main" id="{1F597981-80D2-4927-980A-38E94EFDC2DE}"/>
              </a:ext>
            </a:extLst>
          </p:cNvPr>
          <p:cNvSpPr txBox="1"/>
          <p:nvPr/>
        </p:nvSpPr>
        <p:spPr>
          <a:xfrm rot="16200000">
            <a:off x="5920020" y="4366117"/>
            <a:ext cx="1528606"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latin typeface="Arial" panose="020B0604020202020204" pitchFamily="34" charset="0"/>
                <a:cs typeface="Arial" panose="020B0604020202020204" pitchFamily="34" charset="0"/>
              </a:rPr>
              <a:t>User De-provisioning </a:t>
            </a:r>
          </a:p>
        </p:txBody>
      </p:sp>
      <p:pic>
        <p:nvPicPr>
          <p:cNvPr id="23" name="Picture 22">
            <a:extLst>
              <a:ext uri="{FF2B5EF4-FFF2-40B4-BE49-F238E27FC236}">
                <a16:creationId xmlns:a16="http://schemas.microsoft.com/office/drawing/2014/main" id="{AA60E956-E1CE-494A-B70F-B993AC27EA22}"/>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181357" y="5372224"/>
            <a:ext cx="513089" cy="513089"/>
          </a:xfrm>
          <a:prstGeom prst="rect">
            <a:avLst/>
          </a:prstGeom>
        </p:spPr>
      </p:pic>
      <p:sp>
        <p:nvSpPr>
          <p:cNvPr id="26" name="Rectangle 25">
            <a:extLst>
              <a:ext uri="{FF2B5EF4-FFF2-40B4-BE49-F238E27FC236}">
                <a16:creationId xmlns:a16="http://schemas.microsoft.com/office/drawing/2014/main" id="{79F61FB9-7F46-4012-85ED-4983AA8F92AF}"/>
              </a:ext>
            </a:extLst>
          </p:cNvPr>
          <p:cNvSpPr/>
          <p:nvPr/>
        </p:nvSpPr>
        <p:spPr>
          <a:xfrm>
            <a:off x="10424652" y="2740453"/>
            <a:ext cx="1770523" cy="297517"/>
          </a:xfrm>
          <a:prstGeom prst="rect">
            <a:avLst/>
          </a:prstGeom>
        </p:spPr>
        <p:txBody>
          <a:bodyPr wrap="square">
            <a:sp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Existing Customers</a:t>
            </a:r>
          </a:p>
        </p:txBody>
      </p:sp>
      <p:pic>
        <p:nvPicPr>
          <p:cNvPr id="27" name="Picture 4">
            <a:extLst>
              <a:ext uri="{FF2B5EF4-FFF2-40B4-BE49-F238E27FC236}">
                <a16:creationId xmlns:a16="http://schemas.microsoft.com/office/drawing/2014/main" id="{0F8C1FAD-7C19-46F8-AE60-754EE0603A0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05497" y="3578254"/>
            <a:ext cx="450819" cy="53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5">
            <a:extLst>
              <a:ext uri="{FF2B5EF4-FFF2-40B4-BE49-F238E27FC236}">
                <a16:creationId xmlns:a16="http://schemas.microsoft.com/office/drawing/2014/main" id="{87C1F059-777A-450C-840B-92F95C8A1F3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36753" y="3610143"/>
            <a:ext cx="617994" cy="1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6">
            <a:extLst>
              <a:ext uri="{FF2B5EF4-FFF2-40B4-BE49-F238E27FC236}">
                <a16:creationId xmlns:a16="http://schemas.microsoft.com/office/drawing/2014/main" id="{CF5B4E05-CA90-43FB-A566-8724A3F1A8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05497" y="3179268"/>
            <a:ext cx="801037" cy="327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Straight Connector 29">
            <a:extLst>
              <a:ext uri="{FF2B5EF4-FFF2-40B4-BE49-F238E27FC236}">
                <a16:creationId xmlns:a16="http://schemas.microsoft.com/office/drawing/2014/main" id="{CBAA6E28-3DA7-4665-83DD-66698C656EE5}"/>
              </a:ext>
            </a:extLst>
          </p:cNvPr>
          <p:cNvCxnSpPr/>
          <p:nvPr/>
        </p:nvCxnSpPr>
        <p:spPr>
          <a:xfrm flipV="1">
            <a:off x="8202154" y="3789040"/>
            <a:ext cx="0" cy="1412009"/>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29FE390-9FB7-42CD-8342-FFF0A6747287}"/>
              </a:ext>
            </a:extLst>
          </p:cNvPr>
          <p:cNvSpPr/>
          <p:nvPr/>
        </p:nvSpPr>
        <p:spPr>
          <a:xfrm>
            <a:off x="8121191" y="3841374"/>
            <a:ext cx="161925" cy="16192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tx1"/>
              </a:solidFill>
              <a:effectLst/>
              <a:uLnTx/>
              <a:uFillTx/>
            </a:endParaRPr>
          </a:p>
        </p:txBody>
      </p:sp>
      <p:sp>
        <p:nvSpPr>
          <p:cNvPr id="32" name="TextBox 31">
            <a:extLst>
              <a:ext uri="{FF2B5EF4-FFF2-40B4-BE49-F238E27FC236}">
                <a16:creationId xmlns:a16="http://schemas.microsoft.com/office/drawing/2014/main" id="{4169DC73-142C-4243-AA3A-1D1C56909D4C}"/>
              </a:ext>
            </a:extLst>
          </p:cNvPr>
          <p:cNvSpPr txBox="1"/>
          <p:nvPr/>
        </p:nvSpPr>
        <p:spPr>
          <a:xfrm rot="16200000">
            <a:off x="7481775" y="4329952"/>
            <a:ext cx="1608630"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effectLst/>
                <a:uLnTx/>
                <a:uFillTx/>
                <a:latin typeface="Arial" panose="020B0604020202020204" pitchFamily="34" charset="0"/>
                <a:cs typeface="Arial" panose="020B0604020202020204" pitchFamily="34" charset="0"/>
              </a:rPr>
              <a:t>Cleaning activities</a:t>
            </a:r>
          </a:p>
        </p:txBody>
      </p:sp>
      <p:sp>
        <p:nvSpPr>
          <p:cNvPr id="36" name="Freeform: Shape 35">
            <a:extLst>
              <a:ext uri="{FF2B5EF4-FFF2-40B4-BE49-F238E27FC236}">
                <a16:creationId xmlns:a16="http://schemas.microsoft.com/office/drawing/2014/main" id="{9B0459AC-BB30-446F-9144-86358C905906}"/>
              </a:ext>
            </a:extLst>
          </p:cNvPr>
          <p:cNvSpPr/>
          <p:nvPr/>
        </p:nvSpPr>
        <p:spPr bwMode="gray">
          <a:xfrm>
            <a:off x="5827865" y="2108799"/>
            <a:ext cx="3216731" cy="1713466"/>
          </a:xfrm>
          <a:custGeom>
            <a:avLst/>
            <a:gdLst>
              <a:gd name="connsiteX0" fmla="*/ 1587179 w 2733216"/>
              <a:gd name="connsiteY0" fmla="*/ 0 h 1720653"/>
              <a:gd name="connsiteX1" fmla="*/ 2339956 w 2733216"/>
              <a:gd name="connsiteY1" fmla="*/ 613531 h 1720653"/>
              <a:gd name="connsiteX2" fmla="*/ 2340135 w 2733216"/>
              <a:gd name="connsiteY2" fmla="*/ 615307 h 1720653"/>
              <a:gd name="connsiteX3" fmla="*/ 2390755 w 2733216"/>
              <a:gd name="connsiteY3" fmla="*/ 631178 h 1720653"/>
              <a:gd name="connsiteX4" fmla="*/ 2733216 w 2733216"/>
              <a:gd name="connsiteY4" fmla="*/ 1152997 h 1720653"/>
              <a:gd name="connsiteX5" fmla="*/ 2172499 w 2733216"/>
              <a:gd name="connsiteY5" fmla="*/ 1719321 h 1720653"/>
              <a:gd name="connsiteX6" fmla="*/ 2167736 w 2733216"/>
              <a:gd name="connsiteY6" fmla="*/ 1718836 h 1720653"/>
              <a:gd name="connsiteX7" fmla="*/ 2167736 w 2733216"/>
              <a:gd name="connsiteY7" fmla="*/ 1719157 h 1720653"/>
              <a:gd name="connsiteX8" fmla="*/ 478627 w 2733216"/>
              <a:gd name="connsiteY8" fmla="*/ 1719157 h 1720653"/>
              <a:gd name="connsiteX9" fmla="*/ 463787 w 2733216"/>
              <a:gd name="connsiteY9" fmla="*/ 1720653 h 1720653"/>
              <a:gd name="connsiteX10" fmla="*/ 448947 w 2733216"/>
              <a:gd name="connsiteY10" fmla="*/ 1719157 h 1720653"/>
              <a:gd name="connsiteX11" fmla="*/ 441142 w 2733216"/>
              <a:gd name="connsiteY11" fmla="*/ 1719157 h 1720653"/>
              <a:gd name="connsiteX12" fmla="*/ 441142 w 2733216"/>
              <a:gd name="connsiteY12" fmla="*/ 1718370 h 1720653"/>
              <a:gd name="connsiteX13" fmla="*/ 370318 w 2733216"/>
              <a:gd name="connsiteY13" fmla="*/ 1711231 h 1720653"/>
              <a:gd name="connsiteX14" fmla="*/ 0 w 2733216"/>
              <a:gd name="connsiteY14" fmla="*/ 1256866 h 1720653"/>
              <a:gd name="connsiteX15" fmla="*/ 463787 w 2733216"/>
              <a:gd name="connsiteY15" fmla="*/ 793079 h 1720653"/>
              <a:gd name="connsiteX16" fmla="*/ 492384 w 2733216"/>
              <a:gd name="connsiteY16" fmla="*/ 795243 h 1720653"/>
              <a:gd name="connsiteX17" fmla="*/ 493643 w 2733216"/>
              <a:gd name="connsiteY17" fmla="*/ 782758 h 1720653"/>
              <a:gd name="connsiteX18" fmla="*/ 802261 w 2733216"/>
              <a:gd name="connsiteY18" fmla="*/ 474140 h 1720653"/>
              <a:gd name="connsiteX19" fmla="*/ 880846 w 2733216"/>
              <a:gd name="connsiteY19" fmla="*/ 466218 h 1720653"/>
              <a:gd name="connsiteX20" fmla="*/ 950020 w 2733216"/>
              <a:gd name="connsiteY20" fmla="*/ 338775 h 1720653"/>
              <a:gd name="connsiteX21" fmla="*/ 1587179 w 2733216"/>
              <a:gd name="connsiteY21" fmla="*/ 0 h 172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3216" h="1720653">
                <a:moveTo>
                  <a:pt x="1587179" y="0"/>
                </a:moveTo>
                <a:cubicBezTo>
                  <a:pt x="1958502" y="0"/>
                  <a:pt x="2268307" y="263390"/>
                  <a:pt x="2339956" y="613531"/>
                </a:cubicBezTo>
                <a:lnTo>
                  <a:pt x="2340135" y="615307"/>
                </a:lnTo>
                <a:lnTo>
                  <a:pt x="2390755" y="631178"/>
                </a:lnTo>
                <a:cubicBezTo>
                  <a:pt x="2592005" y="717150"/>
                  <a:pt x="2733216" y="918418"/>
                  <a:pt x="2733216" y="1152997"/>
                </a:cubicBezTo>
                <a:cubicBezTo>
                  <a:pt x="2733216" y="1465769"/>
                  <a:pt x="2482174" y="1719321"/>
                  <a:pt x="2172499" y="1719321"/>
                </a:cubicBezTo>
                <a:lnTo>
                  <a:pt x="2167736" y="1718836"/>
                </a:lnTo>
                <a:lnTo>
                  <a:pt x="2167736" y="1719157"/>
                </a:lnTo>
                <a:lnTo>
                  <a:pt x="478627" y="1719157"/>
                </a:lnTo>
                <a:lnTo>
                  <a:pt x="463787" y="1720653"/>
                </a:lnTo>
                <a:lnTo>
                  <a:pt x="448947" y="1719157"/>
                </a:lnTo>
                <a:lnTo>
                  <a:pt x="441142" y="1719157"/>
                </a:lnTo>
                <a:lnTo>
                  <a:pt x="441142" y="1718370"/>
                </a:lnTo>
                <a:lnTo>
                  <a:pt x="370318" y="1711231"/>
                </a:lnTo>
                <a:cubicBezTo>
                  <a:pt x="158978" y="1667984"/>
                  <a:pt x="0" y="1480990"/>
                  <a:pt x="0" y="1256866"/>
                </a:cubicBezTo>
                <a:cubicBezTo>
                  <a:pt x="0" y="1000724"/>
                  <a:pt x="207645" y="793079"/>
                  <a:pt x="463787" y="793079"/>
                </a:cubicBezTo>
                <a:lnTo>
                  <a:pt x="492384" y="795243"/>
                </a:lnTo>
                <a:lnTo>
                  <a:pt x="493643" y="782758"/>
                </a:lnTo>
                <a:cubicBezTo>
                  <a:pt x="525342" y="627850"/>
                  <a:pt x="647353" y="505839"/>
                  <a:pt x="802261" y="474140"/>
                </a:cubicBezTo>
                <a:lnTo>
                  <a:pt x="880846" y="466218"/>
                </a:lnTo>
                <a:lnTo>
                  <a:pt x="950020" y="338775"/>
                </a:lnTo>
                <a:cubicBezTo>
                  <a:pt x="1088105" y="134382"/>
                  <a:pt x="1321948" y="0"/>
                  <a:pt x="1587179" y="0"/>
                </a:cubicBezTo>
                <a:close/>
              </a:path>
            </a:pathLst>
          </a:custGeom>
          <a:solidFill>
            <a:schemeClr val="bg1"/>
          </a:solidFill>
          <a:ln w="285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5" name="Picture 34">
            <a:extLst>
              <a:ext uri="{FF2B5EF4-FFF2-40B4-BE49-F238E27FC236}">
                <a16:creationId xmlns:a16="http://schemas.microsoft.com/office/drawing/2014/main" id="{9528329C-869E-4B80-9ECA-D25B1766EC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50334" y="3086255"/>
            <a:ext cx="2048061" cy="374923"/>
          </a:xfrm>
          <a:prstGeom prst="rect">
            <a:avLst/>
          </a:prstGeom>
          <a:solidFill>
            <a:schemeClr val="bg1"/>
          </a:solidFill>
        </p:spPr>
      </p:pic>
      <p:sp>
        <p:nvSpPr>
          <p:cNvPr id="33" name="Rectangle 32">
            <a:extLst>
              <a:ext uri="{FF2B5EF4-FFF2-40B4-BE49-F238E27FC236}">
                <a16:creationId xmlns:a16="http://schemas.microsoft.com/office/drawing/2014/main" id="{AB0D7990-CCD3-461E-9898-BB4062F24805}"/>
              </a:ext>
            </a:extLst>
          </p:cNvPr>
          <p:cNvSpPr/>
          <p:nvPr/>
        </p:nvSpPr>
        <p:spPr>
          <a:xfrm>
            <a:off x="8847465" y="5324135"/>
            <a:ext cx="2843012" cy="717504"/>
          </a:xfrm>
          <a:prstGeom prst="rect">
            <a:avLst/>
          </a:prstGeom>
        </p:spPr>
        <p:txBody>
          <a:bodyPr wrap="square">
            <a:sp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Access Risk Analysis</a:t>
            </a:r>
          </a:p>
          <a:p>
            <a:pPr marL="0" marR="0" lvl="0" indent="0"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Compliant User Provisioning</a:t>
            </a:r>
          </a:p>
          <a:p>
            <a:pPr marL="0" marR="0" lvl="0" indent="0"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Emergency Access Management</a:t>
            </a:r>
          </a:p>
        </p:txBody>
      </p:sp>
      <p:sp>
        <p:nvSpPr>
          <p:cNvPr id="34" name="Rectangle 33">
            <a:hlinkClick r:id="rId10" action="ppaction://hlinksldjump"/>
            <a:extLst>
              <a:ext uri="{FF2B5EF4-FFF2-40B4-BE49-F238E27FC236}">
                <a16:creationId xmlns:a16="http://schemas.microsoft.com/office/drawing/2014/main" id="{74B56F1A-824D-49DF-9DBF-5F11BC460913}"/>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pic>
        <p:nvPicPr>
          <p:cNvPr id="3" name="Picture 2">
            <a:extLst>
              <a:ext uri="{FF2B5EF4-FFF2-40B4-BE49-F238E27FC236}">
                <a16:creationId xmlns:a16="http://schemas.microsoft.com/office/drawing/2014/main" id="{9B365DAA-9FE0-405B-B49C-2D13D12DDF2A}"/>
              </a:ext>
            </a:extLst>
          </p:cNvPr>
          <p:cNvPicPr>
            <a:picLocks noChangeAspect="1"/>
          </p:cNvPicPr>
          <p:nvPr/>
        </p:nvPicPr>
        <p:blipFill>
          <a:blip r:embed="rId11"/>
          <a:stretch>
            <a:fillRect/>
          </a:stretch>
        </p:blipFill>
        <p:spPr>
          <a:xfrm>
            <a:off x="4616084" y="4868723"/>
            <a:ext cx="1545109" cy="1545109"/>
          </a:xfrm>
          <a:prstGeom prst="rect">
            <a:avLst/>
          </a:prstGeom>
        </p:spPr>
      </p:pic>
      <p:sp>
        <p:nvSpPr>
          <p:cNvPr id="37" name="Rectangle 36">
            <a:extLst>
              <a:ext uri="{FF2B5EF4-FFF2-40B4-BE49-F238E27FC236}">
                <a16:creationId xmlns:a16="http://schemas.microsoft.com/office/drawing/2014/main" id="{C4CA559C-A838-409E-8654-C958D8EC7E54}"/>
              </a:ext>
            </a:extLst>
          </p:cNvPr>
          <p:cNvSpPr/>
          <p:nvPr/>
        </p:nvSpPr>
        <p:spPr>
          <a:xfrm>
            <a:off x="4891388" y="6180657"/>
            <a:ext cx="1014132" cy="297517"/>
          </a:xfrm>
          <a:prstGeom prst="rect">
            <a:avLst/>
          </a:prstGeom>
        </p:spPr>
        <p:txBody>
          <a:bodyPr wrap="square">
            <a:sp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SAP GRC</a:t>
            </a:r>
          </a:p>
        </p:txBody>
      </p:sp>
      <p:sp>
        <p:nvSpPr>
          <p:cNvPr id="39" name="Title 2">
            <a:extLst>
              <a:ext uri="{FF2B5EF4-FFF2-40B4-BE49-F238E27FC236}">
                <a16:creationId xmlns:a16="http://schemas.microsoft.com/office/drawing/2014/main" id="{5B5D6CE9-31E6-4422-9DF7-E973F47D1C5B}"/>
              </a:ext>
            </a:extLst>
          </p:cNvPr>
          <p:cNvSpPr>
            <a:spLocks noGrp="1"/>
          </p:cNvSpPr>
          <p:nvPr>
            <p:ph type="title"/>
          </p:nvPr>
        </p:nvSpPr>
        <p:spPr>
          <a:xfrm>
            <a:off x="504001" y="504000"/>
            <a:ext cx="11186476" cy="369332"/>
          </a:xfrm>
        </p:spPr>
        <p:txBody>
          <a:bodyPr/>
          <a:lstStyle/>
          <a:p>
            <a:r>
              <a:rPr lang="en-GB" b="0" dirty="0">
                <a:solidFill>
                  <a:schemeClr val="accent1"/>
                </a:solidFill>
              </a:rPr>
              <a:t>SAP Ariba </a:t>
            </a:r>
            <a:r>
              <a:rPr lang="en-GB" b="0" dirty="0"/>
              <a:t>Integration for SAP GRC / AVM</a:t>
            </a:r>
          </a:p>
        </p:txBody>
      </p:sp>
    </p:spTree>
    <p:extLst>
      <p:ext uri="{BB962C8B-B14F-4D97-AF65-F5344CB8AC3E}">
        <p14:creationId xmlns:p14="http://schemas.microsoft.com/office/powerpoint/2010/main" val="284787635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504001" y="504000"/>
            <a:ext cx="11186476" cy="369332"/>
          </a:xfrm>
        </p:spPr>
        <p:txBody>
          <a:bodyPr/>
          <a:lstStyle/>
          <a:p>
            <a:r>
              <a:rPr lang="en-GB" b="0" dirty="0">
                <a:solidFill>
                  <a:srgbClr val="FFC000"/>
                </a:solidFill>
                <a:cs typeface="Arial" panose="020B0604020202020204" pitchFamily="34" charset="0"/>
              </a:rPr>
              <a:t>SAP Ariba</a:t>
            </a:r>
            <a:r>
              <a:rPr lang="en-GB" b="0" dirty="0">
                <a:solidFill>
                  <a:srgbClr val="5B9BD5"/>
                </a:solidFill>
                <a:cs typeface="Arial" panose="020B0604020202020204" pitchFamily="34" charset="0"/>
              </a:rPr>
              <a:t> </a:t>
            </a:r>
            <a:r>
              <a:rPr lang="en-GB" b="0" dirty="0">
                <a:cs typeface="Arial" panose="020B0604020202020204" pitchFamily="34" charset="0"/>
              </a:rPr>
              <a:t>Integration Security</a:t>
            </a:r>
            <a:endParaRPr lang="en-GB" b="0" dirty="0"/>
          </a:p>
        </p:txBody>
      </p:sp>
      <p:pic>
        <p:nvPicPr>
          <p:cNvPr id="8" name="Picture 7"/>
          <p:cNvPicPr>
            <a:picLocks noChangeAspect="1"/>
          </p:cNvPicPr>
          <p:nvPr/>
        </p:nvPicPr>
        <p:blipFill>
          <a:blip r:embed="rId3"/>
          <a:stretch>
            <a:fillRect/>
          </a:stretch>
        </p:blipFill>
        <p:spPr>
          <a:xfrm>
            <a:off x="4957399" y="-113847"/>
            <a:ext cx="1446808" cy="1446808"/>
          </a:xfrm>
          <a:prstGeom prst="rect">
            <a:avLst/>
          </a:prstGeom>
        </p:spPr>
      </p:pic>
      <p:grpSp>
        <p:nvGrpSpPr>
          <p:cNvPr id="2" name="Group 1"/>
          <p:cNvGrpSpPr/>
          <p:nvPr/>
        </p:nvGrpSpPr>
        <p:grpSpPr>
          <a:xfrm>
            <a:off x="238125" y="1755675"/>
            <a:ext cx="5581652" cy="3806925"/>
            <a:chOff x="238125" y="1755675"/>
            <a:chExt cx="5581652" cy="3806925"/>
          </a:xfrm>
        </p:grpSpPr>
        <p:sp>
          <p:nvSpPr>
            <p:cNvPr id="65" name="Text Placeholder 4"/>
            <p:cNvSpPr txBox="1">
              <a:spLocks/>
            </p:cNvSpPr>
            <p:nvPr/>
          </p:nvSpPr>
          <p:spPr bwMode="gray">
            <a:xfrm>
              <a:off x="238125" y="2095500"/>
              <a:ext cx="5581652" cy="3467100"/>
            </a:xfrm>
            <a:prstGeom prst="rect">
              <a:avLst/>
            </a:prstGeom>
            <a:solidFill>
              <a:srgbClr val="000000">
                <a:alpha val="18000"/>
              </a:srgbClr>
            </a:solidFill>
          </p:spPr>
          <p:txBody>
            <a:bodyPr vert="horz" lIns="0" tIns="0" rIns="0" bIns="0" rtlCol="0">
              <a:noAutofit/>
            </a:bodyPr>
            <a:lstStyle>
              <a:lvl1pPr marL="0" marR="0" indent="0" algn="l" defTabSz="1218925" rtl="0" eaLnBrk="1" fontAlgn="auto" latinLnBrk="0" hangingPunct="1">
                <a:lnSpc>
                  <a:spcPct val="100000"/>
                </a:lnSpc>
                <a:spcBef>
                  <a:spcPts val="1599"/>
                </a:spcBef>
                <a:spcAft>
                  <a:spcPts val="0"/>
                </a:spcAft>
                <a:buClr>
                  <a:schemeClr val="accent1"/>
                </a:buClr>
                <a:buSzPct val="80000"/>
                <a:buFontTx/>
                <a:buNone/>
                <a:tabLst/>
                <a:defRPr sz="1999" b="0" kern="1200">
                  <a:solidFill>
                    <a:schemeClr val="tx1"/>
                  </a:solidFill>
                  <a:latin typeface="+mn-lt"/>
                  <a:ea typeface="+mn-ea"/>
                  <a:cs typeface="+mn-cs"/>
                </a:defRPr>
              </a:lvl1pPr>
              <a:lvl2pPr marL="239946" marR="0" indent="-239946" algn="l" defTabSz="1218925" rtl="0" eaLnBrk="1" fontAlgn="auto" latinLnBrk="0" hangingPunct="1">
                <a:lnSpc>
                  <a:spcPct val="100000"/>
                </a:lnSpc>
                <a:spcBef>
                  <a:spcPts val="800"/>
                </a:spcBef>
                <a:spcAft>
                  <a:spcPts val="0"/>
                </a:spcAft>
                <a:buClr>
                  <a:schemeClr val="accent1"/>
                </a:buClr>
                <a:buSzPct val="100000"/>
                <a:buFont typeface="Wingdings" pitchFamily="2" charset="2"/>
                <a:buChar char=""/>
                <a:tabLst/>
                <a:defRPr sz="1999" kern="1200">
                  <a:solidFill>
                    <a:schemeClr val="tx1"/>
                  </a:solidFill>
                  <a:latin typeface="+mn-lt"/>
                  <a:ea typeface="+mn-ea"/>
                  <a:cs typeface="+mn-cs"/>
                </a:defRPr>
              </a:lvl2pPr>
              <a:lvl3pPr marL="479892" marR="0" indent="-241245"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1699" kern="1200">
                  <a:solidFill>
                    <a:schemeClr val="tx1"/>
                  </a:solidFill>
                  <a:latin typeface="+mn-lt"/>
                  <a:ea typeface="+mn-ea"/>
                  <a:cs typeface="+mn-cs"/>
                </a:defRPr>
              </a:lvl3pPr>
              <a:lvl4pPr marL="711040" marR="0" indent="-237013"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2099" kern="1200">
                  <a:solidFill>
                    <a:schemeClr val="tx1"/>
                  </a:solidFill>
                  <a:latin typeface="+mn-lt"/>
                  <a:ea typeface="+mn-ea"/>
                  <a:cs typeface="+mn-cs"/>
                </a:defRPr>
              </a:lvl4pPr>
              <a:lvl5pPr marL="719838" indent="-179911" algn="l" defTabSz="1088241" rtl="0" eaLnBrk="1" latinLnBrk="0" hangingPunct="1">
                <a:spcBef>
                  <a:spcPts val="249"/>
                </a:spcBef>
                <a:buClr>
                  <a:schemeClr val="accent2"/>
                </a:buClr>
                <a:buSzPct val="100000"/>
                <a:buFont typeface="Courier New" pitchFamily="49" charset="0"/>
                <a:buChar char="o"/>
                <a:defRPr sz="1599" kern="1200">
                  <a:solidFill>
                    <a:schemeClr val="tx1"/>
                  </a:solidFill>
                  <a:latin typeface="+mn-lt"/>
                  <a:ea typeface="+mn-ea"/>
                  <a:cs typeface="+mn-cs"/>
                </a:defRPr>
              </a:lvl5pPr>
              <a:lvl6pPr marL="299266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8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90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02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FFFFFF"/>
                  </a:solidFill>
                  <a:effectLst/>
                  <a:uLnTx/>
                  <a:uFillTx/>
                  <a:latin typeface="Arial"/>
                  <a:ea typeface="+mn-ea"/>
                  <a:cs typeface="+mn-cs"/>
                </a:rPr>
                <a:t>Encryption in Transit</a:t>
              </a:r>
            </a:p>
          </p:txBody>
        </p:sp>
        <p:sp>
          <p:nvSpPr>
            <p:cNvPr id="67" name="Freeform 17"/>
            <p:cNvSpPr/>
            <p:nvPr/>
          </p:nvSpPr>
          <p:spPr>
            <a:xfrm>
              <a:off x="3718007" y="3384205"/>
              <a:ext cx="2045543" cy="1144199"/>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solidFill>
              <a:schemeClr val="bg1"/>
            </a:solidFill>
            <a:ln w="19050" cap="flat" cmpd="sng" algn="ctr">
              <a:solidFill>
                <a:srgbClr val="666666">
                  <a:lumMod val="40000"/>
                  <a:lumOff val="6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9960" y="4042382"/>
              <a:ext cx="1169205" cy="227896"/>
            </a:xfrm>
            <a:prstGeom prst="rect">
              <a:avLst/>
            </a:prstGeom>
          </p:spPr>
        </p:pic>
        <p:cxnSp>
          <p:nvCxnSpPr>
            <p:cNvPr id="70" name="Straight Connector 69"/>
            <p:cNvCxnSpPr/>
            <p:nvPr/>
          </p:nvCxnSpPr>
          <p:spPr>
            <a:xfrm>
              <a:off x="1404101" y="4036185"/>
              <a:ext cx="2364544" cy="8053"/>
            </a:xfrm>
            <a:prstGeom prst="line">
              <a:avLst/>
            </a:prstGeom>
            <a:noFill/>
            <a:ln w="6350" cap="flat" cmpd="sng" algn="ctr">
              <a:solidFill>
                <a:srgbClr val="FFFFFF"/>
              </a:solidFill>
              <a:prstDash val="dash"/>
            </a:ln>
            <a:effectLst/>
          </p:spPr>
        </p:cxnSp>
        <p:sp>
          <p:nvSpPr>
            <p:cNvPr id="71" name="TextBox 70"/>
            <p:cNvSpPr txBox="1"/>
            <p:nvPr/>
          </p:nvSpPr>
          <p:spPr>
            <a:xfrm>
              <a:off x="1563558" y="3777496"/>
              <a:ext cx="1981200" cy="246221"/>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6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TLS 1.2 SHA2 256bit</a:t>
              </a:r>
            </a:p>
          </p:txBody>
        </p:sp>
        <p:pic>
          <p:nvPicPr>
            <p:cNvPr id="72" name="Picture 71"/>
            <p:cNvPicPr>
              <a:picLocks noChangeAspect="1"/>
            </p:cNvPicPr>
            <p:nvPr/>
          </p:nvPicPr>
          <p:blipFill>
            <a:blip r:embed="rId5">
              <a:duotone>
                <a:srgbClr val="F0AB00">
                  <a:shade val="45000"/>
                  <a:satMod val="135000"/>
                </a:srgbClr>
                <a:prstClr val="white"/>
              </a:duotone>
              <a:extLst>
                <a:ext uri="{28A0092B-C50C-407E-A947-70E740481C1C}">
                  <a14:useLocalDpi xmlns:a14="http://schemas.microsoft.com/office/drawing/2010/main" val="0"/>
                </a:ext>
              </a:extLst>
            </a:blip>
            <a:stretch>
              <a:fillRect/>
            </a:stretch>
          </p:blipFill>
          <p:spPr>
            <a:xfrm>
              <a:off x="2380947" y="4084925"/>
              <a:ext cx="285750" cy="285750"/>
            </a:xfrm>
            <a:prstGeom prst="rect">
              <a:avLst/>
            </a:prstGeom>
          </p:spPr>
        </p:pic>
        <p:sp>
          <p:nvSpPr>
            <p:cNvPr id="85" name="TextBox 84"/>
            <p:cNvSpPr txBox="1"/>
            <p:nvPr/>
          </p:nvSpPr>
          <p:spPr>
            <a:xfrm>
              <a:off x="269660" y="4789886"/>
              <a:ext cx="1533828" cy="161583"/>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6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Customer ERP / ESB</a:t>
              </a:r>
            </a:p>
          </p:txBody>
        </p:sp>
        <p:pic>
          <p:nvPicPr>
            <p:cNvPr id="88" name="Picture 87"/>
            <p:cNvPicPr>
              <a:picLocks noChangeAspect="1"/>
            </p:cNvPicPr>
            <p:nvPr/>
          </p:nvPicPr>
          <p:blipFill>
            <a:blip r:embed="rId6"/>
            <a:stretch>
              <a:fillRect/>
            </a:stretch>
          </p:blipFill>
          <p:spPr>
            <a:xfrm>
              <a:off x="243625" y="3298097"/>
              <a:ext cx="1596505" cy="1596505"/>
            </a:xfrm>
            <a:prstGeom prst="rect">
              <a:avLst/>
            </a:prstGeom>
          </p:spPr>
        </p:pic>
        <p:pic>
          <p:nvPicPr>
            <p:cNvPr id="11" name="Picture 10"/>
            <p:cNvPicPr>
              <a:picLocks noChangeAspect="1"/>
            </p:cNvPicPr>
            <p:nvPr/>
          </p:nvPicPr>
          <p:blipFill>
            <a:blip r:embed="rId7"/>
            <a:stretch>
              <a:fillRect/>
            </a:stretch>
          </p:blipFill>
          <p:spPr>
            <a:xfrm>
              <a:off x="453318" y="1755675"/>
              <a:ext cx="894629" cy="894629"/>
            </a:xfrm>
            <a:prstGeom prst="rect">
              <a:avLst/>
            </a:prstGeom>
          </p:spPr>
        </p:pic>
      </p:grpSp>
      <p:grpSp>
        <p:nvGrpSpPr>
          <p:cNvPr id="16" name="Group 15">
            <a:extLst>
              <a:ext uri="{FF2B5EF4-FFF2-40B4-BE49-F238E27FC236}">
                <a16:creationId xmlns:a16="http://schemas.microsoft.com/office/drawing/2014/main" id="{A2E17DB6-CBFB-4344-B31E-FEB78F98A552}"/>
              </a:ext>
            </a:extLst>
          </p:cNvPr>
          <p:cNvGrpSpPr/>
          <p:nvPr/>
        </p:nvGrpSpPr>
        <p:grpSpPr>
          <a:xfrm>
            <a:off x="5749910" y="1792589"/>
            <a:ext cx="6179547" cy="3878767"/>
            <a:chOff x="5749910" y="1792589"/>
            <a:chExt cx="6179547" cy="3878767"/>
          </a:xfrm>
        </p:grpSpPr>
        <p:sp>
          <p:nvSpPr>
            <p:cNvPr id="66" name="Text Placeholder 4"/>
            <p:cNvSpPr txBox="1">
              <a:spLocks/>
            </p:cNvSpPr>
            <p:nvPr/>
          </p:nvSpPr>
          <p:spPr bwMode="gray">
            <a:xfrm>
              <a:off x="6286500" y="2095500"/>
              <a:ext cx="5600698" cy="3467100"/>
            </a:xfrm>
            <a:prstGeom prst="rect">
              <a:avLst/>
            </a:prstGeom>
            <a:solidFill>
              <a:srgbClr val="000000">
                <a:alpha val="18000"/>
              </a:srgbClr>
            </a:solidFill>
          </p:spPr>
          <p:txBody>
            <a:bodyPr vert="horz" lIns="0" tIns="0" rIns="0" bIns="0" rtlCol="0">
              <a:noAutofit/>
            </a:bodyPr>
            <a:lstStyle>
              <a:lvl1pPr marL="0" marR="0" indent="0" algn="l" defTabSz="1218925" rtl="0" eaLnBrk="1" fontAlgn="auto" latinLnBrk="0" hangingPunct="1">
                <a:lnSpc>
                  <a:spcPct val="100000"/>
                </a:lnSpc>
                <a:spcBef>
                  <a:spcPts val="1599"/>
                </a:spcBef>
                <a:spcAft>
                  <a:spcPts val="0"/>
                </a:spcAft>
                <a:buClr>
                  <a:schemeClr val="accent1"/>
                </a:buClr>
                <a:buSzPct val="80000"/>
                <a:buFontTx/>
                <a:buNone/>
                <a:tabLst/>
                <a:defRPr sz="1999" b="0" kern="1200">
                  <a:solidFill>
                    <a:schemeClr val="tx1"/>
                  </a:solidFill>
                  <a:latin typeface="+mn-lt"/>
                  <a:ea typeface="+mn-ea"/>
                  <a:cs typeface="+mn-cs"/>
                </a:defRPr>
              </a:lvl1pPr>
              <a:lvl2pPr marL="239946" marR="0" indent="-239946" algn="l" defTabSz="1218925" rtl="0" eaLnBrk="1" fontAlgn="auto" latinLnBrk="0" hangingPunct="1">
                <a:lnSpc>
                  <a:spcPct val="100000"/>
                </a:lnSpc>
                <a:spcBef>
                  <a:spcPts val="800"/>
                </a:spcBef>
                <a:spcAft>
                  <a:spcPts val="0"/>
                </a:spcAft>
                <a:buClr>
                  <a:schemeClr val="accent1"/>
                </a:buClr>
                <a:buSzPct val="100000"/>
                <a:buFont typeface="Wingdings" pitchFamily="2" charset="2"/>
                <a:buChar char=""/>
                <a:tabLst/>
                <a:defRPr sz="1999" kern="1200">
                  <a:solidFill>
                    <a:schemeClr val="tx1"/>
                  </a:solidFill>
                  <a:latin typeface="+mn-lt"/>
                  <a:ea typeface="+mn-ea"/>
                  <a:cs typeface="+mn-cs"/>
                </a:defRPr>
              </a:lvl2pPr>
              <a:lvl3pPr marL="479892" marR="0" indent="-241245"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1699" kern="1200">
                  <a:solidFill>
                    <a:schemeClr val="tx1"/>
                  </a:solidFill>
                  <a:latin typeface="+mn-lt"/>
                  <a:ea typeface="+mn-ea"/>
                  <a:cs typeface="+mn-cs"/>
                </a:defRPr>
              </a:lvl3pPr>
              <a:lvl4pPr marL="711040" marR="0" indent="-237013" algn="l" defTabSz="1218925" rtl="0" eaLnBrk="1" fontAlgn="auto" latinLnBrk="0" hangingPunct="1">
                <a:lnSpc>
                  <a:spcPct val="100000"/>
                </a:lnSpc>
                <a:spcBef>
                  <a:spcPts val="800"/>
                </a:spcBef>
                <a:spcAft>
                  <a:spcPts val="0"/>
                </a:spcAft>
                <a:buClr>
                  <a:schemeClr val="accent2"/>
                </a:buClr>
                <a:buSzPct val="100000"/>
                <a:buFont typeface="Arial" pitchFamily="34" charset="0"/>
                <a:buChar char="–"/>
                <a:tabLst/>
                <a:defRPr sz="2099" kern="1200">
                  <a:solidFill>
                    <a:schemeClr val="tx1"/>
                  </a:solidFill>
                  <a:latin typeface="+mn-lt"/>
                  <a:ea typeface="+mn-ea"/>
                  <a:cs typeface="+mn-cs"/>
                </a:defRPr>
              </a:lvl4pPr>
              <a:lvl5pPr marL="719838" indent="-179911" algn="l" defTabSz="1088241" rtl="0" eaLnBrk="1" latinLnBrk="0" hangingPunct="1">
                <a:spcBef>
                  <a:spcPts val="249"/>
                </a:spcBef>
                <a:buClr>
                  <a:schemeClr val="accent2"/>
                </a:buClr>
                <a:buSzPct val="100000"/>
                <a:buFont typeface="Courier New" pitchFamily="49" charset="0"/>
                <a:buChar char="o"/>
                <a:defRPr sz="1599" kern="1200">
                  <a:solidFill>
                    <a:schemeClr val="tx1"/>
                  </a:solidFill>
                  <a:latin typeface="+mn-lt"/>
                  <a:ea typeface="+mn-ea"/>
                  <a:cs typeface="+mn-cs"/>
                </a:defRPr>
              </a:lvl5pPr>
              <a:lvl6pPr marL="299266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8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903"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022" indent="-272060" algn="l" defTabSz="108824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FFFFFF"/>
                  </a:solidFill>
                  <a:effectLst/>
                  <a:uLnTx/>
                  <a:uFillTx/>
                  <a:latin typeface="Arial"/>
                  <a:ea typeface="+mn-ea"/>
                  <a:cs typeface="+mn-cs"/>
                </a:rPr>
                <a:t>Authentication Options </a:t>
              </a:r>
            </a:p>
          </p:txBody>
        </p:sp>
        <p:sp>
          <p:nvSpPr>
            <p:cNvPr id="73" name="Freeform 30"/>
            <p:cNvSpPr/>
            <p:nvPr/>
          </p:nvSpPr>
          <p:spPr>
            <a:xfrm>
              <a:off x="9610691" y="3428723"/>
              <a:ext cx="2217127" cy="1216512"/>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solidFill>
              <a:schemeClr val="bg1"/>
            </a:solidFill>
            <a:ln w="19050" cap="flat" cmpd="sng" algn="ctr">
              <a:solidFill>
                <a:srgbClr val="666666">
                  <a:lumMod val="40000"/>
                  <a:lumOff val="6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3080" y="4057053"/>
              <a:ext cx="1169205" cy="227896"/>
            </a:xfrm>
            <a:prstGeom prst="rect">
              <a:avLst/>
            </a:prstGeom>
          </p:spPr>
        </p:pic>
        <p:cxnSp>
          <p:nvCxnSpPr>
            <p:cNvPr id="76" name="Straight Connector 75"/>
            <p:cNvCxnSpPr/>
            <p:nvPr/>
          </p:nvCxnSpPr>
          <p:spPr>
            <a:xfrm>
              <a:off x="6995276" y="3655185"/>
              <a:ext cx="3329824" cy="0"/>
            </a:xfrm>
            <a:prstGeom prst="line">
              <a:avLst/>
            </a:prstGeom>
            <a:noFill/>
            <a:ln w="6350" cap="flat" cmpd="sng" algn="ctr">
              <a:solidFill>
                <a:srgbClr val="FFFFFF"/>
              </a:solidFill>
              <a:prstDash val="dash"/>
            </a:ln>
            <a:effectLst/>
          </p:spPr>
        </p:cxnSp>
        <p:cxnSp>
          <p:nvCxnSpPr>
            <p:cNvPr id="77" name="Straight Connector 76"/>
            <p:cNvCxnSpPr/>
            <p:nvPr/>
          </p:nvCxnSpPr>
          <p:spPr>
            <a:xfrm>
              <a:off x="7025814" y="4084924"/>
              <a:ext cx="2674795" cy="0"/>
            </a:xfrm>
            <a:prstGeom prst="line">
              <a:avLst/>
            </a:prstGeom>
            <a:noFill/>
            <a:ln w="6350" cap="flat" cmpd="sng" algn="ctr">
              <a:solidFill>
                <a:srgbClr val="FFFFFF"/>
              </a:solidFill>
              <a:prstDash val="dash"/>
            </a:ln>
            <a:effectLst/>
          </p:spPr>
        </p:cxnSp>
        <p:cxnSp>
          <p:nvCxnSpPr>
            <p:cNvPr id="78" name="Straight Connector 77"/>
            <p:cNvCxnSpPr/>
            <p:nvPr/>
          </p:nvCxnSpPr>
          <p:spPr>
            <a:xfrm>
              <a:off x="7025814" y="4533131"/>
              <a:ext cx="2674795" cy="0"/>
            </a:xfrm>
            <a:prstGeom prst="line">
              <a:avLst/>
            </a:prstGeom>
            <a:noFill/>
            <a:ln w="6350" cap="flat" cmpd="sng" algn="ctr">
              <a:solidFill>
                <a:srgbClr val="FFFFFF"/>
              </a:solidFill>
              <a:prstDash val="dash"/>
            </a:ln>
            <a:effectLst/>
          </p:spPr>
        </p:cxnSp>
        <p:sp>
          <p:nvSpPr>
            <p:cNvPr id="79" name="TextBox 78"/>
            <p:cNvSpPr txBox="1"/>
            <p:nvPr/>
          </p:nvSpPr>
          <p:spPr>
            <a:xfrm>
              <a:off x="7259980" y="3424161"/>
              <a:ext cx="2350712" cy="215444"/>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6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Shared Secret</a:t>
              </a:r>
            </a:p>
          </p:txBody>
        </p:sp>
        <p:sp>
          <p:nvSpPr>
            <p:cNvPr id="80" name="TextBox 79"/>
            <p:cNvSpPr txBox="1"/>
            <p:nvPr/>
          </p:nvSpPr>
          <p:spPr>
            <a:xfrm>
              <a:off x="7218198" y="3863708"/>
              <a:ext cx="2350712" cy="215444"/>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ts val="6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Digital Certificate</a:t>
              </a:r>
            </a:p>
          </p:txBody>
        </p:sp>
        <p:sp>
          <p:nvSpPr>
            <p:cNvPr id="81" name="TextBox 80"/>
            <p:cNvSpPr txBox="1"/>
            <p:nvPr/>
          </p:nvSpPr>
          <p:spPr>
            <a:xfrm>
              <a:off x="7894642" y="4312961"/>
              <a:ext cx="1582494" cy="430887"/>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6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*Web Services Security (WSS)</a:t>
              </a:r>
            </a:p>
          </p:txBody>
        </p:sp>
        <p:pic>
          <p:nvPicPr>
            <p:cNvPr id="82" name="Picture 4" descr="Certificate Icon"/>
            <p:cNvPicPr>
              <a:picLocks noChangeAspect="1" noChangeArrowheads="1"/>
            </p:cNvPicPr>
            <p:nvPr/>
          </p:nvPicPr>
          <p:blipFill>
            <a:blip r:embed="rId8">
              <a:duotone>
                <a:srgbClr val="F0AB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156332" y="4245755"/>
              <a:ext cx="237110" cy="24813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Certificate Icon"/>
            <p:cNvPicPr>
              <a:picLocks noChangeAspect="1" noChangeArrowheads="1"/>
            </p:cNvPicPr>
            <p:nvPr/>
          </p:nvPicPr>
          <p:blipFill>
            <a:blip r:embed="rId8">
              <a:duotone>
                <a:srgbClr val="F0AB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140221" y="3808109"/>
              <a:ext cx="237110" cy="24813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9" cstate="print">
              <a:duotone>
                <a:srgbClr val="F0AB00">
                  <a:shade val="45000"/>
                  <a:satMod val="135000"/>
                </a:srgbClr>
                <a:prstClr val="white"/>
              </a:duotone>
              <a:extLst>
                <a:ext uri="{28A0092B-C50C-407E-A947-70E740481C1C}">
                  <a14:useLocalDpi xmlns:a14="http://schemas.microsoft.com/office/drawing/2010/main" val="0"/>
                </a:ext>
              </a:extLst>
            </a:blip>
            <a:stretch>
              <a:fillRect/>
            </a:stretch>
          </p:blipFill>
          <p:spPr>
            <a:xfrm>
              <a:off x="9067014" y="3279896"/>
              <a:ext cx="326428" cy="326428"/>
            </a:xfrm>
            <a:prstGeom prst="rect">
              <a:avLst/>
            </a:prstGeom>
          </p:spPr>
        </p:pic>
        <p:sp>
          <p:nvSpPr>
            <p:cNvPr id="86" name="TextBox 85"/>
            <p:cNvSpPr txBox="1"/>
            <p:nvPr/>
          </p:nvSpPr>
          <p:spPr>
            <a:xfrm>
              <a:off x="5934148" y="4862141"/>
              <a:ext cx="1381125" cy="16158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6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Customer ERP / ESB</a:t>
              </a:r>
            </a:p>
          </p:txBody>
        </p:sp>
        <p:sp>
          <p:nvSpPr>
            <p:cNvPr id="87" name="TextBox 86"/>
            <p:cNvSpPr txBox="1"/>
            <p:nvPr/>
          </p:nvSpPr>
          <p:spPr>
            <a:xfrm>
              <a:off x="10014932" y="5548245"/>
              <a:ext cx="1914525"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600"/>
                </a:spcBef>
                <a:spcAft>
                  <a:spcPct val="0"/>
                </a:spcAft>
                <a:buClr>
                  <a:srgbClr val="F0AB00"/>
                </a:buClr>
                <a:buSzPct val="80000"/>
                <a:buFontTx/>
                <a:buNone/>
                <a:tabLst/>
                <a:defRPr/>
              </a:pPr>
              <a:r>
                <a:rPr kumimoji="0" lang="en-GB" sz="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*Limited to P2P SOAP transactions only</a:t>
              </a:r>
            </a:p>
          </p:txBody>
        </p:sp>
        <p:pic>
          <p:nvPicPr>
            <p:cNvPr id="10" name="Picture 9"/>
            <p:cNvPicPr>
              <a:picLocks noChangeAspect="1"/>
            </p:cNvPicPr>
            <p:nvPr/>
          </p:nvPicPr>
          <p:blipFill>
            <a:blip r:embed="rId10"/>
            <a:stretch>
              <a:fillRect/>
            </a:stretch>
          </p:blipFill>
          <p:spPr>
            <a:xfrm>
              <a:off x="6203480" y="1792589"/>
              <a:ext cx="974256" cy="974256"/>
            </a:xfrm>
            <a:prstGeom prst="rect">
              <a:avLst/>
            </a:prstGeom>
          </p:spPr>
        </p:pic>
        <p:pic>
          <p:nvPicPr>
            <p:cNvPr id="90" name="Picture 89"/>
            <p:cNvPicPr>
              <a:picLocks noChangeAspect="1"/>
            </p:cNvPicPr>
            <p:nvPr/>
          </p:nvPicPr>
          <p:blipFill>
            <a:blip r:embed="rId6"/>
            <a:stretch>
              <a:fillRect/>
            </a:stretch>
          </p:blipFill>
          <p:spPr>
            <a:xfrm>
              <a:off x="5749910" y="3246028"/>
              <a:ext cx="1720950" cy="1720950"/>
            </a:xfrm>
            <a:prstGeom prst="rect">
              <a:avLst/>
            </a:prstGeom>
          </p:spPr>
        </p:pic>
      </p:grpSp>
    </p:spTree>
    <p:extLst>
      <p:ext uri="{BB962C8B-B14F-4D97-AF65-F5344CB8AC3E}">
        <p14:creationId xmlns:p14="http://schemas.microsoft.com/office/powerpoint/2010/main" val="1294471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solidFill>
                  <a:schemeClr val="accent1"/>
                </a:solidFill>
              </a:rPr>
              <a:t>SAP Cloud </a:t>
            </a:r>
            <a:r>
              <a:rPr lang="en-GB" b="0" dirty="0"/>
              <a:t>Identity Access Governance Integration</a:t>
            </a:r>
            <a:endParaRPr lang="en-US" dirty="0"/>
          </a:p>
        </p:txBody>
      </p:sp>
      <p:pic>
        <p:nvPicPr>
          <p:cNvPr id="7" name="Picture Placeholder 6">
            <a:extLst>
              <a:ext uri="{FF2B5EF4-FFF2-40B4-BE49-F238E27FC236}">
                <a16:creationId xmlns:a16="http://schemas.microsoft.com/office/drawing/2014/main" id="{3879D489-9EE0-4B8D-8CFD-569A2CBCAF4C}"/>
              </a:ext>
            </a:extLst>
          </p:cNvPr>
          <p:cNvPicPr>
            <a:picLocks noGrp="1" noChangeAspect="1"/>
          </p:cNvPicPr>
          <p:nvPr>
            <p:ph type="pic" sz="quarter" idx="12"/>
          </p:nvPr>
        </p:nvPicPr>
        <p:blipFill>
          <a:blip r:embed="rId2"/>
          <a:srcRect t="31246" b="31246"/>
          <a:stretch>
            <a:fillRect/>
          </a:stretch>
        </p:blipFill>
        <p:spPr>
          <a:xfrm>
            <a:off x="-988" y="3576903"/>
            <a:ext cx="12195175" cy="3430800"/>
          </a:xfrm>
        </p:spPr>
      </p:pic>
    </p:spTree>
    <p:extLst>
      <p:ext uri="{BB962C8B-B14F-4D97-AF65-F5344CB8AC3E}">
        <p14:creationId xmlns:p14="http://schemas.microsoft.com/office/powerpoint/2010/main" val="1504815828"/>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75EF8-5CA1-4F2C-B8A4-31BE535E4A4C}"/>
              </a:ext>
            </a:extLst>
          </p:cNvPr>
          <p:cNvSpPr>
            <a:spLocks noGrp="1"/>
          </p:cNvSpPr>
          <p:nvPr>
            <p:ph type="title"/>
          </p:nvPr>
        </p:nvSpPr>
        <p:spPr/>
        <p:txBody>
          <a:bodyPr/>
          <a:lstStyle/>
          <a:p>
            <a:r>
              <a:rPr lang="en-GB" b="0" dirty="0">
                <a:solidFill>
                  <a:schemeClr val="accent1"/>
                </a:solidFill>
              </a:rPr>
              <a:t>SAP Ariba </a:t>
            </a:r>
            <a:r>
              <a:rPr lang="en-GB" b="0" dirty="0"/>
              <a:t>Integration to SAP Cloud Identity Access Governance</a:t>
            </a:r>
          </a:p>
        </p:txBody>
      </p:sp>
      <p:sp>
        <p:nvSpPr>
          <p:cNvPr id="9" name="TextBox 8">
            <a:extLst>
              <a:ext uri="{FF2B5EF4-FFF2-40B4-BE49-F238E27FC236}">
                <a16:creationId xmlns:a16="http://schemas.microsoft.com/office/drawing/2014/main" id="{CF4308D9-EC32-4B54-911C-E325F33A0C61}"/>
              </a:ext>
            </a:extLst>
          </p:cNvPr>
          <p:cNvSpPr txBox="1"/>
          <p:nvPr/>
        </p:nvSpPr>
        <p:spPr>
          <a:xfrm>
            <a:off x="10562083" y="6453336"/>
            <a:ext cx="930739" cy="1692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hlinkClick r:id="rId2"/>
              </a:rPr>
              <a:t>Live Link</a:t>
            </a:r>
            <a:endPar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pic>
        <p:nvPicPr>
          <p:cNvPr id="19" name="Picture 18">
            <a:extLst>
              <a:ext uri="{FF2B5EF4-FFF2-40B4-BE49-F238E27FC236}">
                <a16:creationId xmlns:a16="http://schemas.microsoft.com/office/drawing/2014/main" id="{5F05779E-9D53-40B6-88EB-CC4BB9ABEE1B}"/>
              </a:ext>
            </a:extLst>
          </p:cNvPr>
          <p:cNvPicPr>
            <a:picLocks noChangeAspect="1"/>
          </p:cNvPicPr>
          <p:nvPr/>
        </p:nvPicPr>
        <p:blipFill>
          <a:blip r:embed="rId3"/>
          <a:stretch>
            <a:fillRect/>
          </a:stretch>
        </p:blipFill>
        <p:spPr>
          <a:xfrm>
            <a:off x="6246429" y="3220392"/>
            <a:ext cx="420957" cy="420957"/>
          </a:xfrm>
          <a:prstGeom prst="rect">
            <a:avLst/>
          </a:prstGeom>
        </p:spPr>
      </p:pic>
      <p:pic>
        <p:nvPicPr>
          <p:cNvPr id="22" name="Picture 21">
            <a:extLst>
              <a:ext uri="{FF2B5EF4-FFF2-40B4-BE49-F238E27FC236}">
                <a16:creationId xmlns:a16="http://schemas.microsoft.com/office/drawing/2014/main" id="{5DE9C041-4FDA-4167-84D6-AF8DA5EE3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6386" y="3772837"/>
            <a:ext cx="2048061" cy="374923"/>
          </a:xfrm>
          <a:prstGeom prst="rect">
            <a:avLst/>
          </a:prstGeom>
          <a:solidFill>
            <a:schemeClr val="bg1"/>
          </a:solidFill>
        </p:spPr>
      </p:pic>
      <p:sp>
        <p:nvSpPr>
          <p:cNvPr id="25" name="Freeform 38">
            <a:extLst>
              <a:ext uri="{FF2B5EF4-FFF2-40B4-BE49-F238E27FC236}">
                <a16:creationId xmlns:a16="http://schemas.microsoft.com/office/drawing/2014/main" id="{0B383606-0DC7-41E5-B964-2D2381FB2A46}"/>
              </a:ext>
            </a:extLst>
          </p:cNvPr>
          <p:cNvSpPr/>
          <p:nvPr/>
        </p:nvSpPr>
        <p:spPr>
          <a:xfrm>
            <a:off x="8085817" y="2564904"/>
            <a:ext cx="3268354" cy="1824256"/>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38100"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26" name="Picture 25">
            <a:extLst>
              <a:ext uri="{FF2B5EF4-FFF2-40B4-BE49-F238E27FC236}">
                <a16:creationId xmlns:a16="http://schemas.microsoft.com/office/drawing/2014/main" id="{EAD9B275-6E74-424D-A681-D0BD2A1855A2}"/>
              </a:ext>
            </a:extLst>
          </p:cNvPr>
          <p:cNvPicPr>
            <a:picLocks noChangeAspect="1"/>
          </p:cNvPicPr>
          <p:nvPr/>
        </p:nvPicPr>
        <p:blipFill>
          <a:blip r:embed="rId3"/>
          <a:stretch>
            <a:fillRect/>
          </a:stretch>
        </p:blipFill>
        <p:spPr>
          <a:xfrm>
            <a:off x="9827033" y="2854004"/>
            <a:ext cx="809285" cy="809285"/>
          </a:xfrm>
          <a:prstGeom prst="rect">
            <a:avLst/>
          </a:prstGeom>
        </p:spPr>
      </p:pic>
      <p:pic>
        <p:nvPicPr>
          <p:cNvPr id="13" name="Picture 12">
            <a:extLst>
              <a:ext uri="{FF2B5EF4-FFF2-40B4-BE49-F238E27FC236}">
                <a16:creationId xmlns:a16="http://schemas.microsoft.com/office/drawing/2014/main" id="{9EE33EDE-2789-457E-BB21-31A3CF2C2742}"/>
              </a:ext>
            </a:extLst>
          </p:cNvPr>
          <p:cNvPicPr>
            <a:picLocks noChangeAspect="1"/>
          </p:cNvPicPr>
          <p:nvPr/>
        </p:nvPicPr>
        <p:blipFill>
          <a:blip r:embed="rId5"/>
          <a:stretch>
            <a:fillRect/>
          </a:stretch>
        </p:blipFill>
        <p:spPr>
          <a:xfrm>
            <a:off x="9096633" y="2928916"/>
            <a:ext cx="734373" cy="734373"/>
          </a:xfrm>
          <a:prstGeom prst="rect">
            <a:avLst/>
          </a:prstGeom>
        </p:spPr>
      </p:pic>
      <p:cxnSp>
        <p:nvCxnSpPr>
          <p:cNvPr id="29" name="Straight Connector 28">
            <a:extLst>
              <a:ext uri="{FF2B5EF4-FFF2-40B4-BE49-F238E27FC236}">
                <a16:creationId xmlns:a16="http://schemas.microsoft.com/office/drawing/2014/main" id="{040901E8-AE92-42AE-BA7D-E91B2B2163EA}"/>
              </a:ext>
            </a:extLst>
          </p:cNvPr>
          <p:cNvCxnSpPr/>
          <p:nvPr/>
        </p:nvCxnSpPr>
        <p:spPr>
          <a:xfrm>
            <a:off x="4967466" y="3602900"/>
            <a:ext cx="2996342"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9C1834-B86E-4358-9E27-3D4945BABC4E}"/>
              </a:ext>
            </a:extLst>
          </p:cNvPr>
          <p:cNvCxnSpPr/>
          <p:nvPr/>
        </p:nvCxnSpPr>
        <p:spPr>
          <a:xfrm>
            <a:off x="4967466" y="3940472"/>
            <a:ext cx="2996342"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F18BF6F-E844-4FD3-A4E6-97C57904E717}"/>
              </a:ext>
            </a:extLst>
          </p:cNvPr>
          <p:cNvCxnSpPr/>
          <p:nvPr/>
        </p:nvCxnSpPr>
        <p:spPr>
          <a:xfrm>
            <a:off x="4967466" y="4278044"/>
            <a:ext cx="2996342"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BB79364-D16E-4F0B-8623-D019205FB8EB}"/>
              </a:ext>
            </a:extLst>
          </p:cNvPr>
          <p:cNvSpPr txBox="1"/>
          <p:nvPr/>
        </p:nvSpPr>
        <p:spPr>
          <a:xfrm>
            <a:off x="4967466" y="3348404"/>
            <a:ext cx="1896388"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accent1"/>
                </a:solidFill>
                <a:ea typeface="Arial Unicode MS" pitchFamily="34" charset="-128"/>
                <a:cs typeface="Arial Unicode MS" pitchFamily="34" charset="-128"/>
              </a:rPr>
              <a:t>Provision new user</a:t>
            </a:r>
          </a:p>
        </p:txBody>
      </p:sp>
      <p:sp>
        <p:nvSpPr>
          <p:cNvPr id="33" name="TextBox 32">
            <a:extLst>
              <a:ext uri="{FF2B5EF4-FFF2-40B4-BE49-F238E27FC236}">
                <a16:creationId xmlns:a16="http://schemas.microsoft.com/office/drawing/2014/main" id="{1922116A-2C3F-41E9-A679-56084869BDB8}"/>
              </a:ext>
            </a:extLst>
          </p:cNvPr>
          <p:cNvSpPr txBox="1"/>
          <p:nvPr/>
        </p:nvSpPr>
        <p:spPr>
          <a:xfrm>
            <a:off x="4967466" y="3690462"/>
            <a:ext cx="2427511"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accent1"/>
                </a:solidFill>
                <a:ea typeface="Arial Unicode MS" pitchFamily="34" charset="-128"/>
                <a:cs typeface="Arial Unicode MS" pitchFamily="34" charset="-128"/>
              </a:rPr>
              <a:t>Update / block existing user</a:t>
            </a:r>
          </a:p>
        </p:txBody>
      </p:sp>
      <p:sp>
        <p:nvSpPr>
          <p:cNvPr id="34" name="TextBox 33">
            <a:extLst>
              <a:ext uri="{FF2B5EF4-FFF2-40B4-BE49-F238E27FC236}">
                <a16:creationId xmlns:a16="http://schemas.microsoft.com/office/drawing/2014/main" id="{39A319EE-C26F-43A3-B43C-EC74D9AAB9D9}"/>
              </a:ext>
            </a:extLst>
          </p:cNvPr>
          <p:cNvSpPr txBox="1"/>
          <p:nvPr/>
        </p:nvSpPr>
        <p:spPr>
          <a:xfrm>
            <a:off x="4967466" y="4038698"/>
            <a:ext cx="219072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accent1"/>
                </a:solidFill>
                <a:ea typeface="Arial Unicode MS" pitchFamily="34" charset="-128"/>
                <a:cs typeface="Arial Unicode MS" pitchFamily="34" charset="-128"/>
              </a:rPr>
              <a:t>Change user permissions</a:t>
            </a:r>
          </a:p>
        </p:txBody>
      </p:sp>
      <p:pic>
        <p:nvPicPr>
          <p:cNvPr id="38" name="Picture 37">
            <a:extLst>
              <a:ext uri="{FF2B5EF4-FFF2-40B4-BE49-F238E27FC236}">
                <a16:creationId xmlns:a16="http://schemas.microsoft.com/office/drawing/2014/main" id="{3AFA5141-794A-4BF8-B302-D07000228E4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505299" y="1503704"/>
            <a:ext cx="1267042" cy="724024"/>
          </a:xfrm>
          <a:prstGeom prst="rect">
            <a:avLst/>
          </a:prstGeom>
        </p:spPr>
      </p:pic>
      <p:grpSp>
        <p:nvGrpSpPr>
          <p:cNvPr id="48" name="Group 47">
            <a:extLst>
              <a:ext uri="{FF2B5EF4-FFF2-40B4-BE49-F238E27FC236}">
                <a16:creationId xmlns:a16="http://schemas.microsoft.com/office/drawing/2014/main" id="{FDEE0EB2-D530-4D87-9BAA-61D4369A149A}"/>
              </a:ext>
            </a:extLst>
          </p:cNvPr>
          <p:cNvGrpSpPr/>
          <p:nvPr/>
        </p:nvGrpSpPr>
        <p:grpSpPr>
          <a:xfrm>
            <a:off x="976866" y="1716269"/>
            <a:ext cx="1434764" cy="800824"/>
            <a:chOff x="519786" y="4885698"/>
            <a:chExt cx="1434764" cy="800824"/>
          </a:xfrm>
        </p:grpSpPr>
        <p:sp>
          <p:nvSpPr>
            <p:cNvPr id="42" name="Freeform 38">
              <a:extLst>
                <a:ext uri="{FF2B5EF4-FFF2-40B4-BE49-F238E27FC236}">
                  <a16:creationId xmlns:a16="http://schemas.microsoft.com/office/drawing/2014/main" id="{43B9FEDC-E15F-4A68-BCAC-537DF90CFF6D}"/>
                </a:ext>
              </a:extLst>
            </p:cNvPr>
            <p:cNvSpPr/>
            <p:nvPr/>
          </p:nvSpPr>
          <p:spPr>
            <a:xfrm>
              <a:off x="519786" y="4885698"/>
              <a:ext cx="1434764" cy="800824"/>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38100"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026" name="Picture 2" descr="Image result for successfactors logo transparent">
              <a:extLst>
                <a:ext uri="{FF2B5EF4-FFF2-40B4-BE49-F238E27FC236}">
                  <a16:creationId xmlns:a16="http://schemas.microsoft.com/office/drawing/2014/main" id="{2E885668-A223-4456-8976-2092DAE438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578" y="5271135"/>
              <a:ext cx="1300652" cy="3658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9FECA5D4-1A1A-4391-A542-DB7C062B9C39}"/>
              </a:ext>
            </a:extLst>
          </p:cNvPr>
          <p:cNvGrpSpPr/>
          <p:nvPr/>
        </p:nvGrpSpPr>
        <p:grpSpPr>
          <a:xfrm>
            <a:off x="2065139" y="4870941"/>
            <a:ext cx="732092" cy="1012348"/>
            <a:chOff x="1917786" y="4871457"/>
            <a:chExt cx="732092" cy="1012348"/>
          </a:xfrm>
        </p:grpSpPr>
        <p:pic>
          <p:nvPicPr>
            <p:cNvPr id="50" name="Picture 49">
              <a:extLst>
                <a:ext uri="{FF2B5EF4-FFF2-40B4-BE49-F238E27FC236}">
                  <a16:creationId xmlns:a16="http://schemas.microsoft.com/office/drawing/2014/main" id="{62EAACD1-19FD-4CBE-9199-11B530C1C2EE}"/>
                </a:ext>
              </a:extLst>
            </p:cNvPr>
            <p:cNvPicPr>
              <a:picLocks noChangeAspect="1"/>
            </p:cNvPicPr>
            <p:nvPr/>
          </p:nvPicPr>
          <p:blipFill>
            <a:blip r:embed="rId9"/>
            <a:stretch>
              <a:fillRect/>
            </a:stretch>
          </p:blipFill>
          <p:spPr>
            <a:xfrm>
              <a:off x="1926065" y="4871457"/>
              <a:ext cx="715535" cy="715535"/>
            </a:xfrm>
            <a:prstGeom prst="rect">
              <a:avLst/>
            </a:prstGeom>
          </p:spPr>
        </p:pic>
        <p:sp>
          <p:nvSpPr>
            <p:cNvPr id="53" name="TextBox 52">
              <a:extLst>
                <a:ext uri="{FF2B5EF4-FFF2-40B4-BE49-F238E27FC236}">
                  <a16:creationId xmlns:a16="http://schemas.microsoft.com/office/drawing/2014/main" id="{C82BDE05-9E98-440D-853C-C2704023FA98}"/>
                </a:ext>
              </a:extLst>
            </p:cNvPr>
            <p:cNvSpPr txBox="1"/>
            <p:nvPr/>
          </p:nvSpPr>
          <p:spPr>
            <a:xfrm>
              <a:off x="1917786" y="5560640"/>
              <a:ext cx="732092" cy="3231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50" kern="0" dirty="0">
                  <a:ea typeface="Arial Unicode MS" pitchFamily="34" charset="-128"/>
                  <a:cs typeface="Arial Unicode MS" pitchFamily="34" charset="-128"/>
                </a:rPr>
                <a:t>SAP S4HANA</a:t>
              </a:r>
              <a:endParaRPr kumimoji="0" lang="en-GB" sz="1050" b="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55" name="Group 54">
            <a:extLst>
              <a:ext uri="{FF2B5EF4-FFF2-40B4-BE49-F238E27FC236}">
                <a16:creationId xmlns:a16="http://schemas.microsoft.com/office/drawing/2014/main" id="{827E68A2-357E-417A-8D54-D3ACAF935DF0}"/>
              </a:ext>
            </a:extLst>
          </p:cNvPr>
          <p:cNvGrpSpPr/>
          <p:nvPr/>
        </p:nvGrpSpPr>
        <p:grpSpPr>
          <a:xfrm>
            <a:off x="3379723" y="4885613"/>
            <a:ext cx="715535" cy="1012349"/>
            <a:chOff x="2913152" y="4871456"/>
            <a:chExt cx="715535" cy="1012349"/>
          </a:xfrm>
        </p:grpSpPr>
        <p:pic>
          <p:nvPicPr>
            <p:cNvPr id="52" name="Picture 51">
              <a:extLst>
                <a:ext uri="{FF2B5EF4-FFF2-40B4-BE49-F238E27FC236}">
                  <a16:creationId xmlns:a16="http://schemas.microsoft.com/office/drawing/2014/main" id="{2C21D0EC-86F4-4885-BFF1-196DAA48D5B7}"/>
                </a:ext>
              </a:extLst>
            </p:cNvPr>
            <p:cNvPicPr>
              <a:picLocks noChangeAspect="1"/>
            </p:cNvPicPr>
            <p:nvPr/>
          </p:nvPicPr>
          <p:blipFill>
            <a:blip r:embed="rId9"/>
            <a:stretch>
              <a:fillRect/>
            </a:stretch>
          </p:blipFill>
          <p:spPr>
            <a:xfrm>
              <a:off x="2913152" y="4871456"/>
              <a:ext cx="715535" cy="715535"/>
            </a:xfrm>
            <a:prstGeom prst="rect">
              <a:avLst/>
            </a:prstGeom>
          </p:spPr>
        </p:pic>
        <p:sp>
          <p:nvSpPr>
            <p:cNvPr id="54" name="TextBox 53">
              <a:extLst>
                <a:ext uri="{FF2B5EF4-FFF2-40B4-BE49-F238E27FC236}">
                  <a16:creationId xmlns:a16="http://schemas.microsoft.com/office/drawing/2014/main" id="{D874D8F4-5B70-42FE-A436-BF6CC3AE99DC}"/>
                </a:ext>
              </a:extLst>
            </p:cNvPr>
            <p:cNvSpPr txBox="1"/>
            <p:nvPr/>
          </p:nvSpPr>
          <p:spPr>
            <a:xfrm>
              <a:off x="2973906" y="5560640"/>
              <a:ext cx="576533" cy="3231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GB" sz="1050" kern="0" dirty="0">
                  <a:ea typeface="Arial Unicode MS" pitchFamily="34" charset="-128"/>
                  <a:cs typeface="Arial Unicode MS" pitchFamily="34" charset="-128"/>
                </a:rPr>
                <a:t>SAP ERP</a:t>
              </a:r>
              <a:endParaRPr kumimoji="0" lang="en-GB" sz="1050" b="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57" name="Straight Connector 56">
            <a:extLst>
              <a:ext uri="{FF2B5EF4-FFF2-40B4-BE49-F238E27FC236}">
                <a16:creationId xmlns:a16="http://schemas.microsoft.com/office/drawing/2014/main" id="{3113B676-8048-45D5-8894-C83EA775B09C}"/>
              </a:ext>
            </a:extLst>
          </p:cNvPr>
          <p:cNvCxnSpPr>
            <a:cxnSpLocks/>
          </p:cNvCxnSpPr>
          <p:nvPr/>
        </p:nvCxnSpPr>
        <p:spPr>
          <a:xfrm flipH="1">
            <a:off x="3916778" y="2298324"/>
            <a:ext cx="178480" cy="28777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29F608A-1205-4F2F-A294-BFD794494279}"/>
              </a:ext>
            </a:extLst>
          </p:cNvPr>
          <p:cNvCxnSpPr>
            <a:cxnSpLocks/>
          </p:cNvCxnSpPr>
          <p:nvPr/>
        </p:nvCxnSpPr>
        <p:spPr>
          <a:xfrm flipV="1">
            <a:off x="2427025" y="4501058"/>
            <a:ext cx="0" cy="37936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895F2E6-2B85-41D4-8092-2CAE5BCFDE0D}"/>
              </a:ext>
            </a:extLst>
          </p:cNvPr>
          <p:cNvCxnSpPr>
            <a:cxnSpLocks/>
          </p:cNvCxnSpPr>
          <p:nvPr/>
        </p:nvCxnSpPr>
        <p:spPr>
          <a:xfrm flipV="1">
            <a:off x="3728743" y="4501058"/>
            <a:ext cx="0" cy="37936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63FCD123-4766-44E1-8A31-0527E195F6CB}"/>
              </a:ext>
            </a:extLst>
          </p:cNvPr>
          <p:cNvGrpSpPr/>
          <p:nvPr/>
        </p:nvGrpSpPr>
        <p:grpSpPr>
          <a:xfrm>
            <a:off x="1583090" y="2572320"/>
            <a:ext cx="3268354" cy="1824256"/>
            <a:chOff x="913011" y="2564904"/>
            <a:chExt cx="3268354" cy="1824256"/>
          </a:xfrm>
        </p:grpSpPr>
        <p:pic>
          <p:nvPicPr>
            <p:cNvPr id="14" name="Picture 13">
              <a:extLst>
                <a:ext uri="{FF2B5EF4-FFF2-40B4-BE49-F238E27FC236}">
                  <a16:creationId xmlns:a16="http://schemas.microsoft.com/office/drawing/2014/main" id="{FFB06484-88BF-4702-9100-A41361206BAB}"/>
                </a:ext>
              </a:extLst>
            </p:cNvPr>
            <p:cNvPicPr>
              <a:picLocks noChangeAspect="1"/>
            </p:cNvPicPr>
            <p:nvPr/>
          </p:nvPicPr>
          <p:blipFill>
            <a:blip r:embed="rId10"/>
            <a:stretch>
              <a:fillRect/>
            </a:stretch>
          </p:blipFill>
          <p:spPr>
            <a:xfrm>
              <a:off x="1037549" y="3566336"/>
              <a:ext cx="556174" cy="556174"/>
            </a:xfrm>
            <a:prstGeom prst="rect">
              <a:avLst/>
            </a:prstGeom>
          </p:spPr>
        </p:pic>
        <p:sp>
          <p:nvSpPr>
            <p:cNvPr id="17" name="Freeform 38">
              <a:extLst>
                <a:ext uri="{FF2B5EF4-FFF2-40B4-BE49-F238E27FC236}">
                  <a16:creationId xmlns:a16="http://schemas.microsoft.com/office/drawing/2014/main" id="{4465E8DC-5B3A-4F06-A41F-A14D4C705E9C}"/>
                </a:ext>
              </a:extLst>
            </p:cNvPr>
            <p:cNvSpPr/>
            <p:nvPr/>
          </p:nvSpPr>
          <p:spPr>
            <a:xfrm>
              <a:off x="913011" y="2564904"/>
              <a:ext cx="3268354" cy="1824256"/>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38100"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FC38EAED-3988-4F82-A6D9-4E79B42F4E05}"/>
                </a:ext>
              </a:extLst>
            </p:cNvPr>
            <p:cNvSpPr txBox="1"/>
            <p:nvPr/>
          </p:nvSpPr>
          <p:spPr>
            <a:xfrm>
              <a:off x="1718261" y="3566336"/>
              <a:ext cx="2051726" cy="55399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u="none" strike="noStrike" kern="0" cap="none" spc="0" normalizeH="0" baseline="0" noProof="0" dirty="0">
                  <a:ln>
                    <a:noFill/>
                  </a:ln>
                  <a:solidFill>
                    <a:schemeClr val="accent1"/>
                  </a:solidFill>
                  <a:effectLst/>
                  <a:uLnTx/>
                  <a:uFillTx/>
                  <a:latin typeface="Arial"/>
                  <a:ea typeface="Arial Unicode MS" pitchFamily="34" charset="-128"/>
                  <a:cs typeface="Arial Unicode MS" pitchFamily="34" charset="-128"/>
                </a:rPr>
                <a:t>SAP Cloud </a:t>
              </a:r>
              <a:r>
                <a:rPr kumimoji="0" lang="en-GB" sz="1800" b="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Identity Access Governance</a:t>
              </a:r>
            </a:p>
          </p:txBody>
        </p:sp>
        <p:pic>
          <p:nvPicPr>
            <p:cNvPr id="66" name="Picture 65">
              <a:extLst>
                <a:ext uri="{FF2B5EF4-FFF2-40B4-BE49-F238E27FC236}">
                  <a16:creationId xmlns:a16="http://schemas.microsoft.com/office/drawing/2014/main" id="{0A7679EB-88BF-4C76-A2AE-501E2BBF42A6}"/>
                </a:ext>
              </a:extLst>
            </p:cNvPr>
            <p:cNvPicPr>
              <a:picLocks noChangeAspect="1"/>
            </p:cNvPicPr>
            <p:nvPr/>
          </p:nvPicPr>
          <p:blipFill>
            <a:blip r:embed="rId11"/>
            <a:stretch>
              <a:fillRect/>
            </a:stretch>
          </p:blipFill>
          <p:spPr>
            <a:xfrm>
              <a:off x="2248486" y="2696389"/>
              <a:ext cx="897979" cy="897979"/>
            </a:xfrm>
            <a:prstGeom prst="rect">
              <a:avLst/>
            </a:prstGeom>
          </p:spPr>
        </p:pic>
      </p:grpSp>
      <p:pic>
        <p:nvPicPr>
          <p:cNvPr id="69" name="Picture 68">
            <a:extLst>
              <a:ext uri="{FF2B5EF4-FFF2-40B4-BE49-F238E27FC236}">
                <a16:creationId xmlns:a16="http://schemas.microsoft.com/office/drawing/2014/main" id="{330252FC-F3AF-4159-8F76-61950B220B5A}"/>
              </a:ext>
            </a:extLst>
          </p:cNvPr>
          <p:cNvPicPr>
            <a:picLocks noChangeAspect="1"/>
          </p:cNvPicPr>
          <p:nvPr/>
        </p:nvPicPr>
        <p:blipFill>
          <a:blip r:embed="rId5"/>
          <a:stretch>
            <a:fillRect/>
          </a:stretch>
        </p:blipFill>
        <p:spPr>
          <a:xfrm>
            <a:off x="6739174" y="3884040"/>
            <a:ext cx="419018" cy="419018"/>
          </a:xfrm>
          <a:prstGeom prst="rect">
            <a:avLst/>
          </a:prstGeom>
        </p:spPr>
      </p:pic>
      <p:pic>
        <p:nvPicPr>
          <p:cNvPr id="70" name="Picture 69">
            <a:extLst>
              <a:ext uri="{FF2B5EF4-FFF2-40B4-BE49-F238E27FC236}">
                <a16:creationId xmlns:a16="http://schemas.microsoft.com/office/drawing/2014/main" id="{F4972FA0-F580-4957-9CE6-E2246D7D50D7}"/>
              </a:ext>
            </a:extLst>
          </p:cNvPr>
          <p:cNvPicPr>
            <a:picLocks noChangeAspect="1"/>
          </p:cNvPicPr>
          <p:nvPr/>
        </p:nvPicPr>
        <p:blipFill>
          <a:blip r:embed="rId12"/>
          <a:stretch>
            <a:fillRect/>
          </a:stretch>
        </p:blipFill>
        <p:spPr>
          <a:xfrm>
            <a:off x="7175655" y="3676373"/>
            <a:ext cx="231381" cy="231381"/>
          </a:xfrm>
          <a:prstGeom prst="rect">
            <a:avLst/>
          </a:prstGeom>
        </p:spPr>
      </p:pic>
      <p:pic>
        <p:nvPicPr>
          <p:cNvPr id="72" name="Picture 71">
            <a:extLst>
              <a:ext uri="{FF2B5EF4-FFF2-40B4-BE49-F238E27FC236}">
                <a16:creationId xmlns:a16="http://schemas.microsoft.com/office/drawing/2014/main" id="{6043182A-80B5-4802-B69A-C13BE46E8A0E}"/>
              </a:ext>
            </a:extLst>
          </p:cNvPr>
          <p:cNvPicPr>
            <a:picLocks noChangeAspect="1"/>
          </p:cNvPicPr>
          <p:nvPr/>
        </p:nvPicPr>
        <p:blipFill>
          <a:blip r:embed="rId13"/>
          <a:stretch>
            <a:fillRect/>
          </a:stretch>
        </p:blipFill>
        <p:spPr>
          <a:xfrm>
            <a:off x="6948683" y="3676373"/>
            <a:ext cx="207667" cy="207667"/>
          </a:xfrm>
          <a:prstGeom prst="rect">
            <a:avLst/>
          </a:prstGeom>
        </p:spPr>
      </p:pic>
      <p:cxnSp>
        <p:nvCxnSpPr>
          <p:cNvPr id="75" name="Straight Connector 74">
            <a:extLst>
              <a:ext uri="{FF2B5EF4-FFF2-40B4-BE49-F238E27FC236}">
                <a16:creationId xmlns:a16="http://schemas.microsoft.com/office/drawing/2014/main" id="{A091CB1E-413E-4828-B46F-8C0EF81A299B}"/>
              </a:ext>
            </a:extLst>
          </p:cNvPr>
          <p:cNvCxnSpPr>
            <a:cxnSpLocks/>
          </p:cNvCxnSpPr>
          <p:nvPr/>
        </p:nvCxnSpPr>
        <p:spPr>
          <a:xfrm>
            <a:off x="2450843" y="2486838"/>
            <a:ext cx="262368" cy="21696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F978BCC0-14C1-46B6-BF15-E2BA91C86408}"/>
              </a:ext>
            </a:extLst>
          </p:cNvPr>
          <p:cNvSpPr txBox="1"/>
          <p:nvPr/>
        </p:nvSpPr>
        <p:spPr>
          <a:xfrm>
            <a:off x="5487091" y="4548296"/>
            <a:ext cx="1896388"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Native Integration</a:t>
            </a:r>
          </a:p>
        </p:txBody>
      </p:sp>
      <p:sp>
        <p:nvSpPr>
          <p:cNvPr id="39" name="Rectangle 38">
            <a:hlinkClick r:id="rId14" action="ppaction://hlinksldjump"/>
            <a:extLst>
              <a:ext uri="{FF2B5EF4-FFF2-40B4-BE49-F238E27FC236}">
                <a16:creationId xmlns:a16="http://schemas.microsoft.com/office/drawing/2014/main" id="{F8B161ED-E61F-43DB-928C-CCCD39514E7A}"/>
              </a:ext>
            </a:extLst>
          </p:cNvPr>
          <p:cNvSpPr/>
          <p:nvPr/>
        </p:nvSpPr>
        <p:spPr bwMode="gray">
          <a:xfrm>
            <a:off x="11595370" y="379379"/>
            <a:ext cx="599805" cy="223736"/>
          </a:xfrm>
          <a:prstGeom prst="rect">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100" b="0" i="0" u="none" strike="noStrike" kern="0" cap="none" spc="0" normalizeH="0" baseline="0" noProof="0" dirty="0">
                <a:ln>
                  <a:noFill/>
                </a:ln>
                <a:effectLst/>
                <a:uLnTx/>
                <a:uFillTx/>
                <a:ea typeface="Arial Unicode MS" pitchFamily="34" charset="-128"/>
                <a:cs typeface="Arial Unicode MS" pitchFamily="34" charset="-128"/>
              </a:rPr>
              <a:t>Home</a:t>
            </a:r>
          </a:p>
        </p:txBody>
      </p:sp>
    </p:spTree>
    <p:extLst>
      <p:ext uri="{BB962C8B-B14F-4D97-AF65-F5344CB8AC3E}">
        <p14:creationId xmlns:p14="http://schemas.microsoft.com/office/powerpoint/2010/main" val="1334836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accent1"/>
                </a:solidFill>
              </a:rPr>
              <a:t>SAP Ariba </a:t>
            </a:r>
            <a:r>
              <a:rPr lang="en-US" dirty="0"/>
              <a:t>Multi-ERP Architecture</a:t>
            </a:r>
          </a:p>
        </p:txBody>
      </p:sp>
      <p:pic>
        <p:nvPicPr>
          <p:cNvPr id="6" name="Picture Placeholder 5">
            <a:extLst>
              <a:ext uri="{FF2B5EF4-FFF2-40B4-BE49-F238E27FC236}">
                <a16:creationId xmlns:a16="http://schemas.microsoft.com/office/drawing/2014/main" id="{F44CC950-4907-4740-A101-6B04266280D8}"/>
              </a:ext>
            </a:extLst>
          </p:cNvPr>
          <p:cNvPicPr>
            <a:picLocks noGrp="1" noChangeAspect="1"/>
          </p:cNvPicPr>
          <p:nvPr>
            <p:ph type="pic" sz="quarter" idx="12"/>
          </p:nvPr>
        </p:nvPicPr>
        <p:blipFill>
          <a:blip r:embed="rId2"/>
          <a:srcRect t="14838" b="14838"/>
          <a:stretch>
            <a:fillRect/>
          </a:stretch>
        </p:blipFill>
        <p:spPr/>
      </p:pic>
    </p:spTree>
    <p:extLst>
      <p:ext uri="{BB962C8B-B14F-4D97-AF65-F5344CB8AC3E}">
        <p14:creationId xmlns:p14="http://schemas.microsoft.com/office/powerpoint/2010/main" val="962606909"/>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Multi-ERP Architecture : Deployment Options</a:t>
            </a:r>
          </a:p>
        </p:txBody>
      </p:sp>
      <p:cxnSp>
        <p:nvCxnSpPr>
          <p:cNvPr id="13" name="Straight Connector 12">
            <a:extLst>
              <a:ext uri="{FF2B5EF4-FFF2-40B4-BE49-F238E27FC236}">
                <a16:creationId xmlns:a16="http://schemas.microsoft.com/office/drawing/2014/main" id="{90FBAC53-129D-4432-AF55-76DEC7CE5AAF}"/>
              </a:ext>
            </a:extLst>
          </p:cNvPr>
          <p:cNvCxnSpPr/>
          <p:nvPr/>
        </p:nvCxnSpPr>
        <p:spPr>
          <a:xfrm>
            <a:off x="5809555" y="1440756"/>
            <a:ext cx="0" cy="4896544"/>
          </a:xfrm>
          <a:prstGeom prst="line">
            <a:avLst/>
          </a:prstGeom>
          <a:ln w="31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239E510-E989-4617-B99E-44A5A374B87D}"/>
              </a:ext>
            </a:extLst>
          </p:cNvPr>
          <p:cNvGrpSpPr/>
          <p:nvPr/>
        </p:nvGrpSpPr>
        <p:grpSpPr>
          <a:xfrm>
            <a:off x="777311" y="1553370"/>
            <a:ext cx="4469376" cy="3845132"/>
            <a:chOff x="777311" y="1553370"/>
            <a:chExt cx="4469376" cy="3845132"/>
          </a:xfrm>
        </p:grpSpPr>
        <p:sp>
          <p:nvSpPr>
            <p:cNvPr id="3" name="Rectangle: Rounded Corners 2"/>
            <p:cNvSpPr/>
            <p:nvPr/>
          </p:nvSpPr>
          <p:spPr bwMode="gray">
            <a:xfrm>
              <a:off x="777311" y="2257171"/>
              <a:ext cx="4032448" cy="508967"/>
            </a:xfrm>
            <a:prstGeom prst="roundRect">
              <a:avLst>
                <a:gd name="adj" fmla="val 50000"/>
              </a:avLst>
            </a:prstGeom>
            <a:noFill/>
            <a:ln w="28575" algn="ctr">
              <a:solidFill>
                <a:schemeClr val="tx1"/>
              </a:solidFill>
              <a:prstDash val="solid"/>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Parent Realm</a:t>
              </a:r>
            </a:p>
          </p:txBody>
        </p:sp>
        <p:pic>
          <p:nvPicPr>
            <p:cNvPr id="8" name="Picture 7"/>
            <p:cNvPicPr>
              <a:picLocks noChangeAspect="1"/>
            </p:cNvPicPr>
            <p:nvPr/>
          </p:nvPicPr>
          <p:blipFill>
            <a:blip r:embed="rId2"/>
            <a:stretch>
              <a:fillRect/>
            </a:stretch>
          </p:blipFill>
          <p:spPr>
            <a:xfrm>
              <a:off x="1137351" y="4201387"/>
              <a:ext cx="1062154" cy="1062154"/>
            </a:xfrm>
            <a:prstGeom prst="rect">
              <a:avLst/>
            </a:prstGeom>
          </p:spPr>
        </p:pic>
        <p:pic>
          <p:nvPicPr>
            <p:cNvPr id="49" name="Picture 48">
              <a:extLst>
                <a:ext uri="{FF2B5EF4-FFF2-40B4-BE49-F238E27FC236}">
                  <a16:creationId xmlns:a16="http://schemas.microsoft.com/office/drawing/2014/main" id="{63FEF20B-85A7-4139-80F0-A5BCA6BDC80B}"/>
                </a:ext>
              </a:extLst>
            </p:cNvPr>
            <p:cNvPicPr>
              <a:picLocks noChangeAspect="1"/>
            </p:cNvPicPr>
            <p:nvPr/>
          </p:nvPicPr>
          <p:blipFill>
            <a:blip r:embed="rId2"/>
            <a:stretch>
              <a:fillRect/>
            </a:stretch>
          </p:blipFill>
          <p:spPr>
            <a:xfrm>
              <a:off x="3338420" y="4201387"/>
              <a:ext cx="1062154" cy="1062154"/>
            </a:xfrm>
            <a:prstGeom prst="rect">
              <a:avLst/>
            </a:prstGeom>
          </p:spPr>
        </p:pic>
        <p:sp>
          <p:nvSpPr>
            <p:cNvPr id="24" name="TextBox 23">
              <a:extLst>
                <a:ext uri="{FF2B5EF4-FFF2-40B4-BE49-F238E27FC236}">
                  <a16:creationId xmlns:a16="http://schemas.microsoft.com/office/drawing/2014/main" id="{03E971E0-0323-4B8D-9F50-0FB066E340A5}"/>
                </a:ext>
              </a:extLst>
            </p:cNvPr>
            <p:cNvSpPr txBox="1"/>
            <p:nvPr/>
          </p:nvSpPr>
          <p:spPr>
            <a:xfrm>
              <a:off x="912167" y="1553370"/>
              <a:ext cx="433452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Option 1 - 1:1 Child Relationship with ERP</a:t>
              </a:r>
            </a:p>
          </p:txBody>
        </p:sp>
        <p:cxnSp>
          <p:nvCxnSpPr>
            <p:cNvPr id="6" name="Straight Connector 5">
              <a:extLst>
                <a:ext uri="{FF2B5EF4-FFF2-40B4-BE49-F238E27FC236}">
                  <a16:creationId xmlns:a16="http://schemas.microsoft.com/office/drawing/2014/main" id="{5CCFA64E-9491-4103-A0D9-AB44B03BE316}"/>
                </a:ext>
              </a:extLst>
            </p:cNvPr>
            <p:cNvCxnSpPr>
              <a:cxnSpLocks/>
            </p:cNvCxnSpPr>
            <p:nvPr/>
          </p:nvCxnSpPr>
          <p:spPr>
            <a:xfrm>
              <a:off x="1721355" y="2801310"/>
              <a:ext cx="0" cy="230814"/>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6D6E680-86CA-4E2F-99E0-F8C2B0E751BD}"/>
                </a:ext>
              </a:extLst>
            </p:cNvPr>
            <p:cNvCxnSpPr>
              <a:cxnSpLocks/>
            </p:cNvCxnSpPr>
            <p:nvPr/>
          </p:nvCxnSpPr>
          <p:spPr>
            <a:xfrm>
              <a:off x="1713557" y="3478636"/>
              <a:ext cx="0" cy="813964"/>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Rounded Corners 3"/>
            <p:cNvSpPr/>
            <p:nvPr/>
          </p:nvSpPr>
          <p:spPr bwMode="gray">
            <a:xfrm>
              <a:off x="913011" y="3068961"/>
              <a:ext cx="1616689" cy="360040"/>
            </a:xfrm>
            <a:prstGeom prst="roundRect">
              <a:avLst>
                <a:gd name="adj" fmla="val 50000"/>
              </a:avLst>
            </a:prstGeom>
            <a:noFill/>
            <a:ln w="19050" algn="ctr">
              <a:solidFill>
                <a:schemeClr val="tx1"/>
              </a:solidFill>
              <a:prstDash val="sysDot"/>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effectLst/>
                  <a:uLnTx/>
                  <a:uFillTx/>
                  <a:latin typeface="Arial"/>
                  <a:ea typeface="Arial Unicode MS" pitchFamily="34" charset="-128"/>
                  <a:cs typeface="Arial Unicode MS" pitchFamily="34" charset="-128"/>
                </a:rPr>
                <a:t>Child Realm #1</a:t>
              </a:r>
            </a:p>
          </p:txBody>
        </p:sp>
        <p:sp>
          <p:nvSpPr>
            <p:cNvPr id="44" name="Rectangle: Rounded Corners 43">
              <a:extLst>
                <a:ext uri="{FF2B5EF4-FFF2-40B4-BE49-F238E27FC236}">
                  <a16:creationId xmlns:a16="http://schemas.microsoft.com/office/drawing/2014/main" id="{46EE04FF-8B1D-4C4F-B715-6DE9F5FE33E8}"/>
                </a:ext>
              </a:extLst>
            </p:cNvPr>
            <p:cNvSpPr/>
            <p:nvPr/>
          </p:nvSpPr>
          <p:spPr bwMode="gray">
            <a:xfrm>
              <a:off x="2980629" y="3068960"/>
              <a:ext cx="1684475" cy="360041"/>
            </a:xfrm>
            <a:prstGeom prst="roundRect">
              <a:avLst>
                <a:gd name="adj" fmla="val 50000"/>
              </a:avLst>
            </a:prstGeom>
            <a:noFill/>
            <a:ln w="19050" algn="ctr">
              <a:solidFill>
                <a:schemeClr val="tx1"/>
              </a:solidFill>
              <a:prstDash val="sysDot"/>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effectLst/>
                  <a:uLnTx/>
                  <a:uFillTx/>
                  <a:latin typeface="Arial"/>
                  <a:ea typeface="Arial Unicode MS" pitchFamily="34" charset="-128"/>
                  <a:cs typeface="Arial Unicode MS" pitchFamily="34" charset="-128"/>
                </a:rPr>
                <a:t>Child Realm #2</a:t>
              </a:r>
            </a:p>
          </p:txBody>
        </p:sp>
        <p:cxnSp>
          <p:nvCxnSpPr>
            <p:cNvPr id="39" name="Straight Connector 38">
              <a:extLst>
                <a:ext uri="{FF2B5EF4-FFF2-40B4-BE49-F238E27FC236}">
                  <a16:creationId xmlns:a16="http://schemas.microsoft.com/office/drawing/2014/main" id="{C79B7EF1-BA5F-465F-B81F-EFE1C6CD7F41}"/>
                </a:ext>
              </a:extLst>
            </p:cNvPr>
            <p:cNvCxnSpPr>
              <a:cxnSpLocks/>
            </p:cNvCxnSpPr>
            <p:nvPr/>
          </p:nvCxnSpPr>
          <p:spPr>
            <a:xfrm>
              <a:off x="3838513" y="2801310"/>
              <a:ext cx="0" cy="230814"/>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FD46BB1-D096-4DC1-B16B-4BF08D2876EB}"/>
                </a:ext>
              </a:extLst>
            </p:cNvPr>
            <p:cNvCxnSpPr>
              <a:cxnSpLocks/>
            </p:cNvCxnSpPr>
            <p:nvPr/>
          </p:nvCxnSpPr>
          <p:spPr>
            <a:xfrm>
              <a:off x="3830715" y="3478636"/>
              <a:ext cx="0" cy="813964"/>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F039D18-8FC3-4505-939D-8A4075BB3F98}"/>
                </a:ext>
              </a:extLst>
            </p:cNvPr>
            <p:cNvSpPr txBox="1"/>
            <p:nvPr/>
          </p:nvSpPr>
          <p:spPr>
            <a:xfrm>
              <a:off x="1000503" y="5229225"/>
              <a:ext cx="1477969"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100" kern="0" dirty="0">
                  <a:solidFill>
                    <a:schemeClr val="accent1"/>
                  </a:solidFill>
                  <a:ea typeface="Arial Unicode MS" pitchFamily="34" charset="-128"/>
                  <a:cs typeface="Arial Unicode MS" pitchFamily="34" charset="-128"/>
                </a:rPr>
                <a:t>ERP (same or different)</a:t>
              </a:r>
            </a:p>
          </p:txBody>
        </p:sp>
        <p:sp>
          <p:nvSpPr>
            <p:cNvPr id="70" name="TextBox 69">
              <a:extLst>
                <a:ext uri="{FF2B5EF4-FFF2-40B4-BE49-F238E27FC236}">
                  <a16:creationId xmlns:a16="http://schemas.microsoft.com/office/drawing/2014/main" id="{F42CE910-0C58-44A3-B0E1-356248B40ADD}"/>
                </a:ext>
              </a:extLst>
            </p:cNvPr>
            <p:cNvSpPr txBox="1"/>
            <p:nvPr/>
          </p:nvSpPr>
          <p:spPr>
            <a:xfrm>
              <a:off x="3137946" y="5229059"/>
              <a:ext cx="1477969"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100" kern="0" dirty="0">
                  <a:solidFill>
                    <a:schemeClr val="accent1"/>
                  </a:solidFill>
                  <a:ea typeface="Arial Unicode MS" pitchFamily="34" charset="-128"/>
                  <a:cs typeface="Arial Unicode MS" pitchFamily="34" charset="-128"/>
                </a:rPr>
                <a:t>ERP (same or different)</a:t>
              </a:r>
            </a:p>
          </p:txBody>
        </p:sp>
      </p:grpSp>
      <p:grpSp>
        <p:nvGrpSpPr>
          <p:cNvPr id="34" name="Group 33">
            <a:extLst>
              <a:ext uri="{FF2B5EF4-FFF2-40B4-BE49-F238E27FC236}">
                <a16:creationId xmlns:a16="http://schemas.microsoft.com/office/drawing/2014/main" id="{4665671A-1091-4A78-9851-F96B81B8BC11}"/>
              </a:ext>
            </a:extLst>
          </p:cNvPr>
          <p:cNvGrpSpPr/>
          <p:nvPr/>
        </p:nvGrpSpPr>
        <p:grpSpPr>
          <a:xfrm>
            <a:off x="6626568" y="1438427"/>
            <a:ext cx="4831210" cy="5058238"/>
            <a:chOff x="6626568" y="1438427"/>
            <a:chExt cx="4831210" cy="5058238"/>
          </a:xfrm>
        </p:grpSpPr>
        <p:pic>
          <p:nvPicPr>
            <p:cNvPr id="52" name="Picture 51">
              <a:extLst>
                <a:ext uri="{FF2B5EF4-FFF2-40B4-BE49-F238E27FC236}">
                  <a16:creationId xmlns:a16="http://schemas.microsoft.com/office/drawing/2014/main" id="{D3A31DF4-76D3-40E1-A317-2E97C4B1C8F0}"/>
                </a:ext>
              </a:extLst>
            </p:cNvPr>
            <p:cNvPicPr>
              <a:picLocks noChangeAspect="1"/>
            </p:cNvPicPr>
            <p:nvPr/>
          </p:nvPicPr>
          <p:blipFill>
            <a:blip r:embed="rId2"/>
            <a:stretch>
              <a:fillRect/>
            </a:stretch>
          </p:blipFill>
          <p:spPr>
            <a:xfrm>
              <a:off x="6859140" y="4333827"/>
              <a:ext cx="750615" cy="750615"/>
            </a:xfrm>
            <a:prstGeom prst="rect">
              <a:avLst/>
            </a:prstGeom>
          </p:spPr>
        </p:pic>
        <p:pic>
          <p:nvPicPr>
            <p:cNvPr id="55" name="Picture 54">
              <a:extLst>
                <a:ext uri="{FF2B5EF4-FFF2-40B4-BE49-F238E27FC236}">
                  <a16:creationId xmlns:a16="http://schemas.microsoft.com/office/drawing/2014/main" id="{A0815B83-0F8C-4FA9-9AF9-BEB6343BF5EE}"/>
                </a:ext>
              </a:extLst>
            </p:cNvPr>
            <p:cNvPicPr>
              <a:picLocks noChangeAspect="1"/>
            </p:cNvPicPr>
            <p:nvPr/>
          </p:nvPicPr>
          <p:blipFill>
            <a:blip r:embed="rId2"/>
            <a:stretch>
              <a:fillRect/>
            </a:stretch>
          </p:blipFill>
          <p:spPr>
            <a:xfrm>
              <a:off x="7507212" y="4333826"/>
              <a:ext cx="750615" cy="750615"/>
            </a:xfrm>
            <a:prstGeom prst="rect">
              <a:avLst/>
            </a:prstGeom>
          </p:spPr>
        </p:pic>
        <p:pic>
          <p:nvPicPr>
            <p:cNvPr id="56" name="Picture 55">
              <a:extLst>
                <a:ext uri="{FF2B5EF4-FFF2-40B4-BE49-F238E27FC236}">
                  <a16:creationId xmlns:a16="http://schemas.microsoft.com/office/drawing/2014/main" id="{3425C928-B705-4626-9278-D7EED09CDB2F}"/>
                </a:ext>
              </a:extLst>
            </p:cNvPr>
            <p:cNvPicPr>
              <a:picLocks noChangeAspect="1"/>
            </p:cNvPicPr>
            <p:nvPr/>
          </p:nvPicPr>
          <p:blipFill>
            <a:blip r:embed="rId2"/>
            <a:stretch>
              <a:fillRect/>
            </a:stretch>
          </p:blipFill>
          <p:spPr>
            <a:xfrm>
              <a:off x="8155284" y="4333825"/>
              <a:ext cx="750615" cy="750615"/>
            </a:xfrm>
            <a:prstGeom prst="rect">
              <a:avLst/>
            </a:prstGeom>
          </p:spPr>
        </p:pic>
        <p:pic>
          <p:nvPicPr>
            <p:cNvPr id="57" name="Picture 56">
              <a:extLst>
                <a:ext uri="{FF2B5EF4-FFF2-40B4-BE49-F238E27FC236}">
                  <a16:creationId xmlns:a16="http://schemas.microsoft.com/office/drawing/2014/main" id="{9E70DCCC-992A-42D4-BCF8-491999B6BEE9}"/>
                </a:ext>
              </a:extLst>
            </p:cNvPr>
            <p:cNvPicPr>
              <a:picLocks noChangeAspect="1"/>
            </p:cNvPicPr>
            <p:nvPr/>
          </p:nvPicPr>
          <p:blipFill>
            <a:blip r:embed="rId3"/>
            <a:stretch>
              <a:fillRect/>
            </a:stretch>
          </p:blipFill>
          <p:spPr>
            <a:xfrm>
              <a:off x="8977907" y="4311123"/>
              <a:ext cx="774061" cy="774061"/>
            </a:xfrm>
            <a:prstGeom prst="rect">
              <a:avLst/>
            </a:prstGeom>
          </p:spPr>
        </p:pic>
        <p:pic>
          <p:nvPicPr>
            <p:cNvPr id="58" name="Picture 57">
              <a:extLst>
                <a:ext uri="{FF2B5EF4-FFF2-40B4-BE49-F238E27FC236}">
                  <a16:creationId xmlns:a16="http://schemas.microsoft.com/office/drawing/2014/main" id="{53FEC945-494F-4F3F-9E17-4BDBFD2563E9}"/>
                </a:ext>
              </a:extLst>
            </p:cNvPr>
            <p:cNvPicPr>
              <a:picLocks noChangeAspect="1"/>
            </p:cNvPicPr>
            <p:nvPr/>
          </p:nvPicPr>
          <p:blipFill>
            <a:blip r:embed="rId3"/>
            <a:stretch>
              <a:fillRect/>
            </a:stretch>
          </p:blipFill>
          <p:spPr>
            <a:xfrm>
              <a:off x="9625979" y="4310379"/>
              <a:ext cx="774061" cy="774061"/>
            </a:xfrm>
            <a:prstGeom prst="rect">
              <a:avLst/>
            </a:prstGeom>
          </p:spPr>
        </p:pic>
        <p:pic>
          <p:nvPicPr>
            <p:cNvPr id="59" name="Picture 58">
              <a:extLst>
                <a:ext uri="{FF2B5EF4-FFF2-40B4-BE49-F238E27FC236}">
                  <a16:creationId xmlns:a16="http://schemas.microsoft.com/office/drawing/2014/main" id="{BCEC428D-EE64-4679-90E6-E9338B309128}"/>
                </a:ext>
              </a:extLst>
            </p:cNvPr>
            <p:cNvPicPr>
              <a:picLocks noChangeAspect="1"/>
            </p:cNvPicPr>
            <p:nvPr/>
          </p:nvPicPr>
          <p:blipFill>
            <a:blip r:embed="rId3"/>
            <a:stretch>
              <a:fillRect/>
            </a:stretch>
          </p:blipFill>
          <p:spPr>
            <a:xfrm>
              <a:off x="10274051" y="4309635"/>
              <a:ext cx="774061" cy="774061"/>
            </a:xfrm>
            <a:prstGeom prst="rect">
              <a:avLst/>
            </a:prstGeom>
          </p:spPr>
        </p:pic>
        <p:sp>
          <p:nvSpPr>
            <p:cNvPr id="60" name="TextBox 59">
              <a:extLst>
                <a:ext uri="{FF2B5EF4-FFF2-40B4-BE49-F238E27FC236}">
                  <a16:creationId xmlns:a16="http://schemas.microsoft.com/office/drawing/2014/main" id="{52912175-5AEF-47DE-8767-EE89C31AD1CD}"/>
                </a:ext>
              </a:extLst>
            </p:cNvPr>
            <p:cNvSpPr txBox="1"/>
            <p:nvPr/>
          </p:nvSpPr>
          <p:spPr>
            <a:xfrm>
              <a:off x="6626568" y="1438427"/>
              <a:ext cx="4831210"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dirty="0">
                  <a:solidFill>
                    <a:schemeClr val="accent1"/>
                  </a:solidFill>
                  <a:ea typeface="Arial Unicode MS" pitchFamily="34" charset="-128"/>
                  <a:cs typeface="Arial Unicode MS" pitchFamily="34" charset="-128"/>
                </a:rPr>
                <a:t>Option 2 – 1:n Relationship (Same ERP type) per child realm</a:t>
              </a:r>
            </a:p>
          </p:txBody>
        </p:sp>
        <p:sp>
          <p:nvSpPr>
            <p:cNvPr id="41" name="Rectangle: Rounded Corners 40">
              <a:extLst>
                <a:ext uri="{FF2B5EF4-FFF2-40B4-BE49-F238E27FC236}">
                  <a16:creationId xmlns:a16="http://schemas.microsoft.com/office/drawing/2014/main" id="{6C221EAC-4BD5-462E-AB0A-B5B9CD632544}"/>
                </a:ext>
              </a:extLst>
            </p:cNvPr>
            <p:cNvSpPr/>
            <p:nvPr/>
          </p:nvSpPr>
          <p:spPr bwMode="gray">
            <a:xfrm>
              <a:off x="6961089" y="2132856"/>
              <a:ext cx="4032448" cy="508967"/>
            </a:xfrm>
            <a:prstGeom prst="roundRect">
              <a:avLst>
                <a:gd name="adj" fmla="val 50000"/>
              </a:avLst>
            </a:prstGeom>
            <a:noFill/>
            <a:ln w="28575" algn="ctr">
              <a:solidFill>
                <a:schemeClr val="tx1"/>
              </a:solidFill>
              <a:prstDash val="solid"/>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Parent Realm</a:t>
              </a:r>
            </a:p>
          </p:txBody>
        </p:sp>
        <p:cxnSp>
          <p:nvCxnSpPr>
            <p:cNvPr id="42" name="Straight Connector 41">
              <a:extLst>
                <a:ext uri="{FF2B5EF4-FFF2-40B4-BE49-F238E27FC236}">
                  <a16:creationId xmlns:a16="http://schemas.microsoft.com/office/drawing/2014/main" id="{08E018E4-C591-44C5-A0DD-E4DE211FF22E}"/>
                </a:ext>
              </a:extLst>
            </p:cNvPr>
            <p:cNvCxnSpPr>
              <a:cxnSpLocks/>
            </p:cNvCxnSpPr>
            <p:nvPr/>
          </p:nvCxnSpPr>
          <p:spPr>
            <a:xfrm>
              <a:off x="7905133" y="2676995"/>
              <a:ext cx="0" cy="230814"/>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F2C7D272-D076-4D02-AAEC-882CEF3424C0}"/>
                </a:ext>
              </a:extLst>
            </p:cNvPr>
            <p:cNvSpPr/>
            <p:nvPr/>
          </p:nvSpPr>
          <p:spPr bwMode="gray">
            <a:xfrm>
              <a:off x="7096789" y="2944646"/>
              <a:ext cx="1616689" cy="360040"/>
            </a:xfrm>
            <a:prstGeom prst="roundRect">
              <a:avLst>
                <a:gd name="adj" fmla="val 50000"/>
              </a:avLst>
            </a:prstGeom>
            <a:noFill/>
            <a:ln w="19050" algn="ctr">
              <a:solidFill>
                <a:schemeClr val="tx1"/>
              </a:solidFill>
              <a:prstDash val="sysDot"/>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effectLst/>
                  <a:uLnTx/>
                  <a:uFillTx/>
                  <a:latin typeface="Arial"/>
                  <a:ea typeface="Arial Unicode MS" pitchFamily="34" charset="-128"/>
                  <a:cs typeface="Arial Unicode MS" pitchFamily="34" charset="-128"/>
                </a:rPr>
                <a:t>Child Realm #1</a:t>
              </a:r>
            </a:p>
          </p:txBody>
        </p:sp>
        <p:sp>
          <p:nvSpPr>
            <p:cNvPr id="45" name="Rectangle: Rounded Corners 44">
              <a:extLst>
                <a:ext uri="{FF2B5EF4-FFF2-40B4-BE49-F238E27FC236}">
                  <a16:creationId xmlns:a16="http://schemas.microsoft.com/office/drawing/2014/main" id="{91498281-E02D-440B-AA9E-01E43CF7BB4D}"/>
                </a:ext>
              </a:extLst>
            </p:cNvPr>
            <p:cNvSpPr/>
            <p:nvPr/>
          </p:nvSpPr>
          <p:spPr bwMode="gray">
            <a:xfrm>
              <a:off x="9164407" y="2944645"/>
              <a:ext cx="1684475" cy="360041"/>
            </a:xfrm>
            <a:prstGeom prst="roundRect">
              <a:avLst>
                <a:gd name="adj" fmla="val 50000"/>
              </a:avLst>
            </a:prstGeom>
            <a:noFill/>
            <a:ln w="19050" algn="ctr">
              <a:solidFill>
                <a:schemeClr val="tx1"/>
              </a:solidFill>
              <a:prstDash val="sysDot"/>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effectLst/>
                  <a:uLnTx/>
                  <a:uFillTx/>
                  <a:latin typeface="Arial"/>
                  <a:ea typeface="Arial Unicode MS" pitchFamily="34" charset="-128"/>
                  <a:cs typeface="Arial Unicode MS" pitchFamily="34" charset="-128"/>
                </a:rPr>
                <a:t>Child Realm #2</a:t>
              </a:r>
            </a:p>
          </p:txBody>
        </p:sp>
        <p:cxnSp>
          <p:nvCxnSpPr>
            <p:cNvPr id="46" name="Straight Connector 45">
              <a:extLst>
                <a:ext uri="{FF2B5EF4-FFF2-40B4-BE49-F238E27FC236}">
                  <a16:creationId xmlns:a16="http://schemas.microsoft.com/office/drawing/2014/main" id="{1F1B07A8-CFCA-443C-A922-C6D9BDBB51E8}"/>
                </a:ext>
              </a:extLst>
            </p:cNvPr>
            <p:cNvCxnSpPr>
              <a:cxnSpLocks/>
            </p:cNvCxnSpPr>
            <p:nvPr/>
          </p:nvCxnSpPr>
          <p:spPr>
            <a:xfrm>
              <a:off x="10022291" y="2676995"/>
              <a:ext cx="0" cy="230814"/>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465E8AD-EBEB-40AC-8FA0-80E0A7C09E38}"/>
                </a:ext>
              </a:extLst>
            </p:cNvPr>
            <p:cNvCxnSpPr>
              <a:cxnSpLocks/>
              <a:endCxn id="52" idx="0"/>
            </p:cNvCxnSpPr>
            <p:nvPr/>
          </p:nvCxnSpPr>
          <p:spPr>
            <a:xfrm flipH="1">
              <a:off x="7234448" y="3387423"/>
              <a:ext cx="553947" cy="946404"/>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7406F4-1CA9-4EBE-A51D-E7D15BD467D5}"/>
                </a:ext>
              </a:extLst>
            </p:cNvPr>
            <p:cNvCxnSpPr>
              <a:cxnSpLocks/>
            </p:cNvCxnSpPr>
            <p:nvPr/>
          </p:nvCxnSpPr>
          <p:spPr>
            <a:xfrm>
              <a:off x="8061159" y="3387423"/>
              <a:ext cx="447035" cy="955009"/>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4984A6-19A4-40DD-905F-79B01DAB0DB2}"/>
                </a:ext>
              </a:extLst>
            </p:cNvPr>
            <p:cNvCxnSpPr>
              <a:cxnSpLocks/>
            </p:cNvCxnSpPr>
            <p:nvPr/>
          </p:nvCxnSpPr>
          <p:spPr>
            <a:xfrm flipH="1">
              <a:off x="7922067" y="3393059"/>
              <a:ext cx="9292" cy="913431"/>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271EB7A-AAC8-439F-9CFA-071F2F3A9B20}"/>
                </a:ext>
              </a:extLst>
            </p:cNvPr>
            <p:cNvCxnSpPr>
              <a:cxnSpLocks/>
            </p:cNvCxnSpPr>
            <p:nvPr/>
          </p:nvCxnSpPr>
          <p:spPr>
            <a:xfrm flipH="1">
              <a:off x="9359522" y="3387423"/>
              <a:ext cx="553947" cy="946404"/>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D31E242-31D6-4EE3-9626-7597D3957EE8}"/>
                </a:ext>
              </a:extLst>
            </p:cNvPr>
            <p:cNvCxnSpPr>
              <a:cxnSpLocks/>
            </p:cNvCxnSpPr>
            <p:nvPr/>
          </p:nvCxnSpPr>
          <p:spPr>
            <a:xfrm>
              <a:off x="10186233" y="3387423"/>
              <a:ext cx="447035" cy="955009"/>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13BDA46-2728-44FD-8E11-D9E219A0B81F}"/>
                </a:ext>
              </a:extLst>
            </p:cNvPr>
            <p:cNvCxnSpPr>
              <a:cxnSpLocks/>
            </p:cNvCxnSpPr>
            <p:nvPr/>
          </p:nvCxnSpPr>
          <p:spPr>
            <a:xfrm flipH="1">
              <a:off x="10047141" y="3393059"/>
              <a:ext cx="9292" cy="913431"/>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5282925-4D02-4989-93BC-62E383592298}"/>
                </a:ext>
              </a:extLst>
            </p:cNvPr>
            <p:cNvSpPr txBox="1"/>
            <p:nvPr/>
          </p:nvSpPr>
          <p:spPr>
            <a:xfrm>
              <a:off x="7049707" y="5229224"/>
              <a:ext cx="1763303"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100" kern="0" dirty="0">
                  <a:solidFill>
                    <a:schemeClr val="accent1"/>
                  </a:solidFill>
                  <a:ea typeface="Arial Unicode MS" pitchFamily="34" charset="-128"/>
                  <a:cs typeface="Arial Unicode MS" pitchFamily="34" charset="-128"/>
                </a:rPr>
                <a:t>Multiple ERP’s of same type</a:t>
              </a:r>
            </a:p>
          </p:txBody>
        </p:sp>
        <p:sp>
          <p:nvSpPr>
            <p:cNvPr id="68" name="TextBox 67">
              <a:extLst>
                <a:ext uri="{FF2B5EF4-FFF2-40B4-BE49-F238E27FC236}">
                  <a16:creationId xmlns:a16="http://schemas.microsoft.com/office/drawing/2014/main" id="{F95B2807-4BC2-408B-92B1-7195DE3BDD87}"/>
                </a:ext>
              </a:extLst>
            </p:cNvPr>
            <p:cNvSpPr txBox="1"/>
            <p:nvPr/>
          </p:nvSpPr>
          <p:spPr>
            <a:xfrm>
              <a:off x="9140639" y="5198446"/>
              <a:ext cx="1763303"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100" kern="0" dirty="0">
                  <a:solidFill>
                    <a:schemeClr val="accent1"/>
                  </a:solidFill>
                  <a:ea typeface="Arial Unicode MS" pitchFamily="34" charset="-128"/>
                  <a:cs typeface="Arial Unicode MS" pitchFamily="34" charset="-128"/>
                </a:rPr>
                <a:t>Multiple ERP’s of same type</a:t>
              </a:r>
            </a:p>
          </p:txBody>
        </p:sp>
        <p:sp>
          <p:nvSpPr>
            <p:cNvPr id="71" name="TextBox 70">
              <a:extLst>
                <a:ext uri="{FF2B5EF4-FFF2-40B4-BE49-F238E27FC236}">
                  <a16:creationId xmlns:a16="http://schemas.microsoft.com/office/drawing/2014/main" id="{D68A062E-9C6D-4614-B3EE-BD7A0F1A27D2}"/>
                </a:ext>
              </a:extLst>
            </p:cNvPr>
            <p:cNvSpPr txBox="1"/>
            <p:nvPr/>
          </p:nvSpPr>
          <p:spPr>
            <a:xfrm>
              <a:off x="6778891" y="5650279"/>
              <a:ext cx="4396844" cy="84638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With this architecture non-unified master data needs to made unique by adding a unique prefix to object ID’s. </a:t>
              </a:r>
            </a:p>
            <a:p>
              <a:pPr algn="ctr" fontAlgn="base">
                <a:spcBef>
                  <a:spcPct val="50000"/>
                </a:spcBef>
                <a:spcAft>
                  <a:spcPct val="0"/>
                </a:spcAft>
                <a:buClr>
                  <a:srgbClr val="F0AB00"/>
                </a:buClr>
                <a:buSzPct val="80000"/>
              </a:pPr>
              <a:r>
                <a:rPr lang="en-GB" sz="1000" kern="0" dirty="0">
                  <a:ea typeface="Arial Unicode MS" pitchFamily="34" charset="-128"/>
                  <a:cs typeface="Arial Unicode MS" pitchFamily="34" charset="-128"/>
                </a:rPr>
                <a:t>Middleware is a prerequisite to manage the transaction data routing to ERP’s from a single realm and also to remove the prefix from the transactions where master data has been made unique by adding a prefix</a:t>
              </a:r>
            </a:p>
          </p:txBody>
        </p:sp>
      </p:grpSp>
      <p:pic>
        <p:nvPicPr>
          <p:cNvPr id="36" name="Picture 35">
            <a:extLst>
              <a:ext uri="{FF2B5EF4-FFF2-40B4-BE49-F238E27FC236}">
                <a16:creationId xmlns:a16="http://schemas.microsoft.com/office/drawing/2014/main" id="{3DDB776F-AF6E-4B98-893E-357C62005B68}"/>
              </a:ext>
            </a:extLst>
          </p:cNvPr>
          <p:cNvPicPr>
            <a:picLocks noChangeAspect="1"/>
          </p:cNvPicPr>
          <p:nvPr/>
        </p:nvPicPr>
        <p:blipFill>
          <a:blip r:embed="rId4"/>
          <a:stretch>
            <a:fillRect/>
          </a:stretch>
        </p:blipFill>
        <p:spPr>
          <a:xfrm>
            <a:off x="6317780" y="5649537"/>
            <a:ext cx="617577" cy="617577"/>
          </a:xfrm>
          <a:prstGeom prst="rect">
            <a:avLst/>
          </a:prstGeom>
        </p:spPr>
      </p:pic>
    </p:spTree>
    <p:extLst>
      <p:ext uri="{BB962C8B-B14F-4D97-AF65-F5344CB8AC3E}">
        <p14:creationId xmlns:p14="http://schemas.microsoft.com/office/powerpoint/2010/main" val="2199869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615553"/>
          </a:xfrm>
        </p:spPr>
        <p:txBody>
          <a:bodyPr/>
          <a:lstStyle/>
          <a:p>
            <a:r>
              <a:rPr lang="en-GB" b="0" dirty="0">
                <a:solidFill>
                  <a:schemeClr val="accent1"/>
                </a:solidFill>
              </a:rPr>
              <a:t>SAP Ariba </a:t>
            </a:r>
            <a:r>
              <a:rPr lang="en-GB" b="0" dirty="0"/>
              <a:t>Multi-ERP Architecture – Successful Projects</a:t>
            </a:r>
            <a:br>
              <a:rPr lang="en-GB" b="0" dirty="0"/>
            </a:br>
            <a:r>
              <a:rPr lang="en-GB" sz="1600" b="0" dirty="0"/>
              <a:t>Global Beverage &amp; Snacks Company</a:t>
            </a:r>
            <a:endParaRPr lang="en-GB" b="0" dirty="0"/>
          </a:p>
        </p:txBody>
      </p:sp>
      <p:sp>
        <p:nvSpPr>
          <p:cNvPr id="3" name="Rectangle: Rounded Corners 2"/>
          <p:cNvSpPr/>
          <p:nvPr/>
        </p:nvSpPr>
        <p:spPr bwMode="gray">
          <a:xfrm>
            <a:off x="2428564" y="2281597"/>
            <a:ext cx="6776374" cy="634487"/>
          </a:xfrm>
          <a:prstGeom prst="roundRect">
            <a:avLst>
              <a:gd name="adj" fmla="val 50000"/>
            </a:avLst>
          </a:prstGeom>
          <a:noFill/>
          <a:ln w="190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20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Buying </a:t>
            </a:r>
            <a:r>
              <a:rPr kumimoji="0" lang="en-GB" sz="20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Parent Realm</a:t>
            </a:r>
          </a:p>
        </p:txBody>
      </p:sp>
      <p:sp>
        <p:nvSpPr>
          <p:cNvPr id="4" name="Rectangle: Rounded Corners 3"/>
          <p:cNvSpPr/>
          <p:nvPr/>
        </p:nvSpPr>
        <p:spPr bwMode="gray">
          <a:xfrm>
            <a:off x="2428564" y="3295825"/>
            <a:ext cx="1880524" cy="557029"/>
          </a:xfrm>
          <a:prstGeom prst="roundRect">
            <a:avLst>
              <a:gd name="adj" fmla="val 50000"/>
            </a:avLst>
          </a:prstGeom>
          <a:noFill/>
          <a:ln w="190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Child Realm</a:t>
            </a:r>
          </a:p>
        </p:txBody>
      </p:sp>
      <p:sp>
        <p:nvSpPr>
          <p:cNvPr id="6" name="Rectangle: Rounded Corners 5"/>
          <p:cNvSpPr/>
          <p:nvPr/>
        </p:nvSpPr>
        <p:spPr bwMode="gray">
          <a:xfrm>
            <a:off x="4809814" y="3295825"/>
            <a:ext cx="1880524" cy="557029"/>
          </a:xfrm>
          <a:prstGeom prst="roundRect">
            <a:avLst>
              <a:gd name="adj" fmla="val 50000"/>
            </a:avLst>
          </a:prstGeom>
          <a:noFill/>
          <a:ln w="190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Oracle Child Realm</a:t>
            </a:r>
          </a:p>
        </p:txBody>
      </p:sp>
      <p:sp>
        <p:nvSpPr>
          <p:cNvPr id="7" name="Rectangle: Rounded Corners 6"/>
          <p:cNvSpPr/>
          <p:nvPr/>
        </p:nvSpPr>
        <p:spPr bwMode="gray">
          <a:xfrm>
            <a:off x="7324414" y="3295825"/>
            <a:ext cx="1880524" cy="557029"/>
          </a:xfrm>
          <a:prstGeom prst="roundRect">
            <a:avLst>
              <a:gd name="adj" fmla="val 50000"/>
            </a:avLst>
          </a:prstGeom>
          <a:noFill/>
          <a:ln w="190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Legacy Child Realm</a:t>
            </a:r>
          </a:p>
        </p:txBody>
      </p:sp>
      <p:pic>
        <p:nvPicPr>
          <p:cNvPr id="8" name="Picture 7"/>
          <p:cNvPicPr>
            <a:picLocks noChangeAspect="1"/>
          </p:cNvPicPr>
          <p:nvPr/>
        </p:nvPicPr>
        <p:blipFill>
          <a:blip r:embed="rId2"/>
          <a:stretch>
            <a:fillRect/>
          </a:stretch>
        </p:blipFill>
        <p:spPr>
          <a:xfrm>
            <a:off x="2122036" y="5197055"/>
            <a:ext cx="819849" cy="819849"/>
          </a:xfrm>
          <a:prstGeom prst="rect">
            <a:avLst/>
          </a:prstGeom>
        </p:spPr>
      </p:pic>
      <p:pic>
        <p:nvPicPr>
          <p:cNvPr id="9" name="Picture 8"/>
          <p:cNvPicPr>
            <a:picLocks noChangeAspect="1"/>
          </p:cNvPicPr>
          <p:nvPr/>
        </p:nvPicPr>
        <p:blipFill>
          <a:blip r:embed="rId2"/>
          <a:stretch>
            <a:fillRect/>
          </a:stretch>
        </p:blipFill>
        <p:spPr>
          <a:xfrm>
            <a:off x="2874165" y="5197055"/>
            <a:ext cx="819849" cy="819849"/>
          </a:xfrm>
          <a:prstGeom prst="rect">
            <a:avLst/>
          </a:prstGeom>
        </p:spPr>
      </p:pic>
      <p:pic>
        <p:nvPicPr>
          <p:cNvPr id="10" name="Picture 9"/>
          <p:cNvPicPr>
            <a:picLocks noChangeAspect="1"/>
          </p:cNvPicPr>
          <p:nvPr/>
        </p:nvPicPr>
        <p:blipFill>
          <a:blip r:embed="rId2"/>
          <a:stretch>
            <a:fillRect/>
          </a:stretch>
        </p:blipFill>
        <p:spPr>
          <a:xfrm>
            <a:off x="3618530" y="5197055"/>
            <a:ext cx="819849" cy="819849"/>
          </a:xfrm>
          <a:prstGeom prst="rect">
            <a:avLst/>
          </a:prstGeom>
        </p:spPr>
      </p:pic>
      <p:pic>
        <p:nvPicPr>
          <p:cNvPr id="12" name="Picture 11"/>
          <p:cNvPicPr>
            <a:picLocks noChangeAspect="1"/>
          </p:cNvPicPr>
          <p:nvPr/>
        </p:nvPicPr>
        <p:blipFill>
          <a:blip r:embed="rId3"/>
          <a:stretch>
            <a:fillRect/>
          </a:stretch>
        </p:blipFill>
        <p:spPr>
          <a:xfrm>
            <a:off x="5357514" y="5196104"/>
            <a:ext cx="820800" cy="820800"/>
          </a:xfrm>
          <a:prstGeom prst="rect">
            <a:avLst/>
          </a:prstGeom>
        </p:spPr>
      </p:pic>
      <p:pic>
        <p:nvPicPr>
          <p:cNvPr id="14" name="Picture 13"/>
          <p:cNvPicPr>
            <a:picLocks noChangeAspect="1"/>
          </p:cNvPicPr>
          <p:nvPr/>
        </p:nvPicPr>
        <p:blipFill>
          <a:blip r:embed="rId4"/>
          <a:stretch>
            <a:fillRect/>
          </a:stretch>
        </p:blipFill>
        <p:spPr>
          <a:xfrm>
            <a:off x="8003421" y="5196104"/>
            <a:ext cx="820800" cy="820800"/>
          </a:xfrm>
          <a:prstGeom prst="rect">
            <a:avLst/>
          </a:prstGeom>
        </p:spPr>
      </p:pic>
      <p:pic>
        <p:nvPicPr>
          <p:cNvPr id="15" name="Picture 14"/>
          <p:cNvPicPr>
            <a:picLocks noChangeAspect="1"/>
          </p:cNvPicPr>
          <p:nvPr/>
        </p:nvPicPr>
        <p:blipFill>
          <a:blip r:embed="rId3"/>
          <a:stretch>
            <a:fillRect/>
          </a:stretch>
        </p:blipFill>
        <p:spPr>
          <a:xfrm>
            <a:off x="4604434" y="5196104"/>
            <a:ext cx="820800" cy="820800"/>
          </a:xfrm>
          <a:prstGeom prst="rect">
            <a:avLst/>
          </a:prstGeom>
        </p:spPr>
      </p:pic>
      <p:pic>
        <p:nvPicPr>
          <p:cNvPr id="16" name="Picture 15"/>
          <p:cNvPicPr>
            <a:picLocks noChangeAspect="1"/>
          </p:cNvPicPr>
          <p:nvPr/>
        </p:nvPicPr>
        <p:blipFill>
          <a:blip r:embed="rId3"/>
          <a:stretch>
            <a:fillRect/>
          </a:stretch>
        </p:blipFill>
        <p:spPr>
          <a:xfrm>
            <a:off x="6094114" y="5196104"/>
            <a:ext cx="820800" cy="820800"/>
          </a:xfrm>
          <a:prstGeom prst="rect">
            <a:avLst/>
          </a:prstGeom>
        </p:spPr>
      </p:pic>
      <p:pic>
        <p:nvPicPr>
          <p:cNvPr id="17" name="Picture 16"/>
          <p:cNvPicPr>
            <a:picLocks noChangeAspect="1"/>
          </p:cNvPicPr>
          <p:nvPr/>
        </p:nvPicPr>
        <p:blipFill>
          <a:blip r:embed="rId4"/>
          <a:stretch>
            <a:fillRect/>
          </a:stretch>
        </p:blipFill>
        <p:spPr>
          <a:xfrm>
            <a:off x="7242447" y="5196104"/>
            <a:ext cx="820800" cy="820800"/>
          </a:xfrm>
          <a:prstGeom prst="rect">
            <a:avLst/>
          </a:prstGeom>
        </p:spPr>
      </p:pic>
      <p:pic>
        <p:nvPicPr>
          <p:cNvPr id="18" name="Picture 17"/>
          <p:cNvPicPr>
            <a:picLocks noChangeAspect="1"/>
          </p:cNvPicPr>
          <p:nvPr/>
        </p:nvPicPr>
        <p:blipFill>
          <a:blip r:embed="rId4"/>
          <a:stretch>
            <a:fillRect/>
          </a:stretch>
        </p:blipFill>
        <p:spPr>
          <a:xfrm>
            <a:off x="8794538" y="5196104"/>
            <a:ext cx="820800" cy="820800"/>
          </a:xfrm>
          <a:prstGeom prst="rect">
            <a:avLst/>
          </a:prstGeom>
        </p:spPr>
      </p:pic>
      <p:sp>
        <p:nvSpPr>
          <p:cNvPr id="19" name="TextBox 18"/>
          <p:cNvSpPr txBox="1"/>
          <p:nvPr/>
        </p:nvSpPr>
        <p:spPr>
          <a:xfrm>
            <a:off x="2526263" y="6017087"/>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ECC *10</a:t>
            </a:r>
          </a:p>
        </p:txBody>
      </p:sp>
      <p:sp>
        <p:nvSpPr>
          <p:cNvPr id="22" name="Rectangle: Rounded Corners 21"/>
          <p:cNvSpPr/>
          <p:nvPr/>
        </p:nvSpPr>
        <p:spPr bwMode="gray">
          <a:xfrm>
            <a:off x="2033573" y="4521888"/>
            <a:ext cx="7639050" cy="245995"/>
          </a:xfrm>
          <a:prstGeom prst="roundRect">
            <a:avLst>
              <a:gd name="adj" fmla="val 50000"/>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Middleware layer</a:t>
            </a:r>
          </a:p>
        </p:txBody>
      </p:sp>
      <p:cxnSp>
        <p:nvCxnSpPr>
          <p:cNvPr id="23" name="Straight Connector 22"/>
          <p:cNvCxnSpPr/>
          <p:nvPr/>
        </p:nvCxnSpPr>
        <p:spPr>
          <a:xfrm>
            <a:off x="3381377" y="3852854"/>
            <a:ext cx="0" cy="684000"/>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563788" y="4767883"/>
            <a:ext cx="0" cy="517777"/>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90346" y="4767883"/>
            <a:ext cx="0" cy="517777"/>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016904" y="4767883"/>
            <a:ext cx="0" cy="517777"/>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87225" y="3852854"/>
            <a:ext cx="0" cy="684000"/>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00036" y="3852853"/>
            <a:ext cx="0" cy="684000"/>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060667" y="4767883"/>
            <a:ext cx="0" cy="517777"/>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87225" y="4767883"/>
            <a:ext cx="0" cy="517777"/>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513783" y="4767883"/>
            <a:ext cx="0" cy="517777"/>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57546" y="4767883"/>
            <a:ext cx="0" cy="517777"/>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284104" y="4767883"/>
            <a:ext cx="0" cy="517777"/>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010662" y="4767883"/>
            <a:ext cx="0" cy="517777"/>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4" idx="0"/>
          </p:cNvCxnSpPr>
          <p:nvPr/>
        </p:nvCxnSpPr>
        <p:spPr>
          <a:xfrm>
            <a:off x="3348825" y="2916084"/>
            <a:ext cx="0" cy="379741"/>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6" idx="0"/>
          </p:cNvCxnSpPr>
          <p:nvPr/>
        </p:nvCxnSpPr>
        <p:spPr>
          <a:xfrm flipH="1">
            <a:off x="5750076" y="2916084"/>
            <a:ext cx="0" cy="379741"/>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82545" y="2916084"/>
            <a:ext cx="0" cy="379741"/>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Rounded Corners 39"/>
          <p:cNvSpPr/>
          <p:nvPr/>
        </p:nvSpPr>
        <p:spPr bwMode="gray">
          <a:xfrm>
            <a:off x="2428563" y="1465608"/>
            <a:ext cx="6776375" cy="353629"/>
          </a:xfrm>
          <a:prstGeom prst="roundRect">
            <a:avLst>
              <a:gd name="adj" fmla="val 50000"/>
            </a:avLst>
          </a:prstGeom>
          <a:noFill/>
          <a:ln w="190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Ariba Network</a:t>
            </a:r>
          </a:p>
        </p:txBody>
      </p:sp>
      <p:cxnSp>
        <p:nvCxnSpPr>
          <p:cNvPr id="41" name="Straight Connector 40"/>
          <p:cNvCxnSpPr/>
          <p:nvPr/>
        </p:nvCxnSpPr>
        <p:spPr>
          <a:xfrm>
            <a:off x="5774934" y="1819237"/>
            <a:ext cx="0" cy="462360"/>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742600" y="6017087"/>
            <a:ext cx="2064668"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Oracle Financials *5</a:t>
            </a:r>
          </a:p>
        </p:txBody>
      </p:sp>
      <p:sp>
        <p:nvSpPr>
          <p:cNvPr id="43" name="TextBox 42"/>
          <p:cNvSpPr txBox="1"/>
          <p:nvPr/>
        </p:nvSpPr>
        <p:spPr>
          <a:xfrm>
            <a:off x="7538559" y="6017087"/>
            <a:ext cx="184665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AS/400 Legacy *3</a:t>
            </a:r>
          </a:p>
        </p:txBody>
      </p:sp>
    </p:spTree>
    <p:extLst>
      <p:ext uri="{BB962C8B-B14F-4D97-AF65-F5344CB8AC3E}">
        <p14:creationId xmlns:p14="http://schemas.microsoft.com/office/powerpoint/2010/main" val="66738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par>
                                <p:cTn id="17" presetID="2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par>
                                <p:cTn id="38" presetID="22" presetClass="entr" presetSubtype="1"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up)">
                                      <p:cBhvr>
                                        <p:cTn id="40" dur="500"/>
                                        <p:tgtEl>
                                          <p:spTgt spid="23"/>
                                        </p:tgtEl>
                                      </p:cBhvr>
                                    </p:animEffect>
                                  </p:childTnLst>
                                </p:cTn>
                              </p:par>
                              <p:par>
                                <p:cTn id="41" presetID="22" presetClass="entr" presetSubtype="1"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up)">
                                      <p:cBhvr>
                                        <p:cTn id="43" dur="500"/>
                                        <p:tgtEl>
                                          <p:spTgt spid="25"/>
                                        </p:tgtEl>
                                      </p:cBhvr>
                                    </p:animEffect>
                                  </p:childTnLst>
                                </p:cTn>
                              </p:par>
                              <p:par>
                                <p:cTn id="44" presetID="22" presetClass="entr" presetSubtype="1"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up)">
                                      <p:cBhvr>
                                        <p:cTn id="46" dur="500"/>
                                        <p:tgtEl>
                                          <p:spTgt spid="27"/>
                                        </p:tgtEl>
                                      </p:cBhvr>
                                    </p:animEffect>
                                  </p:childTnLst>
                                </p:cTn>
                              </p:par>
                              <p:par>
                                <p:cTn id="47" presetID="22" presetClass="entr" presetSubtype="1"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up)">
                                      <p:cBhvr>
                                        <p:cTn id="49" dur="500"/>
                                        <p:tgtEl>
                                          <p:spTgt spid="28"/>
                                        </p:tgtEl>
                                      </p:cBhvr>
                                    </p:animEffect>
                                  </p:childTnLst>
                                </p:cTn>
                              </p:par>
                              <p:par>
                                <p:cTn id="50" presetID="22" presetClass="entr" presetSubtype="1"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up)">
                                      <p:cBhvr>
                                        <p:cTn id="52" dur="500"/>
                                        <p:tgtEl>
                                          <p:spTgt spid="29"/>
                                        </p:tgtEl>
                                      </p:cBhvr>
                                    </p:animEffect>
                                  </p:childTnLst>
                                </p:cTn>
                              </p:par>
                              <p:par>
                                <p:cTn id="53" presetID="22" presetClass="entr" presetSubtype="1"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par>
                                <p:cTn id="56" presetID="22" presetClass="entr" presetSubtype="1"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up)">
                                      <p:cBhvr>
                                        <p:cTn id="58" dur="500"/>
                                        <p:tgtEl>
                                          <p:spTgt spid="31"/>
                                        </p:tgtEl>
                                      </p:cBhvr>
                                    </p:animEffect>
                                  </p:childTnLst>
                                </p:cTn>
                              </p:par>
                              <p:par>
                                <p:cTn id="59" presetID="22" presetClass="entr" presetSubtype="1"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up)">
                                      <p:cBhvr>
                                        <p:cTn id="61" dur="500"/>
                                        <p:tgtEl>
                                          <p:spTgt spid="32"/>
                                        </p:tgtEl>
                                      </p:cBhvr>
                                    </p:animEffect>
                                  </p:childTnLst>
                                </p:cTn>
                              </p:par>
                              <p:par>
                                <p:cTn id="62" presetID="22" presetClass="entr" presetSubtype="1"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up)">
                                      <p:cBhvr>
                                        <p:cTn id="64" dur="500"/>
                                        <p:tgtEl>
                                          <p:spTgt spid="33"/>
                                        </p:tgtEl>
                                      </p:cBhvr>
                                    </p:animEffect>
                                  </p:childTnLst>
                                </p:cTn>
                              </p:par>
                              <p:par>
                                <p:cTn id="65" presetID="22" presetClass="entr" presetSubtype="1"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up)">
                                      <p:cBhvr>
                                        <p:cTn id="67" dur="500"/>
                                        <p:tgtEl>
                                          <p:spTgt spid="34"/>
                                        </p:tgtEl>
                                      </p:cBhvr>
                                    </p:animEffect>
                                  </p:childTnLst>
                                </p:cTn>
                              </p:par>
                              <p:par>
                                <p:cTn id="68" presetID="22" presetClass="entr" presetSubtype="1"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up)">
                                      <p:cBhvr>
                                        <p:cTn id="70" dur="500"/>
                                        <p:tgtEl>
                                          <p:spTgt spid="35"/>
                                        </p:tgtEl>
                                      </p:cBhvr>
                                    </p:animEffect>
                                  </p:childTnLst>
                                </p:cTn>
                              </p:par>
                              <p:par>
                                <p:cTn id="71" presetID="22" presetClass="entr" presetSubtype="1"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up)">
                                      <p:cBhvr>
                                        <p:cTn id="73" dur="500"/>
                                        <p:tgtEl>
                                          <p:spTgt spid="36"/>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up)">
                                      <p:cBhvr>
                                        <p:cTn id="76" dur="500"/>
                                        <p:tgtEl>
                                          <p:spTgt spid="42"/>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up)">
                                      <p:cBhvr>
                                        <p:cTn id="7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P spid="42" grpId="0"/>
      <p:bldP spid="4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Multi-ERP Architecture Functionality</a:t>
            </a:r>
          </a:p>
        </p:txBody>
      </p:sp>
      <p:sp>
        <p:nvSpPr>
          <p:cNvPr id="3" name="Rectangle: Rounded Corners 2"/>
          <p:cNvSpPr/>
          <p:nvPr/>
        </p:nvSpPr>
        <p:spPr bwMode="gray">
          <a:xfrm>
            <a:off x="3931272" y="2586719"/>
            <a:ext cx="5644861" cy="352911"/>
          </a:xfrm>
          <a:prstGeom prst="roundRect">
            <a:avLst>
              <a:gd name="adj" fmla="val 50000"/>
            </a:avLst>
          </a:prstGeom>
          <a:solidFill>
            <a:schemeClr val="accent2">
              <a:lumMod val="5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Ariba Buying &amp; Invoice Management Parent</a:t>
            </a:r>
          </a:p>
        </p:txBody>
      </p:sp>
      <p:cxnSp>
        <p:nvCxnSpPr>
          <p:cNvPr id="4" name="Straight Connector 3"/>
          <p:cNvCxnSpPr/>
          <p:nvPr/>
        </p:nvCxnSpPr>
        <p:spPr>
          <a:xfrm flipH="1">
            <a:off x="6705720" y="2947582"/>
            <a:ext cx="0" cy="900000"/>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633619" y="2947582"/>
            <a:ext cx="0" cy="900000"/>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561518" y="2947582"/>
            <a:ext cx="0" cy="900000"/>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7804325" y="2947582"/>
            <a:ext cx="0" cy="900000"/>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902930" y="2947582"/>
            <a:ext cx="0" cy="900000"/>
          </a:xfrm>
          <a:prstGeom prst="line">
            <a:avLst/>
          </a:prstGeom>
          <a:ln w="952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096936" y="3727005"/>
            <a:ext cx="902960" cy="693036"/>
            <a:chOff x="3206390" y="3263858"/>
            <a:chExt cx="902960" cy="693036"/>
          </a:xfrm>
        </p:grpSpPr>
        <p:sp>
          <p:nvSpPr>
            <p:cNvPr id="10" name="Rectangle: Rounded Corners 9"/>
            <p:cNvSpPr/>
            <p:nvPr/>
          </p:nvSpPr>
          <p:spPr bwMode="gray">
            <a:xfrm>
              <a:off x="3206390" y="3406870"/>
              <a:ext cx="895588" cy="550024"/>
            </a:xfrm>
            <a:prstGeom prst="roundRect">
              <a:avLst/>
            </a:prstGeom>
            <a:solidFill>
              <a:schemeClr val="accent2">
                <a:lumMod val="5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Peoplesoft</a:t>
              </a:r>
            </a:p>
          </p:txBody>
        </p:sp>
        <p:pic>
          <p:nvPicPr>
            <p:cNvPr id="11" name="Picture 10"/>
            <p:cNvPicPr>
              <a:picLocks noChangeAspect="1"/>
            </p:cNvPicPr>
            <p:nvPr/>
          </p:nvPicPr>
          <p:blipFill>
            <a:blip r:embed="rId2"/>
            <a:stretch>
              <a:fillRect/>
            </a:stretch>
          </p:blipFill>
          <p:spPr>
            <a:xfrm>
              <a:off x="3823326" y="3263858"/>
              <a:ext cx="286024" cy="286024"/>
            </a:xfrm>
            <a:prstGeom prst="rect">
              <a:avLst/>
            </a:prstGeom>
          </p:spPr>
        </p:pic>
      </p:grpSp>
      <p:grpSp>
        <p:nvGrpSpPr>
          <p:cNvPr id="12" name="Group 11"/>
          <p:cNvGrpSpPr/>
          <p:nvPr/>
        </p:nvGrpSpPr>
        <p:grpSpPr>
          <a:xfrm>
            <a:off x="5177431" y="3727005"/>
            <a:ext cx="922093" cy="693036"/>
            <a:chOff x="4286885" y="3263858"/>
            <a:chExt cx="922093" cy="693036"/>
          </a:xfrm>
        </p:grpSpPr>
        <p:sp>
          <p:nvSpPr>
            <p:cNvPr id="13" name="Rectangle: Rounded Corners 12"/>
            <p:cNvSpPr/>
            <p:nvPr/>
          </p:nvSpPr>
          <p:spPr bwMode="gray">
            <a:xfrm>
              <a:off x="4286885" y="3406870"/>
              <a:ext cx="895588" cy="550024"/>
            </a:xfrm>
            <a:prstGeom prst="roundRect">
              <a:avLst/>
            </a:prstGeom>
            <a:solidFill>
              <a:schemeClr val="accent2">
                <a:lumMod val="5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a:t>
              </a:r>
            </a:p>
          </p:txBody>
        </p:sp>
        <p:pic>
          <p:nvPicPr>
            <p:cNvPr id="14" name="Picture 13"/>
            <p:cNvPicPr>
              <a:picLocks noChangeAspect="1"/>
            </p:cNvPicPr>
            <p:nvPr/>
          </p:nvPicPr>
          <p:blipFill>
            <a:blip r:embed="rId2"/>
            <a:stretch>
              <a:fillRect/>
            </a:stretch>
          </p:blipFill>
          <p:spPr>
            <a:xfrm>
              <a:off x="4922954" y="3263858"/>
              <a:ext cx="286024" cy="286024"/>
            </a:xfrm>
            <a:prstGeom prst="rect">
              <a:avLst/>
            </a:prstGeom>
          </p:spPr>
        </p:pic>
      </p:grpSp>
      <p:grpSp>
        <p:nvGrpSpPr>
          <p:cNvPr id="15" name="Group 14"/>
          <p:cNvGrpSpPr/>
          <p:nvPr/>
        </p:nvGrpSpPr>
        <p:grpSpPr>
          <a:xfrm>
            <a:off x="6257926" y="3727005"/>
            <a:ext cx="895588" cy="693036"/>
            <a:chOff x="5367380" y="3263858"/>
            <a:chExt cx="895588" cy="693036"/>
          </a:xfrm>
        </p:grpSpPr>
        <p:sp>
          <p:nvSpPr>
            <p:cNvPr id="16" name="Rectangle: Rounded Corners 15"/>
            <p:cNvSpPr/>
            <p:nvPr/>
          </p:nvSpPr>
          <p:spPr bwMode="gray">
            <a:xfrm>
              <a:off x="5367380" y="3406870"/>
              <a:ext cx="895588" cy="550024"/>
            </a:xfrm>
            <a:prstGeom prst="roundRect">
              <a:avLst/>
            </a:prstGeom>
            <a:solidFill>
              <a:schemeClr val="accent2">
                <a:lumMod val="5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Dynamics AX</a:t>
              </a:r>
            </a:p>
          </p:txBody>
        </p:sp>
        <p:pic>
          <p:nvPicPr>
            <p:cNvPr id="17" name="Picture 16"/>
            <p:cNvPicPr>
              <a:picLocks noChangeAspect="1"/>
            </p:cNvPicPr>
            <p:nvPr/>
          </p:nvPicPr>
          <p:blipFill>
            <a:blip r:embed="rId2"/>
            <a:stretch>
              <a:fillRect/>
            </a:stretch>
          </p:blipFill>
          <p:spPr>
            <a:xfrm>
              <a:off x="5976944" y="3263858"/>
              <a:ext cx="286024" cy="286024"/>
            </a:xfrm>
            <a:prstGeom prst="rect">
              <a:avLst/>
            </a:prstGeom>
          </p:spPr>
        </p:pic>
      </p:grpSp>
      <p:grpSp>
        <p:nvGrpSpPr>
          <p:cNvPr id="18" name="Group 17"/>
          <p:cNvGrpSpPr/>
          <p:nvPr/>
        </p:nvGrpSpPr>
        <p:grpSpPr>
          <a:xfrm>
            <a:off x="7338421" y="3727005"/>
            <a:ext cx="906129" cy="693036"/>
            <a:chOff x="6447875" y="3263858"/>
            <a:chExt cx="906129" cy="693036"/>
          </a:xfrm>
        </p:grpSpPr>
        <p:sp>
          <p:nvSpPr>
            <p:cNvPr id="19" name="Rectangle: Rounded Corners 18"/>
            <p:cNvSpPr/>
            <p:nvPr/>
          </p:nvSpPr>
          <p:spPr bwMode="gray">
            <a:xfrm>
              <a:off x="6447875" y="3406870"/>
              <a:ext cx="895588" cy="550024"/>
            </a:xfrm>
            <a:prstGeom prst="roundRect">
              <a:avLst/>
            </a:prstGeom>
            <a:solidFill>
              <a:schemeClr val="accent2">
                <a:lumMod val="5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Agresso</a:t>
              </a:r>
              <a:endPar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pic>
          <p:nvPicPr>
            <p:cNvPr id="20" name="Picture 19"/>
            <p:cNvPicPr>
              <a:picLocks noChangeAspect="1"/>
            </p:cNvPicPr>
            <p:nvPr/>
          </p:nvPicPr>
          <p:blipFill>
            <a:blip r:embed="rId2"/>
            <a:stretch>
              <a:fillRect/>
            </a:stretch>
          </p:blipFill>
          <p:spPr>
            <a:xfrm>
              <a:off x="7067980" y="3263858"/>
              <a:ext cx="286024" cy="286024"/>
            </a:xfrm>
            <a:prstGeom prst="rect">
              <a:avLst/>
            </a:prstGeom>
          </p:spPr>
        </p:pic>
      </p:grpSp>
      <p:grpSp>
        <p:nvGrpSpPr>
          <p:cNvPr id="21" name="Group 20"/>
          <p:cNvGrpSpPr/>
          <p:nvPr/>
        </p:nvGrpSpPr>
        <p:grpSpPr>
          <a:xfrm>
            <a:off x="8418916" y="3727005"/>
            <a:ext cx="917533" cy="693036"/>
            <a:chOff x="7528370" y="3263858"/>
            <a:chExt cx="917533" cy="693036"/>
          </a:xfrm>
        </p:grpSpPr>
        <p:sp>
          <p:nvSpPr>
            <p:cNvPr id="22" name="Rectangle: Rounded Corners 21"/>
            <p:cNvSpPr/>
            <p:nvPr/>
          </p:nvSpPr>
          <p:spPr bwMode="gray">
            <a:xfrm>
              <a:off x="7528370" y="3406870"/>
              <a:ext cx="895588" cy="550024"/>
            </a:xfrm>
            <a:prstGeom prst="roundRect">
              <a:avLst/>
            </a:prstGeom>
            <a:solidFill>
              <a:schemeClr val="accent2">
                <a:lumMod val="5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Oracle</a:t>
              </a:r>
            </a:p>
          </p:txBody>
        </p:sp>
        <p:pic>
          <p:nvPicPr>
            <p:cNvPr id="23" name="Picture 22"/>
            <p:cNvPicPr>
              <a:picLocks noChangeAspect="1"/>
            </p:cNvPicPr>
            <p:nvPr/>
          </p:nvPicPr>
          <p:blipFill>
            <a:blip r:embed="rId2"/>
            <a:stretch>
              <a:fillRect/>
            </a:stretch>
          </p:blipFill>
          <p:spPr>
            <a:xfrm>
              <a:off x="8159879" y="3263858"/>
              <a:ext cx="286024" cy="286024"/>
            </a:xfrm>
            <a:prstGeom prst="rect">
              <a:avLst/>
            </a:prstGeom>
          </p:spPr>
        </p:pic>
      </p:grpSp>
      <p:grpSp>
        <p:nvGrpSpPr>
          <p:cNvPr id="61" name="Group 60"/>
          <p:cNvGrpSpPr/>
          <p:nvPr/>
        </p:nvGrpSpPr>
        <p:grpSpPr>
          <a:xfrm>
            <a:off x="4090634" y="1504657"/>
            <a:ext cx="702854" cy="944493"/>
            <a:chOff x="4090634" y="1663678"/>
            <a:chExt cx="702854" cy="944493"/>
          </a:xfrm>
        </p:grpSpPr>
        <p:pic>
          <p:nvPicPr>
            <p:cNvPr id="38" name="Picture 37"/>
            <p:cNvPicPr>
              <a:picLocks noChangeAspect="1"/>
            </p:cNvPicPr>
            <p:nvPr/>
          </p:nvPicPr>
          <p:blipFill>
            <a:blip r:embed="rId3"/>
            <a:stretch>
              <a:fillRect/>
            </a:stretch>
          </p:blipFill>
          <p:spPr>
            <a:xfrm>
              <a:off x="4090634" y="1905317"/>
              <a:ext cx="702854" cy="702854"/>
            </a:xfrm>
            <a:prstGeom prst="rect">
              <a:avLst/>
            </a:prstGeom>
          </p:spPr>
        </p:pic>
        <p:sp>
          <p:nvSpPr>
            <p:cNvPr id="39" name="TextBox 38"/>
            <p:cNvSpPr txBox="1"/>
            <p:nvPr/>
          </p:nvSpPr>
          <p:spPr>
            <a:xfrm>
              <a:off x="4133593" y="1663678"/>
              <a:ext cx="61693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Global Reporting</a:t>
              </a:r>
            </a:p>
          </p:txBody>
        </p:sp>
      </p:grpSp>
      <p:grpSp>
        <p:nvGrpSpPr>
          <p:cNvPr id="62" name="Group 61"/>
          <p:cNvGrpSpPr/>
          <p:nvPr/>
        </p:nvGrpSpPr>
        <p:grpSpPr>
          <a:xfrm>
            <a:off x="5125546" y="1350769"/>
            <a:ext cx="708757" cy="1015828"/>
            <a:chOff x="5125546" y="1509790"/>
            <a:chExt cx="708757" cy="1015828"/>
          </a:xfrm>
        </p:grpSpPr>
        <p:pic>
          <p:nvPicPr>
            <p:cNvPr id="40" name="Picture 39"/>
            <p:cNvPicPr>
              <a:picLocks noChangeAspect="1"/>
            </p:cNvPicPr>
            <p:nvPr/>
          </p:nvPicPr>
          <p:blipFill>
            <a:blip r:embed="rId4"/>
            <a:stretch>
              <a:fillRect/>
            </a:stretch>
          </p:blipFill>
          <p:spPr>
            <a:xfrm>
              <a:off x="5211050" y="1987870"/>
              <a:ext cx="537748" cy="537748"/>
            </a:xfrm>
            <a:prstGeom prst="rect">
              <a:avLst/>
            </a:prstGeom>
          </p:spPr>
        </p:pic>
        <p:sp>
          <p:nvSpPr>
            <p:cNvPr id="41" name="TextBox 40"/>
            <p:cNvSpPr txBox="1"/>
            <p:nvPr/>
          </p:nvSpPr>
          <p:spPr>
            <a:xfrm>
              <a:off x="5125546" y="1509790"/>
              <a:ext cx="708757"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Central Catalogue Distribution</a:t>
              </a:r>
            </a:p>
          </p:txBody>
        </p:sp>
      </p:grpSp>
      <p:grpSp>
        <p:nvGrpSpPr>
          <p:cNvPr id="64" name="Group 63"/>
          <p:cNvGrpSpPr/>
          <p:nvPr/>
        </p:nvGrpSpPr>
        <p:grpSpPr>
          <a:xfrm>
            <a:off x="6931461" y="1350769"/>
            <a:ext cx="708757" cy="1042473"/>
            <a:chOff x="6931461" y="1509790"/>
            <a:chExt cx="708757" cy="1042473"/>
          </a:xfrm>
        </p:grpSpPr>
        <p:pic>
          <p:nvPicPr>
            <p:cNvPr id="42" name="Picture 41"/>
            <p:cNvPicPr>
              <a:picLocks noChangeAspect="1"/>
            </p:cNvPicPr>
            <p:nvPr/>
          </p:nvPicPr>
          <p:blipFill>
            <a:blip r:embed="rId5"/>
            <a:stretch>
              <a:fillRect/>
            </a:stretch>
          </p:blipFill>
          <p:spPr>
            <a:xfrm>
              <a:off x="7020709" y="1981691"/>
              <a:ext cx="570572" cy="570572"/>
            </a:xfrm>
            <a:prstGeom prst="rect">
              <a:avLst/>
            </a:prstGeom>
          </p:spPr>
        </p:pic>
        <p:sp>
          <p:nvSpPr>
            <p:cNvPr id="43" name="TextBox 42"/>
            <p:cNvSpPr txBox="1"/>
            <p:nvPr/>
          </p:nvSpPr>
          <p:spPr>
            <a:xfrm>
              <a:off x="6931461" y="1509790"/>
              <a:ext cx="708757"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Global Workflow Templates</a:t>
              </a:r>
            </a:p>
          </p:txBody>
        </p:sp>
      </p:grpSp>
      <p:grpSp>
        <p:nvGrpSpPr>
          <p:cNvPr id="65" name="Group 64"/>
          <p:cNvGrpSpPr/>
          <p:nvPr/>
        </p:nvGrpSpPr>
        <p:grpSpPr>
          <a:xfrm>
            <a:off x="7815196" y="1350769"/>
            <a:ext cx="708757" cy="1041347"/>
            <a:chOff x="7815196" y="1509790"/>
            <a:chExt cx="708757" cy="1041347"/>
          </a:xfrm>
        </p:grpSpPr>
        <p:pic>
          <p:nvPicPr>
            <p:cNvPr id="44" name="Picture 43"/>
            <p:cNvPicPr>
              <a:picLocks noChangeAspect="1"/>
            </p:cNvPicPr>
            <p:nvPr/>
          </p:nvPicPr>
          <p:blipFill>
            <a:blip r:embed="rId6"/>
            <a:stretch>
              <a:fillRect/>
            </a:stretch>
          </p:blipFill>
          <p:spPr>
            <a:xfrm>
              <a:off x="7864133" y="1982818"/>
              <a:ext cx="568319" cy="568319"/>
            </a:xfrm>
            <a:prstGeom prst="rect">
              <a:avLst/>
            </a:prstGeom>
          </p:spPr>
        </p:pic>
        <p:sp>
          <p:nvSpPr>
            <p:cNvPr id="45" name="TextBox 44"/>
            <p:cNvSpPr txBox="1"/>
            <p:nvPr/>
          </p:nvSpPr>
          <p:spPr>
            <a:xfrm>
              <a:off x="7815196" y="1509790"/>
              <a:ext cx="708757"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Common Data Distribution</a:t>
              </a:r>
            </a:p>
          </p:txBody>
        </p:sp>
      </p:grpSp>
      <p:grpSp>
        <p:nvGrpSpPr>
          <p:cNvPr id="63" name="Group 62"/>
          <p:cNvGrpSpPr/>
          <p:nvPr/>
        </p:nvGrpSpPr>
        <p:grpSpPr>
          <a:xfrm>
            <a:off x="6075469" y="1504657"/>
            <a:ext cx="708757" cy="838526"/>
            <a:chOff x="6075469" y="1663678"/>
            <a:chExt cx="708757" cy="838526"/>
          </a:xfrm>
        </p:grpSpPr>
        <p:pic>
          <p:nvPicPr>
            <p:cNvPr id="46" name="Picture 45"/>
            <p:cNvPicPr>
              <a:picLocks noChangeAspect="1"/>
            </p:cNvPicPr>
            <p:nvPr/>
          </p:nvPicPr>
          <p:blipFill>
            <a:blip r:embed="rId7"/>
            <a:stretch>
              <a:fillRect/>
            </a:stretch>
          </p:blipFill>
          <p:spPr>
            <a:xfrm>
              <a:off x="6206647" y="2027610"/>
              <a:ext cx="474594" cy="474594"/>
            </a:xfrm>
            <a:prstGeom prst="rect">
              <a:avLst/>
            </a:prstGeom>
          </p:spPr>
        </p:pic>
        <p:sp>
          <p:nvSpPr>
            <p:cNvPr id="47" name="TextBox 46"/>
            <p:cNvSpPr txBox="1"/>
            <p:nvPr/>
          </p:nvSpPr>
          <p:spPr>
            <a:xfrm>
              <a:off x="6075469" y="1663678"/>
              <a:ext cx="708757"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Global Settings</a:t>
              </a:r>
            </a:p>
          </p:txBody>
        </p:sp>
      </p:grpSp>
      <p:cxnSp>
        <p:nvCxnSpPr>
          <p:cNvPr id="49" name="Straight Connector 48"/>
          <p:cNvCxnSpPr/>
          <p:nvPr/>
        </p:nvCxnSpPr>
        <p:spPr>
          <a:xfrm>
            <a:off x="373711" y="4629648"/>
            <a:ext cx="940639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8573693" y="1350769"/>
            <a:ext cx="708757" cy="982691"/>
            <a:chOff x="8573693" y="1509790"/>
            <a:chExt cx="708757" cy="982691"/>
          </a:xfrm>
        </p:grpSpPr>
        <p:pic>
          <p:nvPicPr>
            <p:cNvPr id="50" name="Picture 49"/>
            <p:cNvPicPr>
              <a:picLocks noChangeAspect="1"/>
            </p:cNvPicPr>
            <p:nvPr/>
          </p:nvPicPr>
          <p:blipFill>
            <a:blip r:embed="rId8"/>
            <a:stretch>
              <a:fillRect/>
            </a:stretch>
          </p:blipFill>
          <p:spPr>
            <a:xfrm>
              <a:off x="8690418" y="1999556"/>
              <a:ext cx="492925" cy="492925"/>
            </a:xfrm>
            <a:prstGeom prst="rect">
              <a:avLst/>
            </a:prstGeom>
          </p:spPr>
        </p:pic>
        <p:sp>
          <p:nvSpPr>
            <p:cNvPr id="51" name="TextBox 50"/>
            <p:cNvSpPr txBox="1"/>
            <p:nvPr/>
          </p:nvSpPr>
          <p:spPr>
            <a:xfrm>
              <a:off x="8573693" y="1509790"/>
              <a:ext cx="708757"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Transaction Data Distribution</a:t>
              </a:r>
            </a:p>
          </p:txBody>
        </p:sp>
      </p:grpSp>
      <p:grpSp>
        <p:nvGrpSpPr>
          <p:cNvPr id="86" name="Group 85"/>
          <p:cNvGrpSpPr/>
          <p:nvPr/>
        </p:nvGrpSpPr>
        <p:grpSpPr>
          <a:xfrm>
            <a:off x="3971183" y="4725064"/>
            <a:ext cx="685568" cy="1133319"/>
            <a:chOff x="3314336" y="4765446"/>
            <a:chExt cx="685568" cy="1133319"/>
          </a:xfrm>
        </p:grpSpPr>
        <p:pic>
          <p:nvPicPr>
            <p:cNvPr id="52" name="Picture 51"/>
            <p:cNvPicPr>
              <a:picLocks noChangeAspect="1"/>
            </p:cNvPicPr>
            <p:nvPr/>
          </p:nvPicPr>
          <p:blipFill>
            <a:blip r:embed="rId9"/>
            <a:stretch>
              <a:fillRect/>
            </a:stretch>
          </p:blipFill>
          <p:spPr>
            <a:xfrm>
              <a:off x="3318322" y="4765446"/>
              <a:ext cx="681582" cy="681582"/>
            </a:xfrm>
            <a:prstGeom prst="rect">
              <a:avLst/>
            </a:prstGeom>
          </p:spPr>
        </p:pic>
        <p:sp>
          <p:nvSpPr>
            <p:cNvPr id="53" name="TextBox 52"/>
            <p:cNvSpPr txBox="1"/>
            <p:nvPr/>
          </p:nvSpPr>
          <p:spPr>
            <a:xfrm>
              <a:off x="3314336" y="5437100"/>
              <a:ext cx="616936"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ERP Data model separation</a:t>
              </a:r>
            </a:p>
          </p:txBody>
        </p:sp>
      </p:grpSp>
      <p:grpSp>
        <p:nvGrpSpPr>
          <p:cNvPr id="87" name="Group 86"/>
          <p:cNvGrpSpPr/>
          <p:nvPr/>
        </p:nvGrpSpPr>
        <p:grpSpPr>
          <a:xfrm>
            <a:off x="4825754" y="4655628"/>
            <a:ext cx="844345" cy="1216153"/>
            <a:chOff x="4168907" y="4696010"/>
            <a:chExt cx="844345" cy="1216153"/>
          </a:xfrm>
        </p:grpSpPr>
        <p:pic>
          <p:nvPicPr>
            <p:cNvPr id="54" name="Picture 53"/>
            <p:cNvPicPr>
              <a:picLocks noChangeAspect="1"/>
            </p:cNvPicPr>
            <p:nvPr/>
          </p:nvPicPr>
          <p:blipFill>
            <a:blip r:embed="rId10"/>
            <a:stretch>
              <a:fillRect/>
            </a:stretch>
          </p:blipFill>
          <p:spPr>
            <a:xfrm>
              <a:off x="4179442" y="4696010"/>
              <a:ext cx="820454" cy="820454"/>
            </a:xfrm>
            <a:prstGeom prst="rect">
              <a:avLst/>
            </a:prstGeom>
          </p:spPr>
        </p:pic>
        <p:sp>
          <p:nvSpPr>
            <p:cNvPr id="55" name="TextBox 54"/>
            <p:cNvSpPr txBox="1"/>
            <p:nvPr/>
          </p:nvSpPr>
          <p:spPr>
            <a:xfrm>
              <a:off x="4168907" y="5450498"/>
              <a:ext cx="844345"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Define Realm Level Process Configuration</a:t>
              </a:r>
            </a:p>
          </p:txBody>
        </p:sp>
      </p:grpSp>
      <p:grpSp>
        <p:nvGrpSpPr>
          <p:cNvPr id="88" name="Group 87"/>
          <p:cNvGrpSpPr/>
          <p:nvPr/>
        </p:nvGrpSpPr>
        <p:grpSpPr>
          <a:xfrm>
            <a:off x="5760891" y="4748733"/>
            <a:ext cx="844345" cy="1273466"/>
            <a:chOff x="5104044" y="4789115"/>
            <a:chExt cx="844345" cy="1273466"/>
          </a:xfrm>
        </p:grpSpPr>
        <p:pic>
          <p:nvPicPr>
            <p:cNvPr id="57" name="Picture 56"/>
            <p:cNvPicPr>
              <a:picLocks noChangeAspect="1"/>
            </p:cNvPicPr>
            <p:nvPr/>
          </p:nvPicPr>
          <p:blipFill>
            <a:blip r:embed="rId11"/>
            <a:stretch>
              <a:fillRect/>
            </a:stretch>
          </p:blipFill>
          <p:spPr>
            <a:xfrm>
              <a:off x="5202225" y="4789115"/>
              <a:ext cx="647985" cy="647985"/>
            </a:xfrm>
            <a:prstGeom prst="rect">
              <a:avLst/>
            </a:prstGeom>
          </p:spPr>
        </p:pic>
        <p:sp>
          <p:nvSpPr>
            <p:cNvPr id="58" name="TextBox 57"/>
            <p:cNvSpPr txBox="1"/>
            <p:nvPr/>
          </p:nvSpPr>
          <p:spPr>
            <a:xfrm>
              <a:off x="5104044" y="5447028"/>
              <a:ext cx="844345"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Specify Different Integration Methods</a:t>
              </a:r>
            </a:p>
          </p:txBody>
        </p:sp>
      </p:grpSp>
      <p:sp>
        <p:nvSpPr>
          <p:cNvPr id="59" name="TextBox 58"/>
          <p:cNvSpPr txBox="1"/>
          <p:nvPr/>
        </p:nvSpPr>
        <p:spPr>
          <a:xfrm>
            <a:off x="384504" y="2172151"/>
            <a:ext cx="276998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Parent Realm Functionality</a:t>
            </a:r>
          </a:p>
        </p:txBody>
      </p:sp>
      <p:sp>
        <p:nvSpPr>
          <p:cNvPr id="60" name="TextBox 59"/>
          <p:cNvSpPr txBox="1"/>
          <p:nvPr/>
        </p:nvSpPr>
        <p:spPr>
          <a:xfrm>
            <a:off x="384504" y="4306299"/>
            <a:ext cx="2616101"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Child Realm Functionality</a:t>
            </a:r>
          </a:p>
        </p:txBody>
      </p:sp>
      <p:grpSp>
        <p:nvGrpSpPr>
          <p:cNvPr id="89" name="Group 88"/>
          <p:cNvGrpSpPr/>
          <p:nvPr/>
        </p:nvGrpSpPr>
        <p:grpSpPr>
          <a:xfrm>
            <a:off x="6794209" y="4737278"/>
            <a:ext cx="722188" cy="1287271"/>
            <a:chOff x="6137362" y="4777660"/>
            <a:chExt cx="722188" cy="1287271"/>
          </a:xfrm>
        </p:grpSpPr>
        <p:pic>
          <p:nvPicPr>
            <p:cNvPr id="68" name="Picture 67"/>
            <p:cNvPicPr>
              <a:picLocks noChangeAspect="1"/>
            </p:cNvPicPr>
            <p:nvPr/>
          </p:nvPicPr>
          <p:blipFill>
            <a:blip r:embed="rId5"/>
            <a:stretch>
              <a:fillRect/>
            </a:stretch>
          </p:blipFill>
          <p:spPr>
            <a:xfrm>
              <a:off x="6150718" y="4777660"/>
              <a:ext cx="708832" cy="708832"/>
            </a:xfrm>
            <a:prstGeom prst="rect">
              <a:avLst/>
            </a:prstGeom>
          </p:spPr>
        </p:pic>
        <p:sp>
          <p:nvSpPr>
            <p:cNvPr id="69" name="TextBox 68"/>
            <p:cNvSpPr txBox="1"/>
            <p:nvPr/>
          </p:nvSpPr>
          <p:spPr>
            <a:xfrm>
              <a:off x="6137362" y="5449378"/>
              <a:ext cx="708757"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Localise Global Workflow Templates</a:t>
              </a:r>
            </a:p>
          </p:txBody>
        </p:sp>
      </p:grpSp>
      <p:grpSp>
        <p:nvGrpSpPr>
          <p:cNvPr id="90" name="Group 89"/>
          <p:cNvGrpSpPr/>
          <p:nvPr/>
        </p:nvGrpSpPr>
        <p:grpSpPr>
          <a:xfrm>
            <a:off x="7769994" y="4784552"/>
            <a:ext cx="708757" cy="969335"/>
            <a:chOff x="7113147" y="4824934"/>
            <a:chExt cx="708757" cy="969335"/>
          </a:xfrm>
        </p:grpSpPr>
        <p:pic>
          <p:nvPicPr>
            <p:cNvPr id="74" name="Picture 73"/>
            <p:cNvPicPr>
              <a:picLocks noChangeAspect="1"/>
            </p:cNvPicPr>
            <p:nvPr/>
          </p:nvPicPr>
          <p:blipFill>
            <a:blip r:embed="rId4"/>
            <a:stretch>
              <a:fillRect/>
            </a:stretch>
          </p:blipFill>
          <p:spPr>
            <a:xfrm>
              <a:off x="7149892" y="4824934"/>
              <a:ext cx="622094" cy="622094"/>
            </a:xfrm>
            <a:prstGeom prst="rect">
              <a:avLst/>
            </a:prstGeom>
          </p:spPr>
        </p:pic>
        <p:sp>
          <p:nvSpPr>
            <p:cNvPr id="75" name="TextBox 74"/>
            <p:cNvSpPr txBox="1"/>
            <p:nvPr/>
          </p:nvSpPr>
          <p:spPr>
            <a:xfrm>
              <a:off x="7113147" y="5486492"/>
              <a:ext cx="708757"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Catalogue Subscription</a:t>
              </a:r>
            </a:p>
          </p:txBody>
        </p:sp>
      </p:grpSp>
      <p:grpSp>
        <p:nvGrpSpPr>
          <p:cNvPr id="91" name="Group 90"/>
          <p:cNvGrpSpPr/>
          <p:nvPr/>
        </p:nvGrpSpPr>
        <p:grpSpPr>
          <a:xfrm>
            <a:off x="8676245" y="4803326"/>
            <a:ext cx="708757" cy="1270178"/>
            <a:chOff x="8041599" y="4811797"/>
            <a:chExt cx="708757" cy="1270178"/>
          </a:xfrm>
        </p:grpSpPr>
        <p:pic>
          <p:nvPicPr>
            <p:cNvPr id="84" name="Picture 83"/>
            <p:cNvPicPr>
              <a:picLocks noChangeAspect="1"/>
            </p:cNvPicPr>
            <p:nvPr/>
          </p:nvPicPr>
          <p:blipFill>
            <a:blip r:embed="rId12"/>
            <a:stretch>
              <a:fillRect/>
            </a:stretch>
          </p:blipFill>
          <p:spPr>
            <a:xfrm>
              <a:off x="8101538" y="4811797"/>
              <a:ext cx="588880" cy="588880"/>
            </a:xfrm>
            <a:prstGeom prst="rect">
              <a:avLst/>
            </a:prstGeom>
          </p:spPr>
        </p:pic>
        <p:sp>
          <p:nvSpPr>
            <p:cNvPr id="85" name="TextBox 84"/>
            <p:cNvSpPr txBox="1"/>
            <p:nvPr/>
          </p:nvSpPr>
          <p:spPr>
            <a:xfrm>
              <a:off x="8041599" y="5466422"/>
              <a:ext cx="708757" cy="61555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Flexible model for M&amp;A activities</a:t>
              </a:r>
            </a:p>
          </p:txBody>
        </p:sp>
      </p:grpSp>
      <p:cxnSp>
        <p:nvCxnSpPr>
          <p:cNvPr id="94" name="Straight Connector 93"/>
          <p:cNvCxnSpPr/>
          <p:nvPr/>
        </p:nvCxnSpPr>
        <p:spPr>
          <a:xfrm>
            <a:off x="369847" y="2449150"/>
            <a:ext cx="9406393"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482D84D-5A0E-4974-8C6D-4FB2592BFA90}"/>
              </a:ext>
            </a:extLst>
          </p:cNvPr>
          <p:cNvSpPr txBox="1"/>
          <p:nvPr/>
        </p:nvSpPr>
        <p:spPr>
          <a:xfrm>
            <a:off x="4173357" y="4340698"/>
            <a:ext cx="280526" cy="6155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400" kern="0" dirty="0">
                <a:ea typeface="Arial Unicode MS" pitchFamily="34" charset="-128"/>
                <a:cs typeface="Arial Unicode MS" pitchFamily="34" charset="-128"/>
              </a:rPr>
              <a:t>Child Realm</a:t>
            </a:r>
          </a:p>
        </p:txBody>
      </p:sp>
      <p:sp>
        <p:nvSpPr>
          <p:cNvPr id="67" name="TextBox 66">
            <a:extLst>
              <a:ext uri="{FF2B5EF4-FFF2-40B4-BE49-F238E27FC236}">
                <a16:creationId xmlns:a16="http://schemas.microsoft.com/office/drawing/2014/main" id="{5DFCC483-3404-4177-91EA-FF7715E6B003}"/>
              </a:ext>
            </a:extLst>
          </p:cNvPr>
          <p:cNvSpPr txBox="1"/>
          <p:nvPr/>
        </p:nvSpPr>
        <p:spPr>
          <a:xfrm>
            <a:off x="5211050" y="4338965"/>
            <a:ext cx="280526" cy="6155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400" kern="0" dirty="0">
                <a:ea typeface="Arial Unicode MS" pitchFamily="34" charset="-128"/>
                <a:cs typeface="Arial Unicode MS" pitchFamily="34" charset="-128"/>
              </a:rPr>
              <a:t>Child Realm</a:t>
            </a:r>
          </a:p>
        </p:txBody>
      </p:sp>
      <p:sp>
        <p:nvSpPr>
          <p:cNvPr id="70" name="TextBox 69">
            <a:extLst>
              <a:ext uri="{FF2B5EF4-FFF2-40B4-BE49-F238E27FC236}">
                <a16:creationId xmlns:a16="http://schemas.microsoft.com/office/drawing/2014/main" id="{062E3CA8-1CE9-4F7F-8A0D-C4753707ABB0}"/>
              </a:ext>
            </a:extLst>
          </p:cNvPr>
          <p:cNvSpPr txBox="1"/>
          <p:nvPr/>
        </p:nvSpPr>
        <p:spPr>
          <a:xfrm>
            <a:off x="6303681" y="4336315"/>
            <a:ext cx="280526" cy="6155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400" kern="0" dirty="0">
                <a:ea typeface="Arial Unicode MS" pitchFamily="34" charset="-128"/>
                <a:cs typeface="Arial Unicode MS" pitchFamily="34" charset="-128"/>
              </a:rPr>
              <a:t>Child Realm</a:t>
            </a:r>
          </a:p>
        </p:txBody>
      </p:sp>
      <p:sp>
        <p:nvSpPr>
          <p:cNvPr id="71" name="TextBox 70">
            <a:extLst>
              <a:ext uri="{FF2B5EF4-FFF2-40B4-BE49-F238E27FC236}">
                <a16:creationId xmlns:a16="http://schemas.microsoft.com/office/drawing/2014/main" id="{3D8A4AF7-8AD8-454C-8DE0-B3651C0500C0}"/>
              </a:ext>
            </a:extLst>
          </p:cNvPr>
          <p:cNvSpPr txBox="1"/>
          <p:nvPr/>
        </p:nvSpPr>
        <p:spPr>
          <a:xfrm>
            <a:off x="7396312" y="4333665"/>
            <a:ext cx="280526" cy="6155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400" kern="0" dirty="0">
                <a:ea typeface="Arial Unicode MS" pitchFamily="34" charset="-128"/>
                <a:cs typeface="Arial Unicode MS" pitchFamily="34" charset="-128"/>
              </a:rPr>
              <a:t>Child Realm</a:t>
            </a:r>
          </a:p>
        </p:txBody>
      </p:sp>
      <p:sp>
        <p:nvSpPr>
          <p:cNvPr id="72" name="TextBox 71">
            <a:extLst>
              <a:ext uri="{FF2B5EF4-FFF2-40B4-BE49-F238E27FC236}">
                <a16:creationId xmlns:a16="http://schemas.microsoft.com/office/drawing/2014/main" id="{55D3A84E-16C0-4936-B7EA-9A797BF84BAA}"/>
              </a:ext>
            </a:extLst>
          </p:cNvPr>
          <p:cNvSpPr txBox="1"/>
          <p:nvPr/>
        </p:nvSpPr>
        <p:spPr>
          <a:xfrm>
            <a:off x="8488943" y="4331015"/>
            <a:ext cx="280526" cy="6155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400" kern="0" dirty="0">
                <a:ea typeface="Arial Unicode MS" pitchFamily="34" charset="-128"/>
                <a:cs typeface="Arial Unicode MS" pitchFamily="34" charset="-128"/>
              </a:rPr>
              <a:t>Child Realm</a:t>
            </a:r>
          </a:p>
        </p:txBody>
      </p:sp>
    </p:spTree>
    <p:extLst>
      <p:ext uri="{BB962C8B-B14F-4D97-AF65-F5344CB8AC3E}">
        <p14:creationId xmlns:p14="http://schemas.microsoft.com/office/powerpoint/2010/main" val="643515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down)">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down)">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down)">
                                      <p:cBhvr>
                                        <p:cTn id="41" dur="500"/>
                                        <p:tgtEl>
                                          <p:spTgt spid="6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wipe(left)">
                                      <p:cBhvr>
                                        <p:cTn id="46" dur="500"/>
                                        <p:tgtEl>
                                          <p:spTgt spid="6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left)">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down)">
                                      <p:cBhvr>
                                        <p:cTn id="55" dur="500"/>
                                        <p:tgtEl>
                                          <p:spTgt spid="8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down)">
                                      <p:cBhvr>
                                        <p:cTn id="60" dur="500"/>
                                        <p:tgtEl>
                                          <p:spTgt spid="8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wipe(down)">
                                      <p:cBhvr>
                                        <p:cTn id="65" dur="500"/>
                                        <p:tgtEl>
                                          <p:spTgt spid="8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wipe(down)">
                                      <p:cBhvr>
                                        <p:cTn id="70" dur="500"/>
                                        <p:tgtEl>
                                          <p:spTgt spid="8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wipe(down)">
                                      <p:cBhvr>
                                        <p:cTn id="75" dur="500"/>
                                        <p:tgtEl>
                                          <p:spTgt spid="9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down)">
                                      <p:cBhvr>
                                        <p:cTn id="8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t>Business Unit Filtering within a Realm using ‘Purchasing Units’</a:t>
            </a:r>
          </a:p>
        </p:txBody>
      </p:sp>
      <p:sp>
        <p:nvSpPr>
          <p:cNvPr id="3" name="Rectangle: Rounded Corners 2"/>
          <p:cNvSpPr/>
          <p:nvPr/>
        </p:nvSpPr>
        <p:spPr bwMode="gray">
          <a:xfrm>
            <a:off x="313429" y="1550504"/>
            <a:ext cx="7256213" cy="795132"/>
          </a:xfrm>
          <a:prstGeom prst="roundRect">
            <a:avLst>
              <a:gd name="adj" fmla="val 50000"/>
            </a:avLst>
          </a:prstGeom>
          <a:solidFill>
            <a:schemeClr val="accent2">
              <a:lumMod val="5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Ariba Realm </a:t>
            </a:r>
          </a:p>
        </p:txBody>
      </p:sp>
      <p:sp>
        <p:nvSpPr>
          <p:cNvPr id="4" name="Rectangle 3"/>
          <p:cNvSpPr/>
          <p:nvPr/>
        </p:nvSpPr>
        <p:spPr bwMode="gray">
          <a:xfrm>
            <a:off x="858741" y="2472856"/>
            <a:ext cx="580445" cy="3069203"/>
          </a:xfrm>
          <a:prstGeom prst="rect">
            <a:avLst/>
          </a:prstGeom>
          <a:gradFill>
            <a:gsLst>
              <a:gs pos="96000">
                <a:schemeClr val="bg1"/>
              </a:gs>
              <a:gs pos="0">
                <a:schemeClr val="bg1"/>
              </a:gs>
              <a:gs pos="52000">
                <a:schemeClr val="accent1"/>
              </a:gs>
            </a:gsLst>
            <a:lin ang="5400000" scaled="1"/>
          </a:gra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 name="Rectangle 4"/>
          <p:cNvSpPr/>
          <p:nvPr/>
        </p:nvSpPr>
        <p:spPr bwMode="gray">
          <a:xfrm>
            <a:off x="1663148" y="2472855"/>
            <a:ext cx="580445" cy="3069203"/>
          </a:xfrm>
          <a:prstGeom prst="rect">
            <a:avLst/>
          </a:prstGeom>
          <a:gradFill>
            <a:gsLst>
              <a:gs pos="96000">
                <a:schemeClr val="bg1"/>
              </a:gs>
              <a:gs pos="0">
                <a:schemeClr val="bg1"/>
              </a:gs>
              <a:gs pos="52000">
                <a:schemeClr val="accent1"/>
              </a:gs>
            </a:gsLst>
            <a:lin ang="5400000" scaled="1"/>
          </a:gra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6" name="Rectangle 5"/>
          <p:cNvSpPr/>
          <p:nvPr/>
        </p:nvSpPr>
        <p:spPr bwMode="gray">
          <a:xfrm>
            <a:off x="2467555" y="2472854"/>
            <a:ext cx="580445" cy="3069203"/>
          </a:xfrm>
          <a:prstGeom prst="rect">
            <a:avLst/>
          </a:prstGeom>
          <a:gradFill>
            <a:gsLst>
              <a:gs pos="96000">
                <a:schemeClr val="bg1"/>
              </a:gs>
              <a:gs pos="0">
                <a:schemeClr val="bg1"/>
              </a:gs>
              <a:gs pos="52000">
                <a:schemeClr val="accent1"/>
              </a:gs>
            </a:gsLst>
            <a:lin ang="5400000" scaled="1"/>
          </a:gra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7" name="Rectangle 6"/>
          <p:cNvSpPr/>
          <p:nvPr/>
        </p:nvSpPr>
        <p:spPr bwMode="gray">
          <a:xfrm>
            <a:off x="3271962" y="2472853"/>
            <a:ext cx="580445" cy="3069203"/>
          </a:xfrm>
          <a:prstGeom prst="rect">
            <a:avLst/>
          </a:prstGeom>
          <a:gradFill>
            <a:gsLst>
              <a:gs pos="96000">
                <a:schemeClr val="bg1"/>
              </a:gs>
              <a:gs pos="0">
                <a:schemeClr val="bg1"/>
              </a:gs>
              <a:gs pos="52000">
                <a:schemeClr val="accent1"/>
              </a:gs>
            </a:gsLst>
            <a:lin ang="5400000" scaled="1"/>
          </a:gra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8" name="Rectangle 7"/>
          <p:cNvSpPr/>
          <p:nvPr/>
        </p:nvSpPr>
        <p:spPr bwMode="gray">
          <a:xfrm>
            <a:off x="4076369" y="2472852"/>
            <a:ext cx="580445" cy="3069203"/>
          </a:xfrm>
          <a:prstGeom prst="rect">
            <a:avLst/>
          </a:prstGeom>
          <a:gradFill>
            <a:gsLst>
              <a:gs pos="96000">
                <a:schemeClr val="bg1"/>
              </a:gs>
              <a:gs pos="0">
                <a:schemeClr val="bg1"/>
              </a:gs>
              <a:gs pos="52000">
                <a:schemeClr val="accent1"/>
              </a:gs>
            </a:gsLst>
            <a:lin ang="5400000" scaled="1"/>
          </a:gra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9" name="Rectangle 8"/>
          <p:cNvSpPr/>
          <p:nvPr/>
        </p:nvSpPr>
        <p:spPr bwMode="gray">
          <a:xfrm>
            <a:off x="4880776" y="2472851"/>
            <a:ext cx="580445" cy="3069203"/>
          </a:xfrm>
          <a:prstGeom prst="rect">
            <a:avLst/>
          </a:prstGeom>
          <a:gradFill>
            <a:gsLst>
              <a:gs pos="96000">
                <a:schemeClr val="bg1"/>
              </a:gs>
              <a:gs pos="0">
                <a:schemeClr val="bg1"/>
              </a:gs>
              <a:gs pos="52000">
                <a:schemeClr val="accent1"/>
              </a:gs>
            </a:gsLst>
            <a:lin ang="5400000" scaled="1"/>
          </a:gra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0" name="Rectangle 9"/>
          <p:cNvSpPr/>
          <p:nvPr/>
        </p:nvSpPr>
        <p:spPr bwMode="gray">
          <a:xfrm>
            <a:off x="5685183" y="2472850"/>
            <a:ext cx="580445" cy="3069203"/>
          </a:xfrm>
          <a:prstGeom prst="rect">
            <a:avLst/>
          </a:prstGeom>
          <a:gradFill>
            <a:gsLst>
              <a:gs pos="96000">
                <a:schemeClr val="bg1"/>
              </a:gs>
              <a:gs pos="0">
                <a:schemeClr val="bg1"/>
              </a:gs>
              <a:gs pos="52000">
                <a:schemeClr val="accent1"/>
              </a:gs>
            </a:gsLst>
            <a:lin ang="5400000" scaled="1"/>
          </a:gra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1" name="Rectangle 10"/>
          <p:cNvSpPr/>
          <p:nvPr/>
        </p:nvSpPr>
        <p:spPr bwMode="gray">
          <a:xfrm>
            <a:off x="6489590" y="2472849"/>
            <a:ext cx="580445" cy="3069203"/>
          </a:xfrm>
          <a:prstGeom prst="rect">
            <a:avLst/>
          </a:prstGeom>
          <a:gradFill>
            <a:gsLst>
              <a:gs pos="96000">
                <a:schemeClr val="bg1"/>
              </a:gs>
              <a:gs pos="0">
                <a:schemeClr val="bg1"/>
              </a:gs>
              <a:gs pos="52000">
                <a:schemeClr val="accent1"/>
              </a:gs>
            </a:gsLst>
            <a:lin ang="5400000" scaled="1"/>
          </a:gra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13" name="TextBox 12"/>
          <p:cNvSpPr txBox="1"/>
          <p:nvPr/>
        </p:nvSpPr>
        <p:spPr>
          <a:xfrm>
            <a:off x="890959" y="2495952"/>
            <a:ext cx="548227"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PU001</a:t>
            </a:r>
          </a:p>
        </p:txBody>
      </p:sp>
      <p:sp>
        <p:nvSpPr>
          <p:cNvPr id="21" name="TextBox 20"/>
          <p:cNvSpPr txBox="1"/>
          <p:nvPr/>
        </p:nvSpPr>
        <p:spPr>
          <a:xfrm>
            <a:off x="1679256" y="2495952"/>
            <a:ext cx="548227"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PU002</a:t>
            </a:r>
          </a:p>
        </p:txBody>
      </p:sp>
      <p:sp>
        <p:nvSpPr>
          <p:cNvPr id="22" name="TextBox 21"/>
          <p:cNvSpPr txBox="1"/>
          <p:nvPr/>
        </p:nvSpPr>
        <p:spPr>
          <a:xfrm>
            <a:off x="2491406" y="2495952"/>
            <a:ext cx="548227"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PU003</a:t>
            </a:r>
          </a:p>
        </p:txBody>
      </p:sp>
      <p:sp>
        <p:nvSpPr>
          <p:cNvPr id="23" name="TextBox 22"/>
          <p:cNvSpPr txBox="1"/>
          <p:nvPr/>
        </p:nvSpPr>
        <p:spPr>
          <a:xfrm>
            <a:off x="3295605" y="2495952"/>
            <a:ext cx="548227"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PU004</a:t>
            </a:r>
          </a:p>
        </p:txBody>
      </p:sp>
      <p:sp>
        <p:nvSpPr>
          <p:cNvPr id="24" name="TextBox 23"/>
          <p:cNvSpPr txBox="1"/>
          <p:nvPr/>
        </p:nvSpPr>
        <p:spPr>
          <a:xfrm>
            <a:off x="4091854" y="2495952"/>
            <a:ext cx="548227"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PU005</a:t>
            </a:r>
          </a:p>
        </p:txBody>
      </p:sp>
      <p:sp>
        <p:nvSpPr>
          <p:cNvPr id="25" name="TextBox 24"/>
          <p:cNvSpPr txBox="1"/>
          <p:nvPr/>
        </p:nvSpPr>
        <p:spPr>
          <a:xfrm>
            <a:off x="4896054" y="2495952"/>
            <a:ext cx="548227"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PU006</a:t>
            </a:r>
          </a:p>
        </p:txBody>
      </p:sp>
      <p:sp>
        <p:nvSpPr>
          <p:cNvPr id="26" name="TextBox 25"/>
          <p:cNvSpPr txBox="1"/>
          <p:nvPr/>
        </p:nvSpPr>
        <p:spPr>
          <a:xfrm>
            <a:off x="5684349" y="2495952"/>
            <a:ext cx="548227"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PU007</a:t>
            </a:r>
          </a:p>
        </p:txBody>
      </p:sp>
      <p:sp>
        <p:nvSpPr>
          <p:cNvPr id="27" name="TextBox 26"/>
          <p:cNvSpPr txBox="1"/>
          <p:nvPr/>
        </p:nvSpPr>
        <p:spPr>
          <a:xfrm>
            <a:off x="6519157" y="2495952"/>
            <a:ext cx="548227"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PU00n</a:t>
            </a:r>
          </a:p>
        </p:txBody>
      </p:sp>
      <p:pic>
        <p:nvPicPr>
          <p:cNvPr id="41" name="Picture 40"/>
          <p:cNvPicPr>
            <a:picLocks noChangeAspect="1"/>
          </p:cNvPicPr>
          <p:nvPr/>
        </p:nvPicPr>
        <p:blipFill>
          <a:blip r:embed="rId2"/>
          <a:stretch>
            <a:fillRect/>
          </a:stretch>
        </p:blipFill>
        <p:spPr>
          <a:xfrm>
            <a:off x="812127" y="5344621"/>
            <a:ext cx="673672" cy="673672"/>
          </a:xfrm>
          <a:prstGeom prst="rect">
            <a:avLst/>
          </a:prstGeom>
        </p:spPr>
      </p:pic>
      <p:pic>
        <p:nvPicPr>
          <p:cNvPr id="42" name="Picture 41"/>
          <p:cNvPicPr>
            <a:picLocks noChangeAspect="1"/>
          </p:cNvPicPr>
          <p:nvPr/>
        </p:nvPicPr>
        <p:blipFill>
          <a:blip r:embed="rId2"/>
          <a:stretch>
            <a:fillRect/>
          </a:stretch>
        </p:blipFill>
        <p:spPr>
          <a:xfrm>
            <a:off x="1616533" y="5344621"/>
            <a:ext cx="673672" cy="673672"/>
          </a:xfrm>
          <a:prstGeom prst="rect">
            <a:avLst/>
          </a:prstGeom>
        </p:spPr>
      </p:pic>
      <p:pic>
        <p:nvPicPr>
          <p:cNvPr id="43" name="Picture 42"/>
          <p:cNvPicPr>
            <a:picLocks noChangeAspect="1"/>
          </p:cNvPicPr>
          <p:nvPr/>
        </p:nvPicPr>
        <p:blipFill>
          <a:blip r:embed="rId2"/>
          <a:stretch>
            <a:fillRect/>
          </a:stretch>
        </p:blipFill>
        <p:spPr>
          <a:xfrm>
            <a:off x="2420939" y="5344621"/>
            <a:ext cx="673672" cy="673672"/>
          </a:xfrm>
          <a:prstGeom prst="rect">
            <a:avLst/>
          </a:prstGeom>
        </p:spPr>
      </p:pic>
      <p:pic>
        <p:nvPicPr>
          <p:cNvPr id="44" name="Picture 43"/>
          <p:cNvPicPr>
            <a:picLocks noChangeAspect="1"/>
          </p:cNvPicPr>
          <p:nvPr/>
        </p:nvPicPr>
        <p:blipFill>
          <a:blip r:embed="rId2"/>
          <a:stretch>
            <a:fillRect/>
          </a:stretch>
        </p:blipFill>
        <p:spPr>
          <a:xfrm>
            <a:off x="3225345" y="5344621"/>
            <a:ext cx="673672" cy="673672"/>
          </a:xfrm>
          <a:prstGeom prst="rect">
            <a:avLst/>
          </a:prstGeom>
        </p:spPr>
      </p:pic>
      <p:pic>
        <p:nvPicPr>
          <p:cNvPr id="45" name="Picture 44"/>
          <p:cNvPicPr>
            <a:picLocks noChangeAspect="1"/>
          </p:cNvPicPr>
          <p:nvPr/>
        </p:nvPicPr>
        <p:blipFill>
          <a:blip r:embed="rId2"/>
          <a:stretch>
            <a:fillRect/>
          </a:stretch>
        </p:blipFill>
        <p:spPr>
          <a:xfrm>
            <a:off x="4029751" y="5344621"/>
            <a:ext cx="673672" cy="673672"/>
          </a:xfrm>
          <a:prstGeom prst="rect">
            <a:avLst/>
          </a:prstGeom>
        </p:spPr>
      </p:pic>
      <p:pic>
        <p:nvPicPr>
          <p:cNvPr id="46" name="Picture 45"/>
          <p:cNvPicPr>
            <a:picLocks noChangeAspect="1"/>
          </p:cNvPicPr>
          <p:nvPr/>
        </p:nvPicPr>
        <p:blipFill>
          <a:blip r:embed="rId2"/>
          <a:stretch>
            <a:fillRect/>
          </a:stretch>
        </p:blipFill>
        <p:spPr>
          <a:xfrm>
            <a:off x="4834157" y="5344621"/>
            <a:ext cx="673672" cy="673672"/>
          </a:xfrm>
          <a:prstGeom prst="rect">
            <a:avLst/>
          </a:prstGeom>
        </p:spPr>
      </p:pic>
      <p:pic>
        <p:nvPicPr>
          <p:cNvPr id="47" name="Picture 46"/>
          <p:cNvPicPr>
            <a:picLocks noChangeAspect="1"/>
          </p:cNvPicPr>
          <p:nvPr/>
        </p:nvPicPr>
        <p:blipFill>
          <a:blip r:embed="rId2"/>
          <a:stretch>
            <a:fillRect/>
          </a:stretch>
        </p:blipFill>
        <p:spPr>
          <a:xfrm>
            <a:off x="5638563" y="5344621"/>
            <a:ext cx="673672" cy="673672"/>
          </a:xfrm>
          <a:prstGeom prst="rect">
            <a:avLst/>
          </a:prstGeom>
        </p:spPr>
      </p:pic>
      <p:pic>
        <p:nvPicPr>
          <p:cNvPr id="48" name="Picture 47"/>
          <p:cNvPicPr>
            <a:picLocks noChangeAspect="1"/>
          </p:cNvPicPr>
          <p:nvPr/>
        </p:nvPicPr>
        <p:blipFill>
          <a:blip r:embed="rId2"/>
          <a:stretch>
            <a:fillRect/>
          </a:stretch>
        </p:blipFill>
        <p:spPr>
          <a:xfrm>
            <a:off x="6442969" y="5344621"/>
            <a:ext cx="673672" cy="673672"/>
          </a:xfrm>
          <a:prstGeom prst="rect">
            <a:avLst/>
          </a:prstGeom>
        </p:spPr>
      </p:pic>
      <p:sp>
        <p:nvSpPr>
          <p:cNvPr id="49" name="TextBox 48"/>
          <p:cNvSpPr txBox="1"/>
          <p:nvPr/>
        </p:nvSpPr>
        <p:spPr>
          <a:xfrm>
            <a:off x="765193" y="5879793"/>
            <a:ext cx="785973"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Unit Users</a:t>
            </a:r>
          </a:p>
        </p:txBody>
      </p:sp>
      <p:sp>
        <p:nvSpPr>
          <p:cNvPr id="50" name="TextBox 49"/>
          <p:cNvSpPr txBox="1"/>
          <p:nvPr/>
        </p:nvSpPr>
        <p:spPr>
          <a:xfrm>
            <a:off x="1551166" y="5878943"/>
            <a:ext cx="785973"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Unit Users</a:t>
            </a:r>
          </a:p>
        </p:txBody>
      </p:sp>
      <p:sp>
        <p:nvSpPr>
          <p:cNvPr id="51" name="TextBox 50"/>
          <p:cNvSpPr txBox="1"/>
          <p:nvPr/>
        </p:nvSpPr>
        <p:spPr>
          <a:xfrm>
            <a:off x="2376928" y="5874692"/>
            <a:ext cx="785973"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Unit Users</a:t>
            </a:r>
          </a:p>
        </p:txBody>
      </p:sp>
      <p:sp>
        <p:nvSpPr>
          <p:cNvPr id="52" name="TextBox 51"/>
          <p:cNvSpPr txBox="1"/>
          <p:nvPr/>
        </p:nvSpPr>
        <p:spPr>
          <a:xfrm>
            <a:off x="3162901" y="5874692"/>
            <a:ext cx="785973"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Unit Users</a:t>
            </a:r>
          </a:p>
        </p:txBody>
      </p:sp>
      <p:sp>
        <p:nvSpPr>
          <p:cNvPr id="53" name="TextBox 52"/>
          <p:cNvSpPr txBox="1"/>
          <p:nvPr/>
        </p:nvSpPr>
        <p:spPr>
          <a:xfrm>
            <a:off x="3957923" y="5874692"/>
            <a:ext cx="785973"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Unit Users</a:t>
            </a:r>
          </a:p>
        </p:txBody>
      </p:sp>
      <p:sp>
        <p:nvSpPr>
          <p:cNvPr id="54" name="TextBox 53"/>
          <p:cNvSpPr txBox="1"/>
          <p:nvPr/>
        </p:nvSpPr>
        <p:spPr>
          <a:xfrm>
            <a:off x="4759267" y="5874692"/>
            <a:ext cx="785973"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Unit Users</a:t>
            </a:r>
          </a:p>
        </p:txBody>
      </p:sp>
      <p:sp>
        <p:nvSpPr>
          <p:cNvPr id="55" name="TextBox 54"/>
          <p:cNvSpPr txBox="1"/>
          <p:nvPr/>
        </p:nvSpPr>
        <p:spPr>
          <a:xfrm>
            <a:off x="5560611" y="5874692"/>
            <a:ext cx="785973"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Unit Users</a:t>
            </a:r>
          </a:p>
        </p:txBody>
      </p:sp>
      <p:sp>
        <p:nvSpPr>
          <p:cNvPr id="56" name="TextBox 55"/>
          <p:cNvSpPr txBox="1"/>
          <p:nvPr/>
        </p:nvSpPr>
        <p:spPr>
          <a:xfrm>
            <a:off x="6356186" y="5874693"/>
            <a:ext cx="785973"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Unit Users</a:t>
            </a:r>
          </a:p>
        </p:txBody>
      </p:sp>
      <p:grpSp>
        <p:nvGrpSpPr>
          <p:cNvPr id="12" name="Group 11">
            <a:extLst>
              <a:ext uri="{FF2B5EF4-FFF2-40B4-BE49-F238E27FC236}">
                <a16:creationId xmlns:a16="http://schemas.microsoft.com/office/drawing/2014/main" id="{1A01CD3D-87A2-4F34-8DB2-445087A8E28F}"/>
              </a:ext>
            </a:extLst>
          </p:cNvPr>
          <p:cNvGrpSpPr/>
          <p:nvPr/>
        </p:nvGrpSpPr>
        <p:grpSpPr>
          <a:xfrm>
            <a:off x="8462102" y="1431247"/>
            <a:ext cx="2380169" cy="1138945"/>
            <a:chOff x="8462102" y="1431247"/>
            <a:chExt cx="2380169" cy="1138945"/>
          </a:xfrm>
        </p:grpSpPr>
        <p:sp>
          <p:nvSpPr>
            <p:cNvPr id="28" name="Rectangle: Rounded Corners 27"/>
            <p:cNvSpPr/>
            <p:nvPr/>
          </p:nvSpPr>
          <p:spPr bwMode="gray">
            <a:xfrm>
              <a:off x="8462102" y="2037455"/>
              <a:ext cx="842838" cy="532737"/>
            </a:xfrm>
            <a:prstGeom prst="roundRect">
              <a:avLst>
                <a:gd name="adj" fmla="val 43533"/>
              </a:avLst>
            </a:prstGeom>
            <a:solidFill>
              <a:schemeClr val="accent6"/>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PU ID</a:t>
              </a:r>
            </a:p>
          </p:txBody>
        </p:sp>
        <p:sp>
          <p:nvSpPr>
            <p:cNvPr id="29" name="Rectangle: Rounded Corners 28"/>
            <p:cNvSpPr/>
            <p:nvPr/>
          </p:nvSpPr>
          <p:spPr bwMode="gray">
            <a:xfrm>
              <a:off x="9999433" y="2037454"/>
              <a:ext cx="842838" cy="532737"/>
            </a:xfrm>
            <a:prstGeom prst="roundRect">
              <a:avLst>
                <a:gd name="adj" fmla="val 43533"/>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BU ID</a:t>
              </a:r>
            </a:p>
          </p:txBody>
        </p:sp>
        <p:cxnSp>
          <p:nvCxnSpPr>
            <p:cNvPr id="31" name="Straight Connector 30"/>
            <p:cNvCxnSpPr>
              <a:stCxn id="28" idx="3"/>
              <a:endCxn id="29" idx="1"/>
            </p:cNvCxnSpPr>
            <p:nvPr/>
          </p:nvCxnSpPr>
          <p:spPr>
            <a:xfrm flipV="1">
              <a:off x="9304940" y="2303823"/>
              <a:ext cx="694493" cy="1"/>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581340" y="1431247"/>
              <a:ext cx="2141692" cy="50783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units are mapped to an  internal Purchasing Unit to provide realm-wide filtering</a:t>
              </a:r>
            </a:p>
          </p:txBody>
        </p:sp>
      </p:grpSp>
      <p:grpSp>
        <p:nvGrpSpPr>
          <p:cNvPr id="14" name="Group 13">
            <a:extLst>
              <a:ext uri="{FF2B5EF4-FFF2-40B4-BE49-F238E27FC236}">
                <a16:creationId xmlns:a16="http://schemas.microsoft.com/office/drawing/2014/main" id="{138CC13E-52D2-431D-B7F5-298134B7EA6E}"/>
              </a:ext>
            </a:extLst>
          </p:cNvPr>
          <p:cNvGrpSpPr/>
          <p:nvPr/>
        </p:nvGrpSpPr>
        <p:grpSpPr>
          <a:xfrm>
            <a:off x="7994887" y="2867409"/>
            <a:ext cx="3217482" cy="923826"/>
            <a:chOff x="7994887" y="2867409"/>
            <a:chExt cx="3217482" cy="923826"/>
          </a:xfrm>
        </p:grpSpPr>
        <p:pic>
          <p:nvPicPr>
            <p:cNvPr id="58" name="Picture 57"/>
            <p:cNvPicPr>
              <a:picLocks noChangeAspect="1"/>
            </p:cNvPicPr>
            <p:nvPr/>
          </p:nvPicPr>
          <p:blipFill>
            <a:blip r:embed="rId3"/>
            <a:stretch>
              <a:fillRect/>
            </a:stretch>
          </p:blipFill>
          <p:spPr>
            <a:xfrm>
              <a:off x="7994887" y="2867409"/>
              <a:ext cx="923826" cy="923826"/>
            </a:xfrm>
            <a:prstGeom prst="rect">
              <a:avLst/>
            </a:prstGeom>
          </p:spPr>
        </p:pic>
        <p:sp>
          <p:nvSpPr>
            <p:cNvPr id="59" name="TextBox 58"/>
            <p:cNvSpPr txBox="1"/>
            <p:nvPr/>
          </p:nvSpPr>
          <p:spPr>
            <a:xfrm>
              <a:off x="9070677" y="3075406"/>
              <a:ext cx="2141692" cy="50783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Realm data is filtered by Purchasing Units including catalogues.</a:t>
              </a:r>
            </a:p>
          </p:txBody>
        </p:sp>
      </p:grpSp>
      <p:grpSp>
        <p:nvGrpSpPr>
          <p:cNvPr id="15" name="Group 14">
            <a:extLst>
              <a:ext uri="{FF2B5EF4-FFF2-40B4-BE49-F238E27FC236}">
                <a16:creationId xmlns:a16="http://schemas.microsoft.com/office/drawing/2014/main" id="{7D2ED3E4-6942-4A0C-9144-79473592E5CE}"/>
              </a:ext>
            </a:extLst>
          </p:cNvPr>
          <p:cNvGrpSpPr/>
          <p:nvPr/>
        </p:nvGrpSpPr>
        <p:grpSpPr>
          <a:xfrm>
            <a:off x="7958133" y="3759063"/>
            <a:ext cx="3254236" cy="997334"/>
            <a:chOff x="7958133" y="3759063"/>
            <a:chExt cx="3254236" cy="997334"/>
          </a:xfrm>
        </p:grpSpPr>
        <p:pic>
          <p:nvPicPr>
            <p:cNvPr id="60" name="Picture 59"/>
            <p:cNvPicPr>
              <a:picLocks noChangeAspect="1"/>
            </p:cNvPicPr>
            <p:nvPr/>
          </p:nvPicPr>
          <p:blipFill>
            <a:blip r:embed="rId4"/>
            <a:stretch>
              <a:fillRect/>
            </a:stretch>
          </p:blipFill>
          <p:spPr>
            <a:xfrm>
              <a:off x="7958133" y="3759063"/>
              <a:ext cx="997334" cy="997334"/>
            </a:xfrm>
            <a:prstGeom prst="rect">
              <a:avLst/>
            </a:prstGeom>
          </p:spPr>
        </p:pic>
        <p:sp>
          <p:nvSpPr>
            <p:cNvPr id="61" name="TextBox 60"/>
            <p:cNvSpPr txBox="1"/>
            <p:nvPr/>
          </p:nvSpPr>
          <p:spPr>
            <a:xfrm>
              <a:off x="9070677" y="4088453"/>
              <a:ext cx="2141692" cy="338554"/>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Approval workflows can have different logic based on PUID’s</a:t>
              </a:r>
            </a:p>
          </p:txBody>
        </p:sp>
      </p:grpSp>
      <p:grpSp>
        <p:nvGrpSpPr>
          <p:cNvPr id="16" name="Group 15">
            <a:extLst>
              <a:ext uri="{FF2B5EF4-FFF2-40B4-BE49-F238E27FC236}">
                <a16:creationId xmlns:a16="http://schemas.microsoft.com/office/drawing/2014/main" id="{78F2E24D-325F-48F8-9840-3CA9CAD113DD}"/>
              </a:ext>
            </a:extLst>
          </p:cNvPr>
          <p:cNvGrpSpPr/>
          <p:nvPr/>
        </p:nvGrpSpPr>
        <p:grpSpPr>
          <a:xfrm>
            <a:off x="8022402" y="4682889"/>
            <a:ext cx="3189967" cy="919894"/>
            <a:chOff x="8022402" y="4682889"/>
            <a:chExt cx="3189967" cy="919894"/>
          </a:xfrm>
        </p:grpSpPr>
        <p:pic>
          <p:nvPicPr>
            <p:cNvPr id="62" name="Picture 61"/>
            <p:cNvPicPr>
              <a:picLocks noChangeAspect="1"/>
            </p:cNvPicPr>
            <p:nvPr/>
          </p:nvPicPr>
          <p:blipFill>
            <a:blip r:embed="rId5"/>
            <a:stretch>
              <a:fillRect/>
            </a:stretch>
          </p:blipFill>
          <p:spPr>
            <a:xfrm>
              <a:off x="8022402" y="4682889"/>
              <a:ext cx="896311" cy="896311"/>
            </a:xfrm>
            <a:prstGeom prst="rect">
              <a:avLst/>
            </a:prstGeom>
          </p:spPr>
        </p:pic>
        <p:sp>
          <p:nvSpPr>
            <p:cNvPr id="63" name="TextBox 62"/>
            <p:cNvSpPr txBox="1"/>
            <p:nvPr/>
          </p:nvSpPr>
          <p:spPr>
            <a:xfrm>
              <a:off x="9070677" y="4756397"/>
              <a:ext cx="2141692" cy="846386"/>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Reports are filtered by purchasing units preventing users from different business units from running reports on other business units</a:t>
              </a:r>
            </a:p>
          </p:txBody>
        </p:sp>
      </p:grpSp>
      <p:pic>
        <p:nvPicPr>
          <p:cNvPr id="64" name="Picture 63"/>
          <p:cNvPicPr>
            <a:picLocks noChangeAspect="1"/>
          </p:cNvPicPr>
          <p:nvPr/>
        </p:nvPicPr>
        <p:blipFill>
          <a:blip r:embed="rId6"/>
          <a:stretch>
            <a:fillRect/>
          </a:stretch>
        </p:blipFill>
        <p:spPr>
          <a:xfrm>
            <a:off x="850166" y="2714069"/>
            <a:ext cx="366094" cy="366094"/>
          </a:xfrm>
          <a:prstGeom prst="rect">
            <a:avLst/>
          </a:prstGeom>
        </p:spPr>
      </p:pic>
      <p:pic>
        <p:nvPicPr>
          <p:cNvPr id="65" name="Picture 64"/>
          <p:cNvPicPr>
            <a:picLocks noChangeAspect="1"/>
          </p:cNvPicPr>
          <p:nvPr/>
        </p:nvPicPr>
        <p:blipFill>
          <a:blip r:embed="rId6"/>
          <a:stretch>
            <a:fillRect/>
          </a:stretch>
        </p:blipFill>
        <p:spPr>
          <a:xfrm>
            <a:off x="1632535" y="2714069"/>
            <a:ext cx="366094" cy="366094"/>
          </a:xfrm>
          <a:prstGeom prst="rect">
            <a:avLst/>
          </a:prstGeom>
        </p:spPr>
      </p:pic>
      <p:pic>
        <p:nvPicPr>
          <p:cNvPr id="66" name="Picture 65"/>
          <p:cNvPicPr>
            <a:picLocks noChangeAspect="1"/>
          </p:cNvPicPr>
          <p:nvPr/>
        </p:nvPicPr>
        <p:blipFill>
          <a:blip r:embed="rId6"/>
          <a:stretch>
            <a:fillRect/>
          </a:stretch>
        </p:blipFill>
        <p:spPr>
          <a:xfrm>
            <a:off x="2438757" y="2714069"/>
            <a:ext cx="366094" cy="366094"/>
          </a:xfrm>
          <a:prstGeom prst="rect">
            <a:avLst/>
          </a:prstGeom>
        </p:spPr>
      </p:pic>
      <p:pic>
        <p:nvPicPr>
          <p:cNvPr id="67" name="Picture 66"/>
          <p:cNvPicPr>
            <a:picLocks noChangeAspect="1"/>
          </p:cNvPicPr>
          <p:nvPr/>
        </p:nvPicPr>
        <p:blipFill>
          <a:blip r:embed="rId6"/>
          <a:stretch>
            <a:fillRect/>
          </a:stretch>
        </p:blipFill>
        <p:spPr>
          <a:xfrm>
            <a:off x="3268833" y="2714069"/>
            <a:ext cx="366094" cy="366094"/>
          </a:xfrm>
          <a:prstGeom prst="rect">
            <a:avLst/>
          </a:prstGeom>
        </p:spPr>
      </p:pic>
      <p:pic>
        <p:nvPicPr>
          <p:cNvPr id="68" name="Picture 67"/>
          <p:cNvPicPr>
            <a:picLocks noChangeAspect="1"/>
          </p:cNvPicPr>
          <p:nvPr/>
        </p:nvPicPr>
        <p:blipFill>
          <a:blip r:embed="rId6"/>
          <a:stretch>
            <a:fillRect/>
          </a:stretch>
        </p:blipFill>
        <p:spPr>
          <a:xfrm>
            <a:off x="4051204" y="2714069"/>
            <a:ext cx="366094" cy="366094"/>
          </a:xfrm>
          <a:prstGeom prst="rect">
            <a:avLst/>
          </a:prstGeom>
        </p:spPr>
      </p:pic>
      <p:pic>
        <p:nvPicPr>
          <p:cNvPr id="69" name="Picture 68"/>
          <p:cNvPicPr>
            <a:picLocks noChangeAspect="1"/>
          </p:cNvPicPr>
          <p:nvPr/>
        </p:nvPicPr>
        <p:blipFill>
          <a:blip r:embed="rId6"/>
          <a:stretch>
            <a:fillRect/>
          </a:stretch>
        </p:blipFill>
        <p:spPr>
          <a:xfrm>
            <a:off x="4857427" y="2714069"/>
            <a:ext cx="366094" cy="366094"/>
          </a:xfrm>
          <a:prstGeom prst="rect">
            <a:avLst/>
          </a:prstGeom>
        </p:spPr>
      </p:pic>
      <p:pic>
        <p:nvPicPr>
          <p:cNvPr id="70" name="Picture 69"/>
          <p:cNvPicPr>
            <a:picLocks noChangeAspect="1"/>
          </p:cNvPicPr>
          <p:nvPr/>
        </p:nvPicPr>
        <p:blipFill>
          <a:blip r:embed="rId6"/>
          <a:stretch>
            <a:fillRect/>
          </a:stretch>
        </p:blipFill>
        <p:spPr>
          <a:xfrm>
            <a:off x="5663649" y="2714069"/>
            <a:ext cx="366094" cy="366094"/>
          </a:xfrm>
          <a:prstGeom prst="rect">
            <a:avLst/>
          </a:prstGeom>
        </p:spPr>
      </p:pic>
      <p:pic>
        <p:nvPicPr>
          <p:cNvPr id="71" name="Picture 70"/>
          <p:cNvPicPr>
            <a:picLocks noChangeAspect="1"/>
          </p:cNvPicPr>
          <p:nvPr/>
        </p:nvPicPr>
        <p:blipFill>
          <a:blip r:embed="rId6"/>
          <a:stretch>
            <a:fillRect/>
          </a:stretch>
        </p:blipFill>
        <p:spPr>
          <a:xfrm>
            <a:off x="6461916" y="2714069"/>
            <a:ext cx="366094" cy="366094"/>
          </a:xfrm>
          <a:prstGeom prst="rect">
            <a:avLst/>
          </a:prstGeom>
        </p:spPr>
      </p:pic>
      <p:grpSp>
        <p:nvGrpSpPr>
          <p:cNvPr id="17" name="Group 16">
            <a:extLst>
              <a:ext uri="{FF2B5EF4-FFF2-40B4-BE49-F238E27FC236}">
                <a16:creationId xmlns:a16="http://schemas.microsoft.com/office/drawing/2014/main" id="{FC850AB7-456E-4EB7-854A-4D472EE047C6}"/>
              </a:ext>
            </a:extLst>
          </p:cNvPr>
          <p:cNvGrpSpPr/>
          <p:nvPr/>
        </p:nvGrpSpPr>
        <p:grpSpPr>
          <a:xfrm>
            <a:off x="8049640" y="5648051"/>
            <a:ext cx="3159430" cy="869073"/>
            <a:chOff x="8049640" y="5648051"/>
            <a:chExt cx="3159430" cy="869073"/>
          </a:xfrm>
        </p:grpSpPr>
        <p:pic>
          <p:nvPicPr>
            <p:cNvPr id="72" name="Picture 71"/>
            <p:cNvPicPr>
              <a:picLocks noChangeAspect="1"/>
            </p:cNvPicPr>
            <p:nvPr/>
          </p:nvPicPr>
          <p:blipFill>
            <a:blip r:embed="rId2"/>
            <a:stretch>
              <a:fillRect/>
            </a:stretch>
          </p:blipFill>
          <p:spPr>
            <a:xfrm>
              <a:off x="8049640" y="5648051"/>
              <a:ext cx="869073" cy="869073"/>
            </a:xfrm>
            <a:prstGeom prst="rect">
              <a:avLst/>
            </a:prstGeom>
          </p:spPr>
        </p:pic>
        <p:sp>
          <p:nvSpPr>
            <p:cNvPr id="73" name="TextBox 72"/>
            <p:cNvSpPr txBox="1"/>
            <p:nvPr/>
          </p:nvSpPr>
          <p:spPr>
            <a:xfrm>
              <a:off x="9067378" y="5744033"/>
              <a:ext cx="2141692" cy="67710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Users are defined with a purchasing id or several PUID’s. Users needing full access are configured with PUID = ‘ALL’ </a:t>
              </a:r>
            </a:p>
          </p:txBody>
        </p:sp>
      </p:grpSp>
      <p:sp>
        <p:nvSpPr>
          <p:cNvPr id="18" name="TextBox 17">
            <a:extLst>
              <a:ext uri="{FF2B5EF4-FFF2-40B4-BE49-F238E27FC236}">
                <a16:creationId xmlns:a16="http://schemas.microsoft.com/office/drawing/2014/main" id="{E26E1805-6FFB-435E-9C43-567AD6499498}"/>
              </a:ext>
            </a:extLst>
          </p:cNvPr>
          <p:cNvSpPr txBox="1"/>
          <p:nvPr/>
        </p:nvSpPr>
        <p:spPr>
          <a:xfrm>
            <a:off x="4312411" y="6560090"/>
            <a:ext cx="2859757" cy="1384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900" kern="0" dirty="0">
                <a:ea typeface="Arial Unicode MS" pitchFamily="34" charset="-128"/>
                <a:cs typeface="Arial Unicode MS" pitchFamily="34" charset="-128"/>
              </a:rPr>
              <a:t>See ‘Purchasing unit administration guide’ for limitations</a:t>
            </a:r>
          </a:p>
        </p:txBody>
      </p:sp>
    </p:spTree>
    <p:extLst>
      <p:ext uri="{BB962C8B-B14F-4D97-AF65-F5344CB8AC3E}">
        <p14:creationId xmlns:p14="http://schemas.microsoft.com/office/powerpoint/2010/main" val="3526909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t>Alternative Approach to Ariba Multi-ERP Architecture</a:t>
            </a:r>
          </a:p>
        </p:txBody>
      </p:sp>
      <p:grpSp>
        <p:nvGrpSpPr>
          <p:cNvPr id="29" name="Group 28"/>
          <p:cNvGrpSpPr/>
          <p:nvPr/>
        </p:nvGrpSpPr>
        <p:grpSpPr>
          <a:xfrm>
            <a:off x="933843" y="1024870"/>
            <a:ext cx="5790221" cy="2278017"/>
            <a:chOff x="948178" y="1046016"/>
            <a:chExt cx="5790221" cy="2278017"/>
          </a:xfrm>
        </p:grpSpPr>
        <p:pic>
          <p:nvPicPr>
            <p:cNvPr id="3" name="Picture 2"/>
            <p:cNvPicPr>
              <a:picLocks noChangeAspect="1"/>
            </p:cNvPicPr>
            <p:nvPr/>
          </p:nvPicPr>
          <p:blipFill>
            <a:blip r:embed="rId2"/>
            <a:stretch>
              <a:fillRect/>
            </a:stretch>
          </p:blipFill>
          <p:spPr>
            <a:xfrm>
              <a:off x="948178" y="1046016"/>
              <a:ext cx="893880" cy="893880"/>
            </a:xfrm>
            <a:prstGeom prst="rect">
              <a:avLst/>
            </a:prstGeom>
          </p:spPr>
        </p:pic>
        <p:pic>
          <p:nvPicPr>
            <p:cNvPr id="4" name="Picture 3"/>
            <p:cNvPicPr>
              <a:picLocks noChangeAspect="1"/>
            </p:cNvPicPr>
            <p:nvPr/>
          </p:nvPicPr>
          <p:blipFill>
            <a:blip r:embed="rId2"/>
            <a:stretch>
              <a:fillRect/>
            </a:stretch>
          </p:blipFill>
          <p:spPr>
            <a:xfrm>
              <a:off x="948178" y="1730660"/>
              <a:ext cx="893880" cy="893880"/>
            </a:xfrm>
            <a:prstGeom prst="rect">
              <a:avLst/>
            </a:prstGeom>
          </p:spPr>
        </p:pic>
        <p:pic>
          <p:nvPicPr>
            <p:cNvPr id="5" name="Picture 4"/>
            <p:cNvPicPr>
              <a:picLocks noChangeAspect="1"/>
            </p:cNvPicPr>
            <p:nvPr/>
          </p:nvPicPr>
          <p:blipFill>
            <a:blip r:embed="rId2"/>
            <a:stretch>
              <a:fillRect/>
            </a:stretch>
          </p:blipFill>
          <p:spPr>
            <a:xfrm>
              <a:off x="948178" y="2430153"/>
              <a:ext cx="893880" cy="893880"/>
            </a:xfrm>
            <a:prstGeom prst="rect">
              <a:avLst/>
            </a:prstGeom>
          </p:spPr>
        </p:pic>
        <p:pic>
          <p:nvPicPr>
            <p:cNvPr id="6" name="Picture 5"/>
            <p:cNvPicPr>
              <a:picLocks noChangeAspect="1"/>
            </p:cNvPicPr>
            <p:nvPr/>
          </p:nvPicPr>
          <p:blipFill>
            <a:blip r:embed="rId2"/>
            <a:stretch>
              <a:fillRect/>
            </a:stretch>
          </p:blipFill>
          <p:spPr>
            <a:xfrm>
              <a:off x="1642002" y="1346179"/>
              <a:ext cx="893880" cy="893880"/>
            </a:xfrm>
            <a:prstGeom prst="rect">
              <a:avLst/>
            </a:prstGeom>
          </p:spPr>
        </p:pic>
        <p:pic>
          <p:nvPicPr>
            <p:cNvPr id="7" name="Picture 6"/>
            <p:cNvPicPr>
              <a:picLocks noChangeAspect="1"/>
            </p:cNvPicPr>
            <p:nvPr/>
          </p:nvPicPr>
          <p:blipFill>
            <a:blip r:embed="rId2"/>
            <a:stretch>
              <a:fillRect/>
            </a:stretch>
          </p:blipFill>
          <p:spPr>
            <a:xfrm>
              <a:off x="1627667" y="2052628"/>
              <a:ext cx="893880" cy="893880"/>
            </a:xfrm>
            <a:prstGeom prst="rect">
              <a:avLst/>
            </a:prstGeom>
          </p:spPr>
        </p:pic>
        <p:pic>
          <p:nvPicPr>
            <p:cNvPr id="8" name="Picture 7"/>
            <p:cNvPicPr>
              <a:picLocks noChangeAspect="1"/>
            </p:cNvPicPr>
            <p:nvPr/>
          </p:nvPicPr>
          <p:blipFill>
            <a:blip r:embed="rId2"/>
            <a:stretch>
              <a:fillRect/>
            </a:stretch>
          </p:blipFill>
          <p:spPr>
            <a:xfrm>
              <a:off x="5055720" y="1491382"/>
              <a:ext cx="1639927" cy="1639927"/>
            </a:xfrm>
            <a:prstGeom prst="rect">
              <a:avLst/>
            </a:prstGeom>
          </p:spPr>
        </p:pic>
        <p:pic>
          <p:nvPicPr>
            <p:cNvPr id="9" name="Picture 8"/>
            <p:cNvPicPr>
              <a:picLocks noChangeAspect="1"/>
            </p:cNvPicPr>
            <p:nvPr/>
          </p:nvPicPr>
          <p:blipFill>
            <a:blip r:embed="rId3"/>
            <a:stretch>
              <a:fillRect/>
            </a:stretch>
          </p:blipFill>
          <p:spPr>
            <a:xfrm>
              <a:off x="3746013" y="1492956"/>
              <a:ext cx="1463904" cy="1463904"/>
            </a:xfrm>
            <a:prstGeom prst="rect">
              <a:avLst/>
            </a:prstGeom>
          </p:spPr>
        </p:pic>
        <p:sp>
          <p:nvSpPr>
            <p:cNvPr id="10" name="TextBox 9"/>
            <p:cNvSpPr txBox="1"/>
            <p:nvPr/>
          </p:nvSpPr>
          <p:spPr>
            <a:xfrm>
              <a:off x="5012966" y="2943952"/>
              <a:ext cx="1725433" cy="36933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Consolidate to a single global ERP</a:t>
              </a:r>
            </a:p>
          </p:txBody>
        </p:sp>
        <p:sp>
          <p:nvSpPr>
            <p:cNvPr id="27" name="TextBox 26"/>
            <p:cNvSpPr txBox="1"/>
            <p:nvPr/>
          </p:nvSpPr>
          <p:spPr>
            <a:xfrm>
              <a:off x="5231294" y="1418393"/>
              <a:ext cx="1256754"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Global ERP</a:t>
              </a:r>
            </a:p>
          </p:txBody>
        </p:sp>
      </p:grpSp>
      <p:grpSp>
        <p:nvGrpSpPr>
          <p:cNvPr id="11" name="Group 10"/>
          <p:cNvGrpSpPr/>
          <p:nvPr/>
        </p:nvGrpSpPr>
        <p:grpSpPr>
          <a:xfrm>
            <a:off x="933843" y="3654173"/>
            <a:ext cx="10246411" cy="2619166"/>
            <a:chOff x="933843" y="3654173"/>
            <a:chExt cx="10246411" cy="2619166"/>
          </a:xfrm>
        </p:grpSpPr>
        <p:sp>
          <p:nvSpPr>
            <p:cNvPr id="26" name="TextBox 25"/>
            <p:cNvSpPr txBox="1"/>
            <p:nvPr/>
          </p:nvSpPr>
          <p:spPr>
            <a:xfrm>
              <a:off x="7279377" y="4068148"/>
              <a:ext cx="3900877" cy="147732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According to Forester:</a:t>
              </a:r>
            </a:p>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Software license costs for an average size implementation of an enterprise MDM solution range anywhere from $500,000 to $2 million”</a:t>
              </a:r>
            </a:p>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“Enterprises often find it costs $2 in professional and consulting services for every $1 in software licenses just to implement MDM technology”</a:t>
              </a:r>
            </a:p>
          </p:txBody>
        </p:sp>
        <p:grpSp>
          <p:nvGrpSpPr>
            <p:cNvPr id="30" name="Group 29"/>
            <p:cNvGrpSpPr/>
            <p:nvPr/>
          </p:nvGrpSpPr>
          <p:grpSpPr>
            <a:xfrm>
              <a:off x="933843" y="3654173"/>
              <a:ext cx="5804556" cy="2619166"/>
              <a:chOff x="933843" y="3654173"/>
              <a:chExt cx="5804556" cy="2619166"/>
            </a:xfrm>
          </p:grpSpPr>
          <p:pic>
            <p:nvPicPr>
              <p:cNvPr id="16" name="Picture 15"/>
              <p:cNvPicPr>
                <a:picLocks noChangeAspect="1"/>
              </p:cNvPicPr>
              <p:nvPr/>
            </p:nvPicPr>
            <p:blipFill>
              <a:blip r:embed="rId2"/>
              <a:stretch>
                <a:fillRect/>
              </a:stretch>
            </p:blipFill>
            <p:spPr>
              <a:xfrm>
                <a:off x="933843" y="3912932"/>
                <a:ext cx="893880" cy="893880"/>
              </a:xfrm>
              <a:prstGeom prst="rect">
                <a:avLst/>
              </a:prstGeom>
            </p:spPr>
          </p:pic>
          <p:pic>
            <p:nvPicPr>
              <p:cNvPr id="17" name="Picture 16"/>
              <p:cNvPicPr>
                <a:picLocks noChangeAspect="1"/>
              </p:cNvPicPr>
              <p:nvPr/>
            </p:nvPicPr>
            <p:blipFill>
              <a:blip r:embed="rId2"/>
              <a:stretch>
                <a:fillRect/>
              </a:stretch>
            </p:blipFill>
            <p:spPr>
              <a:xfrm>
                <a:off x="933843" y="4597576"/>
                <a:ext cx="893880" cy="893880"/>
              </a:xfrm>
              <a:prstGeom prst="rect">
                <a:avLst/>
              </a:prstGeom>
            </p:spPr>
          </p:pic>
          <p:pic>
            <p:nvPicPr>
              <p:cNvPr id="18" name="Picture 17"/>
              <p:cNvPicPr>
                <a:picLocks noChangeAspect="1"/>
              </p:cNvPicPr>
              <p:nvPr/>
            </p:nvPicPr>
            <p:blipFill>
              <a:blip r:embed="rId2"/>
              <a:stretch>
                <a:fillRect/>
              </a:stretch>
            </p:blipFill>
            <p:spPr>
              <a:xfrm>
                <a:off x="933843" y="5297069"/>
                <a:ext cx="893880" cy="893880"/>
              </a:xfrm>
              <a:prstGeom prst="rect">
                <a:avLst/>
              </a:prstGeom>
            </p:spPr>
          </p:pic>
          <p:pic>
            <p:nvPicPr>
              <p:cNvPr id="19" name="Picture 18"/>
              <p:cNvPicPr>
                <a:picLocks noChangeAspect="1"/>
              </p:cNvPicPr>
              <p:nvPr/>
            </p:nvPicPr>
            <p:blipFill>
              <a:blip r:embed="rId2"/>
              <a:stretch>
                <a:fillRect/>
              </a:stretch>
            </p:blipFill>
            <p:spPr>
              <a:xfrm>
                <a:off x="1627667" y="4213095"/>
                <a:ext cx="893880" cy="893880"/>
              </a:xfrm>
              <a:prstGeom prst="rect">
                <a:avLst/>
              </a:prstGeom>
            </p:spPr>
          </p:pic>
          <p:pic>
            <p:nvPicPr>
              <p:cNvPr id="20" name="Picture 19"/>
              <p:cNvPicPr>
                <a:picLocks noChangeAspect="1"/>
              </p:cNvPicPr>
              <p:nvPr/>
            </p:nvPicPr>
            <p:blipFill>
              <a:blip r:embed="rId2"/>
              <a:stretch>
                <a:fillRect/>
              </a:stretch>
            </p:blipFill>
            <p:spPr>
              <a:xfrm>
                <a:off x="1613332" y="4919544"/>
                <a:ext cx="893880" cy="893880"/>
              </a:xfrm>
              <a:prstGeom prst="rect">
                <a:avLst/>
              </a:prstGeom>
            </p:spPr>
          </p:pic>
          <p:pic>
            <p:nvPicPr>
              <p:cNvPr id="21" name="Picture 20"/>
              <p:cNvPicPr>
                <a:picLocks noChangeAspect="1"/>
              </p:cNvPicPr>
              <p:nvPr/>
            </p:nvPicPr>
            <p:blipFill>
              <a:blip r:embed="rId4"/>
              <a:stretch>
                <a:fillRect/>
              </a:stretch>
            </p:blipFill>
            <p:spPr>
              <a:xfrm>
                <a:off x="5225925" y="4495386"/>
                <a:ext cx="1299514" cy="1299514"/>
              </a:xfrm>
              <a:prstGeom prst="rect">
                <a:avLst/>
              </a:prstGeom>
            </p:spPr>
          </p:pic>
          <p:pic>
            <p:nvPicPr>
              <p:cNvPr id="23" name="Picture 22"/>
              <p:cNvPicPr>
                <a:picLocks noChangeAspect="1"/>
              </p:cNvPicPr>
              <p:nvPr/>
            </p:nvPicPr>
            <p:blipFill>
              <a:blip r:embed="rId3"/>
              <a:stretch>
                <a:fillRect/>
              </a:stretch>
            </p:blipFill>
            <p:spPr>
              <a:xfrm>
                <a:off x="3429762" y="4301013"/>
                <a:ext cx="1463904" cy="1463904"/>
              </a:xfrm>
              <a:prstGeom prst="rect">
                <a:avLst/>
              </a:prstGeom>
            </p:spPr>
          </p:pic>
          <p:sp>
            <p:nvSpPr>
              <p:cNvPr id="24" name="TextBox 23"/>
              <p:cNvSpPr txBox="1"/>
              <p:nvPr/>
            </p:nvSpPr>
            <p:spPr>
              <a:xfrm>
                <a:off x="5012966" y="5719341"/>
                <a:ext cx="1725433"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Invest in a global MDM solution and consolidate all ERP master data</a:t>
                </a:r>
              </a:p>
            </p:txBody>
          </p:sp>
          <p:pic>
            <p:nvPicPr>
              <p:cNvPr id="25" name="Picture 24"/>
              <p:cNvPicPr>
                <a:picLocks noChangeAspect="1"/>
              </p:cNvPicPr>
              <p:nvPr/>
            </p:nvPicPr>
            <p:blipFill>
              <a:blip r:embed="rId5"/>
              <a:stretch>
                <a:fillRect/>
              </a:stretch>
            </p:blipFill>
            <p:spPr>
              <a:xfrm>
                <a:off x="5368612" y="3792673"/>
                <a:ext cx="1014139" cy="1014139"/>
              </a:xfrm>
              <a:prstGeom prst="rect">
                <a:avLst/>
              </a:prstGeom>
            </p:spPr>
          </p:pic>
          <p:sp>
            <p:nvSpPr>
              <p:cNvPr id="28" name="TextBox 27"/>
              <p:cNvSpPr txBox="1"/>
              <p:nvPr/>
            </p:nvSpPr>
            <p:spPr>
              <a:xfrm>
                <a:off x="5599964" y="3654173"/>
                <a:ext cx="551433"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MDM</a:t>
                </a:r>
              </a:p>
            </p:txBody>
          </p:sp>
        </p:grpSp>
      </p:grpSp>
    </p:spTree>
    <p:extLst>
      <p:ext uri="{BB962C8B-B14F-4D97-AF65-F5344CB8AC3E}">
        <p14:creationId xmlns:p14="http://schemas.microsoft.com/office/powerpoint/2010/main" val="4049244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chemeClr val="accent1"/>
                </a:solidFill>
              </a:rPr>
              <a:t>SAP Ariba </a:t>
            </a:r>
            <a:r>
              <a:rPr lang="en-GB" b="0" dirty="0"/>
              <a:t>Multi-ERP Architecture - Key Benefits</a:t>
            </a:r>
          </a:p>
        </p:txBody>
      </p:sp>
      <p:grpSp>
        <p:nvGrpSpPr>
          <p:cNvPr id="11" name="Group 10"/>
          <p:cNvGrpSpPr/>
          <p:nvPr/>
        </p:nvGrpSpPr>
        <p:grpSpPr>
          <a:xfrm>
            <a:off x="449602" y="1592205"/>
            <a:ext cx="5496562" cy="1149889"/>
            <a:chOff x="449602" y="1592205"/>
            <a:chExt cx="5496562" cy="1149889"/>
          </a:xfrm>
        </p:grpSpPr>
        <p:sp>
          <p:nvSpPr>
            <p:cNvPr id="3" name="TextBox 2"/>
            <p:cNvSpPr txBox="1"/>
            <p:nvPr/>
          </p:nvSpPr>
          <p:spPr>
            <a:xfrm>
              <a:off x="1733892" y="1681277"/>
              <a:ext cx="4212272" cy="738664"/>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Ariba Multi-ERP architecture is the most cost affective option when looking at the alternatives i.e. MDM / Global ERP</a:t>
              </a:r>
            </a:p>
          </p:txBody>
        </p:sp>
        <p:pic>
          <p:nvPicPr>
            <p:cNvPr id="4" name="Picture 3"/>
            <p:cNvPicPr>
              <a:picLocks noChangeAspect="1"/>
            </p:cNvPicPr>
            <p:nvPr/>
          </p:nvPicPr>
          <p:blipFill>
            <a:blip r:embed="rId2"/>
            <a:stretch>
              <a:fillRect/>
            </a:stretch>
          </p:blipFill>
          <p:spPr>
            <a:xfrm>
              <a:off x="449602" y="1592205"/>
              <a:ext cx="1149889" cy="1149889"/>
            </a:xfrm>
            <a:prstGeom prst="rect">
              <a:avLst/>
            </a:prstGeom>
          </p:spPr>
        </p:pic>
      </p:grpSp>
      <p:grpSp>
        <p:nvGrpSpPr>
          <p:cNvPr id="12" name="Group 11"/>
          <p:cNvGrpSpPr/>
          <p:nvPr/>
        </p:nvGrpSpPr>
        <p:grpSpPr>
          <a:xfrm>
            <a:off x="449602" y="2986063"/>
            <a:ext cx="5664800" cy="1037645"/>
            <a:chOff x="449602" y="2986063"/>
            <a:chExt cx="5664800" cy="1037645"/>
          </a:xfrm>
        </p:grpSpPr>
        <p:sp>
          <p:nvSpPr>
            <p:cNvPr id="5" name="TextBox 4"/>
            <p:cNvSpPr txBox="1"/>
            <p:nvPr/>
          </p:nvSpPr>
          <p:spPr>
            <a:xfrm>
              <a:off x="1902130" y="3227886"/>
              <a:ext cx="4212272" cy="492443"/>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Provides a centralised Procurement Platform with global reporting and administration</a:t>
              </a:r>
            </a:p>
          </p:txBody>
        </p:sp>
        <p:pic>
          <p:nvPicPr>
            <p:cNvPr id="6" name="Picture 5"/>
            <p:cNvPicPr>
              <a:picLocks noChangeAspect="1"/>
            </p:cNvPicPr>
            <p:nvPr/>
          </p:nvPicPr>
          <p:blipFill>
            <a:blip r:embed="rId3"/>
            <a:stretch>
              <a:fillRect/>
            </a:stretch>
          </p:blipFill>
          <p:spPr>
            <a:xfrm>
              <a:off x="449602" y="2986063"/>
              <a:ext cx="1343242" cy="1037645"/>
            </a:xfrm>
            <a:prstGeom prst="rect">
              <a:avLst/>
            </a:prstGeom>
          </p:spPr>
        </p:pic>
      </p:grpSp>
      <p:grpSp>
        <p:nvGrpSpPr>
          <p:cNvPr id="18" name="Group 17"/>
          <p:cNvGrpSpPr/>
          <p:nvPr/>
        </p:nvGrpSpPr>
        <p:grpSpPr>
          <a:xfrm>
            <a:off x="326886" y="4560220"/>
            <a:ext cx="5619278" cy="1395319"/>
            <a:chOff x="326886" y="4560220"/>
            <a:chExt cx="5619278" cy="1395319"/>
          </a:xfrm>
        </p:grpSpPr>
        <p:pic>
          <p:nvPicPr>
            <p:cNvPr id="7" name="Picture 6"/>
            <p:cNvPicPr>
              <a:picLocks noChangeAspect="1"/>
            </p:cNvPicPr>
            <p:nvPr/>
          </p:nvPicPr>
          <p:blipFill>
            <a:blip r:embed="rId4"/>
            <a:stretch>
              <a:fillRect/>
            </a:stretch>
          </p:blipFill>
          <p:spPr>
            <a:xfrm>
              <a:off x="326886" y="4560220"/>
              <a:ext cx="1395319" cy="1395319"/>
            </a:xfrm>
            <a:prstGeom prst="rect">
              <a:avLst/>
            </a:prstGeom>
          </p:spPr>
        </p:pic>
        <p:sp>
          <p:nvSpPr>
            <p:cNvPr id="8" name="TextBox 7"/>
            <p:cNvSpPr txBox="1"/>
            <p:nvPr/>
          </p:nvSpPr>
          <p:spPr>
            <a:xfrm>
              <a:off x="1733892" y="4894485"/>
              <a:ext cx="4212272" cy="492443"/>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Process configuration at child realm level i.e. Catalogue / P2O / P2P / Invoice Management</a:t>
              </a:r>
            </a:p>
          </p:txBody>
        </p:sp>
      </p:grpSp>
      <p:grpSp>
        <p:nvGrpSpPr>
          <p:cNvPr id="19" name="Group 18"/>
          <p:cNvGrpSpPr/>
          <p:nvPr/>
        </p:nvGrpSpPr>
        <p:grpSpPr>
          <a:xfrm>
            <a:off x="6151786" y="1017467"/>
            <a:ext cx="5711474" cy="1625515"/>
            <a:chOff x="6151786" y="1017467"/>
            <a:chExt cx="5711474" cy="1625515"/>
          </a:xfrm>
        </p:grpSpPr>
        <p:pic>
          <p:nvPicPr>
            <p:cNvPr id="9" name="Picture 8"/>
            <p:cNvPicPr>
              <a:picLocks noChangeAspect="1"/>
            </p:cNvPicPr>
            <p:nvPr/>
          </p:nvPicPr>
          <p:blipFill>
            <a:blip r:embed="rId5"/>
            <a:stretch>
              <a:fillRect/>
            </a:stretch>
          </p:blipFill>
          <p:spPr>
            <a:xfrm>
              <a:off x="6151786" y="1017467"/>
              <a:ext cx="1625515" cy="1625515"/>
            </a:xfrm>
            <a:prstGeom prst="rect">
              <a:avLst/>
            </a:prstGeom>
          </p:spPr>
        </p:pic>
        <p:sp>
          <p:nvSpPr>
            <p:cNvPr id="10" name="TextBox 9"/>
            <p:cNvSpPr txBox="1"/>
            <p:nvPr/>
          </p:nvSpPr>
          <p:spPr>
            <a:xfrm>
              <a:off x="7650988" y="1470637"/>
              <a:ext cx="4212272" cy="738664"/>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Shifts the reliance away from IT to the Line of Business. Allowing IT to focus on their core functions</a:t>
              </a:r>
            </a:p>
          </p:txBody>
        </p:sp>
      </p:grpSp>
      <p:grpSp>
        <p:nvGrpSpPr>
          <p:cNvPr id="20" name="Group 19"/>
          <p:cNvGrpSpPr/>
          <p:nvPr/>
        </p:nvGrpSpPr>
        <p:grpSpPr>
          <a:xfrm>
            <a:off x="6298883" y="2754804"/>
            <a:ext cx="5564377" cy="1352105"/>
            <a:chOff x="6298883" y="2754804"/>
            <a:chExt cx="5564377" cy="1352105"/>
          </a:xfrm>
        </p:grpSpPr>
        <p:pic>
          <p:nvPicPr>
            <p:cNvPr id="13" name="Picture 12"/>
            <p:cNvPicPr>
              <a:picLocks noChangeAspect="1"/>
            </p:cNvPicPr>
            <p:nvPr/>
          </p:nvPicPr>
          <p:blipFill>
            <a:blip r:embed="rId6"/>
            <a:stretch>
              <a:fillRect/>
            </a:stretch>
          </p:blipFill>
          <p:spPr>
            <a:xfrm>
              <a:off x="6298883" y="2754804"/>
              <a:ext cx="1352105" cy="1352105"/>
            </a:xfrm>
            <a:prstGeom prst="rect">
              <a:avLst/>
            </a:prstGeom>
          </p:spPr>
        </p:pic>
        <p:sp>
          <p:nvSpPr>
            <p:cNvPr id="14" name="TextBox 13"/>
            <p:cNvSpPr txBox="1"/>
            <p:nvPr/>
          </p:nvSpPr>
          <p:spPr>
            <a:xfrm>
              <a:off x="7650988" y="2790990"/>
              <a:ext cx="4212272" cy="24622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1" i="0" u="sng" strike="noStrike" kern="0" cap="none" spc="0" normalizeH="0" baseline="0" noProof="0" dirty="0">
                  <a:ln>
                    <a:noFill/>
                  </a:ln>
                  <a:solidFill>
                    <a:schemeClr val="accent4"/>
                  </a:solidFill>
                  <a:effectLst/>
                  <a:uLnTx/>
                  <a:uFillTx/>
                  <a:latin typeface="Arial"/>
                  <a:ea typeface="Arial Unicode MS" pitchFamily="34" charset="-128"/>
                  <a:cs typeface="Arial Unicode MS" pitchFamily="34" charset="-128"/>
                </a:rPr>
                <a:t>Proven architecture = Low risk</a:t>
              </a:r>
            </a:p>
          </p:txBody>
        </p:sp>
        <p:sp>
          <p:nvSpPr>
            <p:cNvPr id="15" name="TextBox 14"/>
            <p:cNvSpPr txBox="1"/>
            <p:nvPr/>
          </p:nvSpPr>
          <p:spPr>
            <a:xfrm>
              <a:off x="7650988" y="3235483"/>
              <a:ext cx="4212272" cy="738664"/>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Global customers such as PepsiCo, Adecco, Astra Zeneca have all successfully deployed Ariba Multi-ERP architecture</a:t>
              </a:r>
            </a:p>
          </p:txBody>
        </p:sp>
      </p:grpSp>
      <p:grpSp>
        <p:nvGrpSpPr>
          <p:cNvPr id="21" name="Group 20"/>
          <p:cNvGrpSpPr/>
          <p:nvPr/>
        </p:nvGrpSpPr>
        <p:grpSpPr>
          <a:xfrm>
            <a:off x="6311031" y="4549978"/>
            <a:ext cx="5552229" cy="1424506"/>
            <a:chOff x="6311031" y="4549978"/>
            <a:chExt cx="5552229" cy="1424506"/>
          </a:xfrm>
        </p:grpSpPr>
        <p:pic>
          <p:nvPicPr>
            <p:cNvPr id="16" name="Picture 15"/>
            <p:cNvPicPr>
              <a:picLocks noChangeAspect="1"/>
            </p:cNvPicPr>
            <p:nvPr/>
          </p:nvPicPr>
          <p:blipFill>
            <a:blip r:embed="rId7"/>
            <a:stretch>
              <a:fillRect/>
            </a:stretch>
          </p:blipFill>
          <p:spPr>
            <a:xfrm>
              <a:off x="6311031" y="4646676"/>
              <a:ext cx="1327808" cy="1327808"/>
            </a:xfrm>
            <a:prstGeom prst="rect">
              <a:avLst/>
            </a:prstGeom>
          </p:spPr>
        </p:pic>
        <p:sp>
          <p:nvSpPr>
            <p:cNvPr id="17" name="TextBox 16"/>
            <p:cNvSpPr txBox="1"/>
            <p:nvPr/>
          </p:nvSpPr>
          <p:spPr>
            <a:xfrm>
              <a:off x="7650988" y="4549978"/>
              <a:ext cx="4212272" cy="1231106"/>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Provides a flexible software model allowing customers to add additional child realms when acquiring a new business and to consolidate to a single realm should all ERP’s be consolidated to a single, global ERP</a:t>
              </a:r>
            </a:p>
          </p:txBody>
        </p:sp>
      </p:grpSp>
    </p:spTree>
    <p:extLst>
      <p:ext uri="{BB962C8B-B14F-4D97-AF65-F5344CB8AC3E}">
        <p14:creationId xmlns:p14="http://schemas.microsoft.com/office/powerpoint/2010/main" val="434711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6600" dirty="0"/>
              <a:t>Questions</a:t>
            </a:r>
          </a:p>
        </p:txBody>
      </p:sp>
      <p:pic>
        <p:nvPicPr>
          <p:cNvPr id="7" name="Picture 6"/>
          <p:cNvPicPr>
            <a:picLocks noChangeAspect="1"/>
          </p:cNvPicPr>
          <p:nvPr/>
        </p:nvPicPr>
        <p:blipFill>
          <a:blip r:embed="rId2"/>
          <a:stretch>
            <a:fillRect/>
          </a:stretch>
        </p:blipFill>
        <p:spPr>
          <a:xfrm>
            <a:off x="4251022" y="2743200"/>
            <a:ext cx="1129948" cy="1129948"/>
          </a:xfrm>
          <a:prstGeom prst="rect">
            <a:avLst/>
          </a:prstGeom>
        </p:spPr>
      </p:pic>
    </p:spTree>
    <p:extLst>
      <p:ext uri="{BB962C8B-B14F-4D97-AF65-F5344CB8AC3E}">
        <p14:creationId xmlns:p14="http://schemas.microsoft.com/office/powerpoint/2010/main" val="314918153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SAP Ariba </a:t>
            </a:r>
            <a:r>
              <a:rPr lang="en-US" dirty="0">
                <a:solidFill>
                  <a:schemeClr val="accent1"/>
                </a:solidFill>
              </a:rPr>
              <a:t>Integration Flows (L1)</a:t>
            </a:r>
            <a:endParaRPr lang="en-US" dirty="0"/>
          </a:p>
        </p:txBody>
      </p:sp>
      <p:pic>
        <p:nvPicPr>
          <p:cNvPr id="11" name="Picture Placeholder 10">
            <a:extLst>
              <a:ext uri="{FF2B5EF4-FFF2-40B4-BE49-F238E27FC236}">
                <a16:creationId xmlns:a16="http://schemas.microsoft.com/office/drawing/2014/main" id="{734547DA-D9F9-4195-92FD-8120C205E4AB}"/>
              </a:ext>
            </a:extLst>
          </p:cNvPr>
          <p:cNvPicPr>
            <a:picLocks noGrp="1" noChangeAspect="1"/>
          </p:cNvPicPr>
          <p:nvPr>
            <p:ph type="pic" sz="quarter" idx="12"/>
          </p:nvPr>
        </p:nvPicPr>
        <p:blipFill>
          <a:blip r:embed="rId2"/>
          <a:srcRect t="26253" b="26253"/>
          <a:stretch>
            <a:fillRect/>
          </a:stretch>
        </p:blipFill>
        <p:spPr/>
      </p:pic>
    </p:spTree>
    <p:extLst>
      <p:ext uri="{BB962C8B-B14F-4D97-AF65-F5344CB8AC3E}">
        <p14:creationId xmlns:p14="http://schemas.microsoft.com/office/powerpoint/2010/main" val="2587171152"/>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pPr lvl="1"/>
            <a:r>
              <a:rPr lang="en-US" b="1" dirty="0"/>
              <a:t>James Hannan</a:t>
            </a:r>
          </a:p>
          <a:p>
            <a:pPr lvl="1"/>
            <a:r>
              <a:rPr lang="en-US" dirty="0"/>
              <a:t>Cloud Technical Architect EMEA</a:t>
            </a:r>
          </a:p>
          <a:p>
            <a:pPr lvl="1"/>
            <a:r>
              <a:rPr lang="en-US" dirty="0"/>
              <a:t>+44 (0) 7585 301 350</a:t>
            </a:r>
          </a:p>
          <a:p>
            <a:pPr lvl="1"/>
            <a:endParaRPr lang="en-US" dirty="0"/>
          </a:p>
          <a:p>
            <a:endParaRPr lang="en-US" dirty="0"/>
          </a:p>
        </p:txBody>
      </p:sp>
    </p:spTree>
    <p:extLst>
      <p:ext uri="{BB962C8B-B14F-4D97-AF65-F5344CB8AC3E}">
        <p14:creationId xmlns:p14="http://schemas.microsoft.com/office/powerpoint/2010/main" val="853643769"/>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EC2AE-2416-422F-909D-75D1D93D5F39}"/>
              </a:ext>
            </a:extLst>
          </p:cNvPr>
          <p:cNvSpPr>
            <a:spLocks noGrp="1"/>
          </p:cNvSpPr>
          <p:nvPr>
            <p:ph type="ctrTitle"/>
          </p:nvPr>
        </p:nvSpPr>
        <p:spPr/>
        <p:txBody>
          <a:bodyPr/>
          <a:lstStyle/>
          <a:p>
            <a:r>
              <a:rPr lang="en-GB" dirty="0"/>
              <a:t>Additional slides / white versions</a:t>
            </a:r>
          </a:p>
        </p:txBody>
      </p:sp>
    </p:spTree>
    <p:extLst>
      <p:ext uri="{BB962C8B-B14F-4D97-AF65-F5344CB8AC3E}">
        <p14:creationId xmlns:p14="http://schemas.microsoft.com/office/powerpoint/2010/main" val="35504543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9E5A5-19D4-45C1-8E27-87E3EC3B5EB6}"/>
              </a:ext>
            </a:extLst>
          </p:cNvPr>
          <p:cNvSpPr>
            <a:spLocks noGrp="1"/>
          </p:cNvSpPr>
          <p:nvPr>
            <p:ph type="title"/>
          </p:nvPr>
        </p:nvSpPr>
        <p:spPr/>
        <p:txBody>
          <a:bodyPr/>
          <a:lstStyle/>
          <a:p>
            <a:r>
              <a:rPr lang="en-GB" b="0" dirty="0"/>
              <a:t>High-Level Architectural Proposal for Vendor Master Data (MDG-S)</a:t>
            </a:r>
          </a:p>
        </p:txBody>
      </p:sp>
      <p:cxnSp>
        <p:nvCxnSpPr>
          <p:cNvPr id="11" name="Straight Connector 10">
            <a:extLst>
              <a:ext uri="{FF2B5EF4-FFF2-40B4-BE49-F238E27FC236}">
                <a16:creationId xmlns:a16="http://schemas.microsoft.com/office/drawing/2014/main" id="{9EE602B3-FA2C-40C7-8D5B-8D1FF5F76843}"/>
              </a:ext>
            </a:extLst>
          </p:cNvPr>
          <p:cNvCxnSpPr>
            <a:cxnSpLocks/>
          </p:cNvCxnSpPr>
          <p:nvPr/>
        </p:nvCxnSpPr>
        <p:spPr>
          <a:xfrm>
            <a:off x="4993329" y="1417983"/>
            <a:ext cx="0" cy="4956313"/>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7B78424-8897-408B-AAC6-D85B3632BF6F}"/>
              </a:ext>
            </a:extLst>
          </p:cNvPr>
          <p:cNvPicPr>
            <a:picLocks noChangeAspect="1"/>
          </p:cNvPicPr>
          <p:nvPr/>
        </p:nvPicPr>
        <p:blipFill>
          <a:blip r:embed="rId2"/>
          <a:stretch>
            <a:fillRect/>
          </a:stretch>
        </p:blipFill>
        <p:spPr>
          <a:xfrm>
            <a:off x="6739955" y="5633140"/>
            <a:ext cx="554630" cy="554630"/>
          </a:xfrm>
          <a:prstGeom prst="rect">
            <a:avLst/>
          </a:prstGeom>
        </p:spPr>
      </p:pic>
      <p:sp>
        <p:nvSpPr>
          <p:cNvPr id="13" name="TextBox 12">
            <a:extLst>
              <a:ext uri="{FF2B5EF4-FFF2-40B4-BE49-F238E27FC236}">
                <a16:creationId xmlns:a16="http://schemas.microsoft.com/office/drawing/2014/main" id="{8D48FC2E-FFBF-474B-AD12-EFF58E41CAFD}"/>
              </a:ext>
            </a:extLst>
          </p:cNvPr>
          <p:cNvSpPr txBox="1"/>
          <p:nvPr/>
        </p:nvSpPr>
        <p:spPr>
          <a:xfrm>
            <a:off x="3436605" y="5675019"/>
            <a:ext cx="1307855"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ERP</a:t>
            </a:r>
          </a:p>
        </p:txBody>
      </p:sp>
      <p:pic>
        <p:nvPicPr>
          <p:cNvPr id="14" name="Picture 13">
            <a:extLst>
              <a:ext uri="{FF2B5EF4-FFF2-40B4-BE49-F238E27FC236}">
                <a16:creationId xmlns:a16="http://schemas.microsoft.com/office/drawing/2014/main" id="{13E25E83-CA4D-41CA-86F6-BF366ABA7FC7}"/>
              </a:ext>
            </a:extLst>
          </p:cNvPr>
          <p:cNvPicPr>
            <a:picLocks noChangeAspect="1"/>
          </p:cNvPicPr>
          <p:nvPr/>
        </p:nvPicPr>
        <p:blipFill>
          <a:blip r:embed="rId2"/>
          <a:stretch>
            <a:fillRect/>
          </a:stretch>
        </p:blipFill>
        <p:spPr>
          <a:xfrm>
            <a:off x="6109084" y="5633140"/>
            <a:ext cx="554630" cy="554630"/>
          </a:xfrm>
          <a:prstGeom prst="rect">
            <a:avLst/>
          </a:prstGeom>
        </p:spPr>
      </p:pic>
      <p:pic>
        <p:nvPicPr>
          <p:cNvPr id="15" name="Picture 14">
            <a:extLst>
              <a:ext uri="{FF2B5EF4-FFF2-40B4-BE49-F238E27FC236}">
                <a16:creationId xmlns:a16="http://schemas.microsoft.com/office/drawing/2014/main" id="{49483917-44B3-48D1-B527-D0902357E0CF}"/>
              </a:ext>
            </a:extLst>
          </p:cNvPr>
          <p:cNvPicPr>
            <a:picLocks noChangeAspect="1"/>
          </p:cNvPicPr>
          <p:nvPr/>
        </p:nvPicPr>
        <p:blipFill>
          <a:blip r:embed="rId2"/>
          <a:stretch>
            <a:fillRect/>
          </a:stretch>
        </p:blipFill>
        <p:spPr>
          <a:xfrm>
            <a:off x="5451392" y="5633140"/>
            <a:ext cx="554630" cy="554630"/>
          </a:xfrm>
          <a:prstGeom prst="rect">
            <a:avLst/>
          </a:prstGeom>
        </p:spPr>
      </p:pic>
      <p:pic>
        <p:nvPicPr>
          <p:cNvPr id="16" name="Picture 15">
            <a:extLst>
              <a:ext uri="{FF2B5EF4-FFF2-40B4-BE49-F238E27FC236}">
                <a16:creationId xmlns:a16="http://schemas.microsoft.com/office/drawing/2014/main" id="{8A1CFF1C-2F1B-4A8D-8029-A7B49B454D16}"/>
              </a:ext>
            </a:extLst>
          </p:cNvPr>
          <p:cNvPicPr>
            <a:picLocks noChangeAspect="1"/>
          </p:cNvPicPr>
          <p:nvPr/>
        </p:nvPicPr>
        <p:blipFill>
          <a:blip r:embed="rId2"/>
          <a:stretch>
            <a:fillRect/>
          </a:stretch>
        </p:blipFill>
        <p:spPr>
          <a:xfrm>
            <a:off x="6046756" y="4410295"/>
            <a:ext cx="682848" cy="682848"/>
          </a:xfrm>
          <a:prstGeom prst="rect">
            <a:avLst/>
          </a:prstGeom>
        </p:spPr>
      </p:pic>
      <p:sp>
        <p:nvSpPr>
          <p:cNvPr id="17" name="TextBox 16">
            <a:extLst>
              <a:ext uri="{FF2B5EF4-FFF2-40B4-BE49-F238E27FC236}">
                <a16:creationId xmlns:a16="http://schemas.microsoft.com/office/drawing/2014/main" id="{D50CE096-E460-49F8-BD4E-983E0F7433D0}"/>
              </a:ext>
            </a:extLst>
          </p:cNvPr>
          <p:cNvSpPr txBox="1"/>
          <p:nvPr/>
        </p:nvSpPr>
        <p:spPr>
          <a:xfrm>
            <a:off x="3377647" y="4514094"/>
            <a:ext cx="1425770"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MDG-S</a:t>
            </a:r>
          </a:p>
        </p:txBody>
      </p:sp>
      <p:pic>
        <p:nvPicPr>
          <p:cNvPr id="18" name="Picture 17">
            <a:extLst>
              <a:ext uri="{FF2B5EF4-FFF2-40B4-BE49-F238E27FC236}">
                <a16:creationId xmlns:a16="http://schemas.microsoft.com/office/drawing/2014/main" id="{D98643E6-BC09-495F-82A8-C83E5BC240F6}"/>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421359" y="3777760"/>
            <a:ext cx="302251" cy="302251"/>
          </a:xfrm>
          <a:prstGeom prst="rect">
            <a:avLst/>
          </a:prstGeom>
        </p:spPr>
      </p:pic>
      <p:cxnSp>
        <p:nvCxnSpPr>
          <p:cNvPr id="20" name="Straight Connector 19">
            <a:extLst>
              <a:ext uri="{FF2B5EF4-FFF2-40B4-BE49-F238E27FC236}">
                <a16:creationId xmlns:a16="http://schemas.microsoft.com/office/drawing/2014/main" id="{71FCD285-D6BA-40E4-9BAB-EFFFD659C7F8}"/>
              </a:ext>
            </a:extLst>
          </p:cNvPr>
          <p:cNvCxnSpPr/>
          <p:nvPr/>
        </p:nvCxnSpPr>
        <p:spPr>
          <a:xfrm flipV="1">
            <a:off x="6363752" y="3412632"/>
            <a:ext cx="0" cy="1008000"/>
          </a:xfrm>
          <a:prstGeom prst="line">
            <a:avLst/>
          </a:prstGeom>
          <a:ln w="952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120D3F-73D9-4AA3-8EF8-E2656FC64238}"/>
              </a:ext>
            </a:extLst>
          </p:cNvPr>
          <p:cNvSpPr txBox="1"/>
          <p:nvPr/>
        </p:nvSpPr>
        <p:spPr>
          <a:xfrm>
            <a:off x="6018706" y="2342778"/>
            <a:ext cx="68519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data</a:t>
            </a:r>
          </a:p>
        </p:txBody>
      </p:sp>
      <p:sp>
        <p:nvSpPr>
          <p:cNvPr id="24" name="TextBox 23">
            <a:extLst>
              <a:ext uri="{FF2B5EF4-FFF2-40B4-BE49-F238E27FC236}">
                <a16:creationId xmlns:a16="http://schemas.microsoft.com/office/drawing/2014/main" id="{93B26D72-CAA5-43BF-9B6B-2A327C3CC42C}"/>
              </a:ext>
            </a:extLst>
          </p:cNvPr>
          <p:cNvSpPr txBox="1"/>
          <p:nvPr/>
        </p:nvSpPr>
        <p:spPr>
          <a:xfrm rot="16200000">
            <a:off x="6068539" y="3865861"/>
            <a:ext cx="392736" cy="1692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SOAP</a:t>
            </a:r>
          </a:p>
        </p:txBody>
      </p:sp>
      <p:sp>
        <p:nvSpPr>
          <p:cNvPr id="25" name="TextBox 24">
            <a:extLst>
              <a:ext uri="{FF2B5EF4-FFF2-40B4-BE49-F238E27FC236}">
                <a16:creationId xmlns:a16="http://schemas.microsoft.com/office/drawing/2014/main" id="{1EAB4D4C-399A-4C6E-97E2-07B4B4BAF216}"/>
              </a:ext>
            </a:extLst>
          </p:cNvPr>
          <p:cNvSpPr txBox="1"/>
          <p:nvPr/>
        </p:nvSpPr>
        <p:spPr>
          <a:xfrm>
            <a:off x="6454323" y="4290555"/>
            <a:ext cx="942576" cy="10772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Create/Update/Delete</a:t>
            </a:r>
          </a:p>
        </p:txBody>
      </p:sp>
      <p:sp>
        <p:nvSpPr>
          <p:cNvPr id="26" name="TextBox 25">
            <a:extLst>
              <a:ext uri="{FF2B5EF4-FFF2-40B4-BE49-F238E27FC236}">
                <a16:creationId xmlns:a16="http://schemas.microsoft.com/office/drawing/2014/main" id="{5ACE53E2-AC23-44AD-BB4D-E3B4473E75D3}"/>
              </a:ext>
            </a:extLst>
          </p:cNvPr>
          <p:cNvSpPr txBox="1"/>
          <p:nvPr/>
        </p:nvSpPr>
        <p:spPr>
          <a:xfrm>
            <a:off x="6454323" y="3452230"/>
            <a:ext cx="942576" cy="10772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Create/Update/Delete</a:t>
            </a:r>
          </a:p>
        </p:txBody>
      </p:sp>
      <p:cxnSp>
        <p:nvCxnSpPr>
          <p:cNvPr id="28" name="Straight Connector 27">
            <a:extLst>
              <a:ext uri="{FF2B5EF4-FFF2-40B4-BE49-F238E27FC236}">
                <a16:creationId xmlns:a16="http://schemas.microsoft.com/office/drawing/2014/main" id="{1FDC991A-7B71-4A7C-AF4A-E4028A22924E}"/>
              </a:ext>
            </a:extLst>
          </p:cNvPr>
          <p:cNvCxnSpPr/>
          <p:nvPr/>
        </p:nvCxnSpPr>
        <p:spPr>
          <a:xfrm>
            <a:off x="3332012" y="5183910"/>
            <a:ext cx="486955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328177-0E9D-469D-97B9-171F06636939}"/>
              </a:ext>
            </a:extLst>
          </p:cNvPr>
          <p:cNvCxnSpPr>
            <a:cxnSpLocks/>
            <a:stCxn id="15" idx="0"/>
          </p:cNvCxnSpPr>
          <p:nvPr/>
        </p:nvCxnSpPr>
        <p:spPr>
          <a:xfrm flipV="1">
            <a:off x="5728707" y="5083682"/>
            <a:ext cx="628657" cy="549458"/>
          </a:xfrm>
          <a:prstGeom prst="line">
            <a:avLst/>
          </a:prstGeom>
          <a:ln w="9525">
            <a:solidFill>
              <a:schemeClr val="tx1"/>
            </a:soli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7110398-A980-46F2-89C4-914FB0775A6C}"/>
              </a:ext>
            </a:extLst>
          </p:cNvPr>
          <p:cNvCxnSpPr>
            <a:cxnSpLocks/>
          </p:cNvCxnSpPr>
          <p:nvPr/>
        </p:nvCxnSpPr>
        <p:spPr>
          <a:xfrm flipV="1">
            <a:off x="6402182" y="5083681"/>
            <a:ext cx="0" cy="562114"/>
          </a:xfrm>
          <a:prstGeom prst="line">
            <a:avLst/>
          </a:prstGeom>
          <a:ln w="9525">
            <a:solidFill>
              <a:schemeClr val="tx1"/>
            </a:soli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9F89E0-18A1-4960-B000-BCEBA43ECA95}"/>
              </a:ext>
            </a:extLst>
          </p:cNvPr>
          <p:cNvCxnSpPr>
            <a:cxnSpLocks/>
            <a:stCxn id="12" idx="0"/>
          </p:cNvCxnSpPr>
          <p:nvPr/>
        </p:nvCxnSpPr>
        <p:spPr>
          <a:xfrm flipH="1" flipV="1">
            <a:off x="6454324" y="5083682"/>
            <a:ext cx="562946" cy="549458"/>
          </a:xfrm>
          <a:prstGeom prst="line">
            <a:avLst/>
          </a:prstGeom>
          <a:ln w="9525">
            <a:solidFill>
              <a:schemeClr val="tx1"/>
            </a:soli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7762721-AA76-4A7B-B397-8471584BF007}"/>
              </a:ext>
            </a:extLst>
          </p:cNvPr>
          <p:cNvSpPr txBox="1"/>
          <p:nvPr/>
        </p:nvSpPr>
        <p:spPr>
          <a:xfrm>
            <a:off x="3424160" y="2561297"/>
            <a:ext cx="1332744" cy="123110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Supplier Life Cycle &amp; Performance Management</a:t>
            </a:r>
          </a:p>
        </p:txBody>
      </p:sp>
      <p:cxnSp>
        <p:nvCxnSpPr>
          <p:cNvPr id="40" name="Straight Connector 39">
            <a:extLst>
              <a:ext uri="{FF2B5EF4-FFF2-40B4-BE49-F238E27FC236}">
                <a16:creationId xmlns:a16="http://schemas.microsoft.com/office/drawing/2014/main" id="{598B8C32-BA28-4DE4-B5EE-DD454D34DA8C}"/>
              </a:ext>
            </a:extLst>
          </p:cNvPr>
          <p:cNvCxnSpPr/>
          <p:nvPr/>
        </p:nvCxnSpPr>
        <p:spPr>
          <a:xfrm>
            <a:off x="3305634" y="4179998"/>
            <a:ext cx="486955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1FC171A-5201-4E3E-B4F5-D7349AD989BF}"/>
              </a:ext>
            </a:extLst>
          </p:cNvPr>
          <p:cNvCxnSpPr/>
          <p:nvPr/>
        </p:nvCxnSpPr>
        <p:spPr>
          <a:xfrm>
            <a:off x="3293928" y="2341718"/>
            <a:ext cx="4869559" cy="0"/>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4260F53-2AEE-4460-AD01-03978CAE8525}"/>
              </a:ext>
            </a:extLst>
          </p:cNvPr>
          <p:cNvSpPr txBox="1"/>
          <p:nvPr/>
        </p:nvSpPr>
        <p:spPr>
          <a:xfrm>
            <a:off x="3424160" y="1624485"/>
            <a:ext cx="1332744" cy="49244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Network</a:t>
            </a:r>
          </a:p>
        </p:txBody>
      </p:sp>
      <p:pic>
        <p:nvPicPr>
          <p:cNvPr id="45" name="Picture 44">
            <a:extLst>
              <a:ext uri="{FF2B5EF4-FFF2-40B4-BE49-F238E27FC236}">
                <a16:creationId xmlns:a16="http://schemas.microsoft.com/office/drawing/2014/main" id="{1048FD16-05C6-4D37-97CE-83C9A51328E2}"/>
              </a:ext>
            </a:extLst>
          </p:cNvPr>
          <p:cNvPicPr>
            <a:picLocks noChangeAspect="1"/>
          </p:cNvPicPr>
          <p:nvPr/>
        </p:nvPicPr>
        <p:blipFill>
          <a:blip r:embed="rId5"/>
          <a:stretch>
            <a:fillRect/>
          </a:stretch>
        </p:blipFill>
        <p:spPr>
          <a:xfrm>
            <a:off x="5134272" y="1414893"/>
            <a:ext cx="696947" cy="696947"/>
          </a:xfrm>
          <a:prstGeom prst="rect">
            <a:avLst/>
          </a:prstGeom>
        </p:spPr>
      </p:pic>
      <p:pic>
        <p:nvPicPr>
          <p:cNvPr id="46" name="Picture 45">
            <a:extLst>
              <a:ext uri="{FF2B5EF4-FFF2-40B4-BE49-F238E27FC236}">
                <a16:creationId xmlns:a16="http://schemas.microsoft.com/office/drawing/2014/main" id="{6F7F4F80-A5B3-4F0F-BD38-DE506ADDA0F2}"/>
              </a:ext>
            </a:extLst>
          </p:cNvPr>
          <p:cNvPicPr>
            <a:picLocks noChangeAspect="1"/>
          </p:cNvPicPr>
          <p:nvPr/>
        </p:nvPicPr>
        <p:blipFill>
          <a:blip r:embed="rId5"/>
          <a:stretch>
            <a:fillRect/>
          </a:stretch>
        </p:blipFill>
        <p:spPr>
          <a:xfrm>
            <a:off x="5984078" y="1414893"/>
            <a:ext cx="696947" cy="696947"/>
          </a:xfrm>
          <a:prstGeom prst="rect">
            <a:avLst/>
          </a:prstGeom>
        </p:spPr>
      </p:pic>
      <p:pic>
        <p:nvPicPr>
          <p:cNvPr id="47" name="Picture 46">
            <a:extLst>
              <a:ext uri="{FF2B5EF4-FFF2-40B4-BE49-F238E27FC236}">
                <a16:creationId xmlns:a16="http://schemas.microsoft.com/office/drawing/2014/main" id="{6169BF41-3F6F-4E8D-B9BE-179E989666C5}"/>
              </a:ext>
            </a:extLst>
          </p:cNvPr>
          <p:cNvPicPr>
            <a:picLocks noChangeAspect="1"/>
          </p:cNvPicPr>
          <p:nvPr/>
        </p:nvPicPr>
        <p:blipFill>
          <a:blip r:embed="rId5"/>
          <a:stretch>
            <a:fillRect/>
          </a:stretch>
        </p:blipFill>
        <p:spPr>
          <a:xfrm>
            <a:off x="6833884" y="1414893"/>
            <a:ext cx="696947" cy="696947"/>
          </a:xfrm>
          <a:prstGeom prst="rect">
            <a:avLst/>
          </a:prstGeom>
        </p:spPr>
      </p:pic>
      <p:sp>
        <p:nvSpPr>
          <p:cNvPr id="48" name="TextBox 47">
            <a:extLst>
              <a:ext uri="{FF2B5EF4-FFF2-40B4-BE49-F238E27FC236}">
                <a16:creationId xmlns:a16="http://schemas.microsoft.com/office/drawing/2014/main" id="{5D22D8B0-AD4A-447B-A8D1-2A28BF021540}"/>
              </a:ext>
            </a:extLst>
          </p:cNvPr>
          <p:cNvSpPr txBox="1"/>
          <p:nvPr/>
        </p:nvSpPr>
        <p:spPr>
          <a:xfrm>
            <a:off x="5588064" y="1135298"/>
            <a:ext cx="1332744" cy="24622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6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Suppliers</a:t>
            </a:r>
            <a:endParaRPr kumimoji="0" lang="en-GB"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49" name="Straight Connector 48">
            <a:extLst>
              <a:ext uri="{FF2B5EF4-FFF2-40B4-BE49-F238E27FC236}">
                <a16:creationId xmlns:a16="http://schemas.microsoft.com/office/drawing/2014/main" id="{8D36BFEA-D669-46A7-A33B-E70E7B940CEF}"/>
              </a:ext>
            </a:extLst>
          </p:cNvPr>
          <p:cNvCxnSpPr>
            <a:cxnSpLocks/>
          </p:cNvCxnSpPr>
          <p:nvPr/>
        </p:nvCxnSpPr>
        <p:spPr>
          <a:xfrm flipH="1" flipV="1">
            <a:off x="5492968" y="2089718"/>
            <a:ext cx="505976" cy="281901"/>
          </a:xfrm>
          <a:prstGeom prst="line">
            <a:avLst/>
          </a:prstGeom>
          <a:ln w="952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5E62E50-9333-4D85-A3BA-90A2590202D0}"/>
              </a:ext>
            </a:extLst>
          </p:cNvPr>
          <p:cNvCxnSpPr>
            <a:cxnSpLocks/>
          </p:cNvCxnSpPr>
          <p:nvPr/>
        </p:nvCxnSpPr>
        <p:spPr>
          <a:xfrm flipV="1">
            <a:off x="6334958" y="2111840"/>
            <a:ext cx="0" cy="169388"/>
          </a:xfrm>
          <a:prstGeom prst="line">
            <a:avLst/>
          </a:prstGeom>
          <a:ln w="952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51FE65-A67D-403B-B716-6908DC0FAC2B}"/>
              </a:ext>
            </a:extLst>
          </p:cNvPr>
          <p:cNvCxnSpPr>
            <a:cxnSpLocks/>
            <a:endCxn id="47" idx="2"/>
          </p:cNvCxnSpPr>
          <p:nvPr/>
        </p:nvCxnSpPr>
        <p:spPr>
          <a:xfrm flipV="1">
            <a:off x="6687783" y="2111840"/>
            <a:ext cx="494575" cy="259779"/>
          </a:xfrm>
          <a:prstGeom prst="line">
            <a:avLst/>
          </a:prstGeom>
          <a:ln w="952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4939A64-AD4C-47F7-9546-DFF7AFC63D93}"/>
              </a:ext>
            </a:extLst>
          </p:cNvPr>
          <p:cNvSpPr txBox="1"/>
          <p:nvPr/>
        </p:nvSpPr>
        <p:spPr>
          <a:xfrm>
            <a:off x="7063114" y="2184891"/>
            <a:ext cx="586961" cy="10772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7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Updates</a:t>
            </a:r>
          </a:p>
        </p:txBody>
      </p:sp>
      <p:sp>
        <p:nvSpPr>
          <p:cNvPr id="68" name="Freeform 38">
            <a:extLst>
              <a:ext uri="{FF2B5EF4-FFF2-40B4-BE49-F238E27FC236}">
                <a16:creationId xmlns:a16="http://schemas.microsoft.com/office/drawing/2014/main" id="{2F185EAB-59ED-44DB-BA41-ADB8F141B5ED}"/>
              </a:ext>
            </a:extLst>
          </p:cNvPr>
          <p:cNvSpPr/>
          <p:nvPr/>
        </p:nvSpPr>
        <p:spPr>
          <a:xfrm>
            <a:off x="5717690" y="2702385"/>
            <a:ext cx="1203118" cy="671529"/>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28575"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69" name="TextBox 68">
            <a:extLst>
              <a:ext uri="{FF2B5EF4-FFF2-40B4-BE49-F238E27FC236}">
                <a16:creationId xmlns:a16="http://schemas.microsoft.com/office/drawing/2014/main" id="{C3773562-07E5-4DA0-9F90-4508C7C0EA25}"/>
              </a:ext>
            </a:extLst>
          </p:cNvPr>
          <p:cNvSpPr txBox="1"/>
          <p:nvPr/>
        </p:nvSpPr>
        <p:spPr>
          <a:xfrm>
            <a:off x="5728262" y="3087312"/>
            <a:ext cx="1182692"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SAP Ariba </a:t>
            </a:r>
            <a:r>
              <a:rPr kumimoji="0" lang="en-GB"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SLP</a:t>
            </a:r>
          </a:p>
        </p:txBody>
      </p:sp>
    </p:spTree>
    <p:extLst>
      <p:ext uri="{BB962C8B-B14F-4D97-AF65-F5344CB8AC3E}">
        <p14:creationId xmlns:p14="http://schemas.microsoft.com/office/powerpoint/2010/main" val="2674097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75EF8-5CA1-4F2C-B8A4-31BE535E4A4C}"/>
              </a:ext>
            </a:extLst>
          </p:cNvPr>
          <p:cNvSpPr>
            <a:spLocks noGrp="1"/>
          </p:cNvSpPr>
          <p:nvPr>
            <p:ph type="title"/>
          </p:nvPr>
        </p:nvSpPr>
        <p:spPr/>
        <p:txBody>
          <a:bodyPr/>
          <a:lstStyle/>
          <a:p>
            <a:r>
              <a:rPr lang="en-GB" b="0" dirty="0">
                <a:solidFill>
                  <a:schemeClr val="accent1"/>
                </a:solidFill>
              </a:rPr>
              <a:t>SAP Ariba </a:t>
            </a:r>
            <a:r>
              <a:rPr lang="en-GB" b="0" dirty="0"/>
              <a:t>Integration Innovation to SAP Cloud Solutions</a:t>
            </a:r>
          </a:p>
        </p:txBody>
      </p:sp>
      <p:pic>
        <p:nvPicPr>
          <p:cNvPr id="5" name="Picture 4">
            <a:extLst>
              <a:ext uri="{FF2B5EF4-FFF2-40B4-BE49-F238E27FC236}">
                <a16:creationId xmlns:a16="http://schemas.microsoft.com/office/drawing/2014/main" id="{9A1392CF-DD8C-401A-9CE2-40ABB18F01AB}"/>
              </a:ext>
            </a:extLst>
          </p:cNvPr>
          <p:cNvPicPr>
            <a:picLocks noChangeAspect="1"/>
          </p:cNvPicPr>
          <p:nvPr/>
        </p:nvPicPr>
        <p:blipFill>
          <a:blip r:embed="rId2"/>
          <a:stretch>
            <a:fillRect/>
          </a:stretch>
        </p:blipFill>
        <p:spPr>
          <a:xfrm>
            <a:off x="701440" y="1920241"/>
            <a:ext cx="792046" cy="792046"/>
          </a:xfrm>
          <a:prstGeom prst="rect">
            <a:avLst/>
          </a:prstGeom>
        </p:spPr>
      </p:pic>
      <p:pic>
        <p:nvPicPr>
          <p:cNvPr id="7" name="Picture 6">
            <a:extLst>
              <a:ext uri="{FF2B5EF4-FFF2-40B4-BE49-F238E27FC236}">
                <a16:creationId xmlns:a16="http://schemas.microsoft.com/office/drawing/2014/main" id="{A4B6AF8C-6155-4D7A-92BB-591A22265C85}"/>
              </a:ext>
            </a:extLst>
          </p:cNvPr>
          <p:cNvPicPr>
            <a:picLocks noChangeAspect="1"/>
          </p:cNvPicPr>
          <p:nvPr/>
        </p:nvPicPr>
        <p:blipFill>
          <a:blip r:embed="rId3"/>
          <a:stretch>
            <a:fillRect/>
          </a:stretch>
        </p:blipFill>
        <p:spPr>
          <a:xfrm>
            <a:off x="817925" y="2098753"/>
            <a:ext cx="2159077" cy="2159077"/>
          </a:xfrm>
          <a:prstGeom prst="rect">
            <a:avLst/>
          </a:prstGeom>
        </p:spPr>
      </p:pic>
      <p:sp>
        <p:nvSpPr>
          <p:cNvPr id="8" name="TextBox 7">
            <a:extLst>
              <a:ext uri="{FF2B5EF4-FFF2-40B4-BE49-F238E27FC236}">
                <a16:creationId xmlns:a16="http://schemas.microsoft.com/office/drawing/2014/main" id="{42F28111-1333-402D-9E37-51AD15D3F400}"/>
              </a:ext>
            </a:extLst>
          </p:cNvPr>
          <p:cNvSpPr txBox="1"/>
          <p:nvPr/>
        </p:nvSpPr>
        <p:spPr>
          <a:xfrm>
            <a:off x="2861900" y="2572041"/>
            <a:ext cx="2099348" cy="83099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Integration to     </a:t>
            </a:r>
            <a:r>
              <a:rPr kumimoji="0" lang="en-GB" sz="1800" b="0" i="1"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Analytics Cloud </a:t>
            </a: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(Coming Soon)</a:t>
            </a:r>
          </a:p>
        </p:txBody>
      </p:sp>
      <p:sp>
        <p:nvSpPr>
          <p:cNvPr id="9" name="TextBox 8">
            <a:extLst>
              <a:ext uri="{FF2B5EF4-FFF2-40B4-BE49-F238E27FC236}">
                <a16:creationId xmlns:a16="http://schemas.microsoft.com/office/drawing/2014/main" id="{CF4308D9-EC32-4B54-911C-E325F33A0C61}"/>
              </a:ext>
            </a:extLst>
          </p:cNvPr>
          <p:cNvSpPr txBox="1"/>
          <p:nvPr/>
        </p:nvSpPr>
        <p:spPr>
          <a:xfrm>
            <a:off x="8268775" y="3469937"/>
            <a:ext cx="930739" cy="1692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hlinkClick r:id="rId4"/>
              </a:rPr>
              <a:t>Live Link</a:t>
            </a:r>
            <a:endPar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0" name="TextBox 9">
            <a:extLst>
              <a:ext uri="{FF2B5EF4-FFF2-40B4-BE49-F238E27FC236}">
                <a16:creationId xmlns:a16="http://schemas.microsoft.com/office/drawing/2014/main" id="{B556149E-8E8F-43C4-ADC2-97C6383A6A87}"/>
              </a:ext>
            </a:extLst>
          </p:cNvPr>
          <p:cNvSpPr txBox="1"/>
          <p:nvPr/>
        </p:nvSpPr>
        <p:spPr>
          <a:xfrm>
            <a:off x="1761505" y="2638940"/>
            <a:ext cx="537613" cy="2769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SAC</a:t>
            </a:r>
          </a:p>
        </p:txBody>
      </p:sp>
      <p:sp>
        <p:nvSpPr>
          <p:cNvPr id="11" name="TextBox 10">
            <a:extLst>
              <a:ext uri="{FF2B5EF4-FFF2-40B4-BE49-F238E27FC236}">
                <a16:creationId xmlns:a16="http://schemas.microsoft.com/office/drawing/2014/main" id="{560D4DD6-F669-42D5-8D8D-5B94DF119D3A}"/>
              </a:ext>
            </a:extLst>
          </p:cNvPr>
          <p:cNvSpPr txBox="1"/>
          <p:nvPr/>
        </p:nvSpPr>
        <p:spPr>
          <a:xfrm>
            <a:off x="343955" y="4257168"/>
            <a:ext cx="2299062" cy="33855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SAC can be embedded in Ariba solutions as an </a:t>
            </a:r>
            <a:r>
              <a:rPr kumimoji="0" lang="en-GB" sz="11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iFrame</a:t>
            </a:r>
            <a:endParaRPr kumimoji="0" lang="en-GB"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CB70120A-EDFB-4AE4-B41B-ACBF4237A896}"/>
              </a:ext>
            </a:extLst>
          </p:cNvPr>
          <p:cNvSpPr txBox="1"/>
          <p:nvPr/>
        </p:nvSpPr>
        <p:spPr>
          <a:xfrm>
            <a:off x="8416974" y="2638940"/>
            <a:ext cx="2051726" cy="83099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Integration to     </a:t>
            </a:r>
            <a:r>
              <a:rPr kumimoji="0" lang="en-GB" sz="1800" b="0" i="1"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Cloud Identity Access Governance</a:t>
            </a:r>
          </a:p>
        </p:txBody>
      </p:sp>
      <p:pic>
        <p:nvPicPr>
          <p:cNvPr id="14" name="Picture 13">
            <a:extLst>
              <a:ext uri="{FF2B5EF4-FFF2-40B4-BE49-F238E27FC236}">
                <a16:creationId xmlns:a16="http://schemas.microsoft.com/office/drawing/2014/main" id="{FFB06484-88BF-4702-9100-A41361206BAB}"/>
              </a:ext>
            </a:extLst>
          </p:cNvPr>
          <p:cNvPicPr>
            <a:picLocks noChangeAspect="1"/>
          </p:cNvPicPr>
          <p:nvPr/>
        </p:nvPicPr>
        <p:blipFill>
          <a:blip r:embed="rId5"/>
          <a:stretch>
            <a:fillRect/>
          </a:stretch>
        </p:blipFill>
        <p:spPr>
          <a:xfrm>
            <a:off x="5888589" y="2712287"/>
            <a:ext cx="1112349" cy="1112349"/>
          </a:xfrm>
          <a:prstGeom prst="rect">
            <a:avLst/>
          </a:prstGeom>
        </p:spPr>
      </p:pic>
      <p:sp>
        <p:nvSpPr>
          <p:cNvPr id="17" name="Freeform 38">
            <a:extLst>
              <a:ext uri="{FF2B5EF4-FFF2-40B4-BE49-F238E27FC236}">
                <a16:creationId xmlns:a16="http://schemas.microsoft.com/office/drawing/2014/main" id="{4465E8DC-5B3A-4F06-A41F-A14D4C705E9C}"/>
              </a:ext>
            </a:extLst>
          </p:cNvPr>
          <p:cNvSpPr/>
          <p:nvPr/>
        </p:nvSpPr>
        <p:spPr>
          <a:xfrm>
            <a:off x="6444764" y="2384953"/>
            <a:ext cx="1824011" cy="1018085"/>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38100"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9" name="Picture 18">
            <a:extLst>
              <a:ext uri="{FF2B5EF4-FFF2-40B4-BE49-F238E27FC236}">
                <a16:creationId xmlns:a16="http://schemas.microsoft.com/office/drawing/2014/main" id="{5F05779E-9D53-40B6-88EB-CC4BB9ABEE1B}"/>
              </a:ext>
            </a:extLst>
          </p:cNvPr>
          <p:cNvPicPr>
            <a:picLocks noChangeAspect="1"/>
          </p:cNvPicPr>
          <p:nvPr/>
        </p:nvPicPr>
        <p:blipFill>
          <a:blip r:embed="rId6"/>
          <a:stretch>
            <a:fillRect/>
          </a:stretch>
        </p:blipFill>
        <p:spPr>
          <a:xfrm>
            <a:off x="6864734" y="3237093"/>
            <a:ext cx="1127737" cy="1127737"/>
          </a:xfrm>
          <a:prstGeom prst="rect">
            <a:avLst/>
          </a:prstGeom>
        </p:spPr>
      </p:pic>
      <p:sp>
        <p:nvSpPr>
          <p:cNvPr id="20" name="TextBox 19">
            <a:extLst>
              <a:ext uri="{FF2B5EF4-FFF2-40B4-BE49-F238E27FC236}">
                <a16:creationId xmlns:a16="http://schemas.microsoft.com/office/drawing/2014/main" id="{6D862CE1-508C-4B37-82B7-F3E845EA086E}"/>
              </a:ext>
            </a:extLst>
          </p:cNvPr>
          <p:cNvSpPr txBox="1"/>
          <p:nvPr/>
        </p:nvSpPr>
        <p:spPr>
          <a:xfrm>
            <a:off x="7063303" y="2824926"/>
            <a:ext cx="848464" cy="2769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8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SCIAG</a:t>
            </a:r>
          </a:p>
        </p:txBody>
      </p:sp>
      <p:pic>
        <p:nvPicPr>
          <p:cNvPr id="21" name="Picture 20">
            <a:extLst>
              <a:ext uri="{FF2B5EF4-FFF2-40B4-BE49-F238E27FC236}">
                <a16:creationId xmlns:a16="http://schemas.microsoft.com/office/drawing/2014/main" id="{838B4149-50AD-4B1D-A60D-C831A3B32FAB}"/>
              </a:ext>
            </a:extLst>
          </p:cNvPr>
          <p:cNvPicPr>
            <a:picLocks noChangeAspect="1"/>
          </p:cNvPicPr>
          <p:nvPr/>
        </p:nvPicPr>
        <p:blipFill>
          <a:blip r:embed="rId7"/>
          <a:stretch>
            <a:fillRect/>
          </a:stretch>
        </p:blipFill>
        <p:spPr>
          <a:xfrm>
            <a:off x="8353753" y="3749501"/>
            <a:ext cx="3336724" cy="2225060"/>
          </a:xfrm>
          <a:prstGeom prst="rect">
            <a:avLst/>
          </a:prstGeom>
        </p:spPr>
      </p:pic>
    </p:spTree>
    <p:extLst>
      <p:ext uri="{BB962C8B-B14F-4D97-AF65-F5344CB8AC3E}">
        <p14:creationId xmlns:p14="http://schemas.microsoft.com/office/powerpoint/2010/main" val="120516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68713-3B8F-4738-9400-9EC0EABACD93}"/>
              </a:ext>
            </a:extLst>
          </p:cNvPr>
          <p:cNvSpPr>
            <a:spLocks noGrp="1"/>
          </p:cNvSpPr>
          <p:nvPr>
            <p:ph type="title"/>
          </p:nvPr>
        </p:nvSpPr>
        <p:spPr>
          <a:xfrm>
            <a:off x="504001" y="504000"/>
            <a:ext cx="11186476" cy="369332"/>
          </a:xfrm>
        </p:spPr>
        <p:txBody>
          <a:bodyPr/>
          <a:lstStyle/>
          <a:p>
            <a:r>
              <a:rPr lang="en-GB" b="0" dirty="0">
                <a:solidFill>
                  <a:schemeClr val="accent1"/>
                </a:solidFill>
              </a:rPr>
              <a:t>SAP API </a:t>
            </a:r>
            <a:r>
              <a:rPr lang="en-GB" b="0" dirty="0"/>
              <a:t>Business Hub</a:t>
            </a:r>
          </a:p>
        </p:txBody>
      </p:sp>
      <p:pic>
        <p:nvPicPr>
          <p:cNvPr id="4" name="Picture 3">
            <a:extLst>
              <a:ext uri="{FF2B5EF4-FFF2-40B4-BE49-F238E27FC236}">
                <a16:creationId xmlns:a16="http://schemas.microsoft.com/office/drawing/2014/main" id="{817E1B40-B3A6-43FF-BEBF-B030DED5E4BE}"/>
              </a:ext>
            </a:extLst>
          </p:cNvPr>
          <p:cNvPicPr>
            <a:picLocks noChangeAspect="1"/>
          </p:cNvPicPr>
          <p:nvPr/>
        </p:nvPicPr>
        <p:blipFill rotWithShape="1">
          <a:blip r:embed="rId2"/>
          <a:srcRect b="15068"/>
          <a:stretch/>
        </p:blipFill>
        <p:spPr>
          <a:xfrm>
            <a:off x="2279469" y="1340464"/>
            <a:ext cx="6957192" cy="5190951"/>
          </a:xfrm>
          <a:prstGeom prst="rect">
            <a:avLst/>
          </a:prstGeom>
        </p:spPr>
      </p:pic>
      <p:pic>
        <p:nvPicPr>
          <p:cNvPr id="5" name="Picture 4">
            <a:extLst>
              <a:ext uri="{FF2B5EF4-FFF2-40B4-BE49-F238E27FC236}">
                <a16:creationId xmlns:a16="http://schemas.microsoft.com/office/drawing/2014/main" id="{6A6844E3-4377-4CA3-A863-2DDB44865C59}"/>
              </a:ext>
            </a:extLst>
          </p:cNvPr>
          <p:cNvPicPr>
            <a:picLocks noChangeAspect="1"/>
          </p:cNvPicPr>
          <p:nvPr/>
        </p:nvPicPr>
        <p:blipFill rotWithShape="1">
          <a:blip r:embed="rId3"/>
          <a:srcRect b="20095"/>
          <a:stretch/>
        </p:blipFill>
        <p:spPr>
          <a:xfrm>
            <a:off x="2089348" y="1175643"/>
            <a:ext cx="7467838" cy="5479869"/>
          </a:xfrm>
          <a:prstGeom prst="rect">
            <a:avLst/>
          </a:prstGeom>
        </p:spPr>
      </p:pic>
      <p:sp>
        <p:nvSpPr>
          <p:cNvPr id="6" name="Title 2">
            <a:extLst>
              <a:ext uri="{FF2B5EF4-FFF2-40B4-BE49-F238E27FC236}">
                <a16:creationId xmlns:a16="http://schemas.microsoft.com/office/drawing/2014/main" id="{899E8A5F-2400-47DB-A09B-A00E91B4CCE4}"/>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a:ea typeface="+mj-ea"/>
                <a:cs typeface="+mj-cs"/>
              </a:rPr>
              <a:t>                                       – </a:t>
            </a:r>
            <a:r>
              <a:rPr kumimoji="0" lang="en-GB" sz="2400" b="0" i="0" u="none" strike="noStrike" kern="1200" cap="none" spc="0" normalizeH="0" baseline="0" noProof="0" dirty="0">
                <a:ln>
                  <a:noFill/>
                </a:ln>
                <a:solidFill>
                  <a:srgbClr val="F0AB00"/>
                </a:solidFill>
                <a:effectLst/>
                <a:uLnTx/>
                <a:uFillTx/>
                <a:latin typeface="Arial"/>
                <a:ea typeface="+mj-ea"/>
                <a:cs typeface="+mj-cs"/>
              </a:rPr>
              <a:t>SAP Ariba </a:t>
            </a:r>
            <a:r>
              <a:rPr kumimoji="0" lang="en-GB" sz="2400" b="0" i="0" u="none" strike="noStrike" kern="1200" cap="none" spc="0" normalizeH="0" baseline="0" noProof="0" dirty="0">
                <a:ln>
                  <a:noFill/>
                </a:ln>
                <a:solidFill>
                  <a:srgbClr val="FFFFFF"/>
                </a:solidFill>
                <a:effectLst/>
                <a:uLnTx/>
                <a:uFillTx/>
                <a:latin typeface="Arial"/>
                <a:ea typeface="+mj-ea"/>
                <a:cs typeface="+mj-cs"/>
              </a:rPr>
              <a:t>APIs available</a:t>
            </a:r>
          </a:p>
        </p:txBody>
      </p:sp>
    </p:spTree>
    <p:extLst>
      <p:ext uri="{BB962C8B-B14F-4D97-AF65-F5344CB8AC3E}">
        <p14:creationId xmlns:p14="http://schemas.microsoft.com/office/powerpoint/2010/main" val="151721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ECBC31-8691-4D3B-B000-91E48427B16E}"/>
              </a:ext>
            </a:extLst>
          </p:cNvPr>
          <p:cNvSpPr>
            <a:spLocks noGrp="1"/>
          </p:cNvSpPr>
          <p:nvPr>
            <p:ph type="title"/>
          </p:nvPr>
        </p:nvSpPr>
        <p:spPr/>
        <p:txBody>
          <a:bodyPr/>
          <a:lstStyle/>
          <a:p>
            <a:r>
              <a:rPr lang="en-GB" b="0" dirty="0">
                <a:solidFill>
                  <a:schemeClr val="accent1"/>
                </a:solidFill>
              </a:rPr>
              <a:t>SAP Cloud </a:t>
            </a:r>
            <a:r>
              <a:rPr lang="en-GB" b="0" dirty="0"/>
              <a:t>Trust Center – </a:t>
            </a:r>
            <a:r>
              <a:rPr lang="en-GB" b="0" dirty="0">
                <a:solidFill>
                  <a:schemeClr val="accent1"/>
                </a:solidFill>
              </a:rPr>
              <a:t>SAP Ariba </a:t>
            </a:r>
            <a:r>
              <a:rPr lang="en-GB" b="0" dirty="0"/>
              <a:t>Cloud Status</a:t>
            </a:r>
          </a:p>
        </p:txBody>
      </p:sp>
      <p:pic>
        <p:nvPicPr>
          <p:cNvPr id="4" name="Picture 3">
            <a:extLst>
              <a:ext uri="{FF2B5EF4-FFF2-40B4-BE49-F238E27FC236}">
                <a16:creationId xmlns:a16="http://schemas.microsoft.com/office/drawing/2014/main" id="{27C57DF2-70AC-4488-9CF5-C301699F4E69}"/>
              </a:ext>
            </a:extLst>
          </p:cNvPr>
          <p:cNvPicPr>
            <a:picLocks noChangeAspect="1"/>
          </p:cNvPicPr>
          <p:nvPr/>
        </p:nvPicPr>
        <p:blipFill>
          <a:blip r:embed="rId2"/>
          <a:stretch>
            <a:fillRect/>
          </a:stretch>
        </p:blipFill>
        <p:spPr>
          <a:xfrm>
            <a:off x="504001" y="1045029"/>
            <a:ext cx="8202393" cy="5223028"/>
          </a:xfrm>
          <a:prstGeom prst="rect">
            <a:avLst/>
          </a:prstGeom>
        </p:spPr>
      </p:pic>
      <p:pic>
        <p:nvPicPr>
          <p:cNvPr id="5" name="Picture 4">
            <a:extLst>
              <a:ext uri="{FF2B5EF4-FFF2-40B4-BE49-F238E27FC236}">
                <a16:creationId xmlns:a16="http://schemas.microsoft.com/office/drawing/2014/main" id="{B7DB1A31-271C-4B4F-8021-58E60F323B24}"/>
              </a:ext>
            </a:extLst>
          </p:cNvPr>
          <p:cNvPicPr>
            <a:picLocks noChangeAspect="1"/>
          </p:cNvPicPr>
          <p:nvPr/>
        </p:nvPicPr>
        <p:blipFill>
          <a:blip r:embed="rId3"/>
          <a:stretch>
            <a:fillRect/>
          </a:stretch>
        </p:blipFill>
        <p:spPr>
          <a:xfrm>
            <a:off x="6500091" y="1580606"/>
            <a:ext cx="4582423" cy="50487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82774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6"/>
          <p:cNvSpPr>
            <a:spLocks/>
          </p:cNvSpPr>
          <p:nvPr/>
        </p:nvSpPr>
        <p:spPr bwMode="auto">
          <a:xfrm>
            <a:off x="7098115" y="1038174"/>
            <a:ext cx="739502" cy="1146396"/>
          </a:xfrm>
          <a:custGeom>
            <a:avLst/>
            <a:gdLst>
              <a:gd name="T0" fmla="*/ 192 w 1862"/>
              <a:gd name="T1" fmla="*/ 1682 h 1682"/>
              <a:gd name="T2" fmla="*/ 1670 w 1862"/>
              <a:gd name="T3" fmla="*/ 1682 h 1682"/>
              <a:gd name="T4" fmla="*/ 1862 w 1862"/>
              <a:gd name="T5" fmla="*/ 1490 h 1682"/>
              <a:gd name="T6" fmla="*/ 1862 w 1862"/>
              <a:gd name="T7" fmla="*/ 192 h 1682"/>
              <a:gd name="T8" fmla="*/ 1670 w 1862"/>
              <a:gd name="T9" fmla="*/ 0 h 1682"/>
              <a:gd name="T10" fmla="*/ 192 w 1862"/>
              <a:gd name="T11" fmla="*/ 0 h 1682"/>
              <a:gd name="T12" fmla="*/ 0 w 1862"/>
              <a:gd name="T13" fmla="*/ 192 h 1682"/>
              <a:gd name="T14" fmla="*/ 0 w 1862"/>
              <a:gd name="T15" fmla="*/ 1490 h 1682"/>
              <a:gd name="T16" fmla="*/ 192 w 1862"/>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2" h="1682">
                <a:moveTo>
                  <a:pt x="192" y="1682"/>
                </a:moveTo>
                <a:lnTo>
                  <a:pt x="1670" y="1682"/>
                </a:lnTo>
                <a:cubicBezTo>
                  <a:pt x="1776" y="1682"/>
                  <a:pt x="1862" y="1596"/>
                  <a:pt x="1862" y="1490"/>
                </a:cubicBezTo>
                <a:lnTo>
                  <a:pt x="1862" y="192"/>
                </a:lnTo>
                <a:cubicBezTo>
                  <a:pt x="1862" y="86"/>
                  <a:pt x="1776" y="0"/>
                  <a:pt x="1670" y="0"/>
                </a:cubicBezTo>
                <a:lnTo>
                  <a:pt x="192" y="0"/>
                </a:lnTo>
                <a:cubicBezTo>
                  <a:pt x="86" y="0"/>
                  <a:pt x="0" y="86"/>
                  <a:pt x="0" y="192"/>
                </a:cubicBezTo>
                <a:lnTo>
                  <a:pt x="0" y="1490"/>
                </a:lnTo>
                <a:cubicBezTo>
                  <a:pt x="0" y="1596"/>
                  <a:pt x="86" y="1682"/>
                  <a:pt x="192" y="1682"/>
                </a:cubicBezTo>
                <a:close/>
              </a:path>
            </a:pathLst>
          </a:custGeom>
          <a:solidFill>
            <a:schemeClr val="accent3"/>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sz="3598" dirty="0">
                <a:solidFill>
                  <a:srgbClr val="FFFFFF"/>
                </a:solidFill>
              </a:rPr>
              <a:t>4</a:t>
            </a:r>
          </a:p>
        </p:txBody>
      </p:sp>
      <p:sp>
        <p:nvSpPr>
          <p:cNvPr id="2" name="Title 1"/>
          <p:cNvSpPr>
            <a:spLocks noGrp="1"/>
          </p:cNvSpPr>
          <p:nvPr>
            <p:ph type="title"/>
          </p:nvPr>
        </p:nvSpPr>
        <p:spPr>
          <a:xfrm>
            <a:off x="378137" y="389336"/>
            <a:ext cx="11785708" cy="369204"/>
          </a:xfrm>
        </p:spPr>
        <p:txBody>
          <a:bodyPr/>
          <a:lstStyle/>
          <a:p>
            <a:r>
              <a:rPr lang="en-CA" dirty="0"/>
              <a:t>CIG - Standard integrations – 202 (Sept’18)</a:t>
            </a:r>
          </a:p>
        </p:txBody>
      </p:sp>
      <p:sp>
        <p:nvSpPr>
          <p:cNvPr id="61" name="Freeform 56"/>
          <p:cNvSpPr>
            <a:spLocks/>
          </p:cNvSpPr>
          <p:nvPr/>
        </p:nvSpPr>
        <p:spPr bwMode="auto">
          <a:xfrm>
            <a:off x="975357" y="2346726"/>
            <a:ext cx="698644" cy="1133432"/>
          </a:xfrm>
          <a:custGeom>
            <a:avLst/>
            <a:gdLst>
              <a:gd name="T0" fmla="*/ 192 w 1862"/>
              <a:gd name="T1" fmla="*/ 1682 h 1682"/>
              <a:gd name="T2" fmla="*/ 1670 w 1862"/>
              <a:gd name="T3" fmla="*/ 1682 h 1682"/>
              <a:gd name="T4" fmla="*/ 1862 w 1862"/>
              <a:gd name="T5" fmla="*/ 1490 h 1682"/>
              <a:gd name="T6" fmla="*/ 1862 w 1862"/>
              <a:gd name="T7" fmla="*/ 192 h 1682"/>
              <a:gd name="T8" fmla="*/ 1670 w 1862"/>
              <a:gd name="T9" fmla="*/ 0 h 1682"/>
              <a:gd name="T10" fmla="*/ 192 w 1862"/>
              <a:gd name="T11" fmla="*/ 0 h 1682"/>
              <a:gd name="T12" fmla="*/ 0 w 1862"/>
              <a:gd name="T13" fmla="*/ 192 h 1682"/>
              <a:gd name="T14" fmla="*/ 0 w 1862"/>
              <a:gd name="T15" fmla="*/ 1490 h 1682"/>
              <a:gd name="T16" fmla="*/ 192 w 1862"/>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2" h="1682">
                <a:moveTo>
                  <a:pt x="192" y="1682"/>
                </a:moveTo>
                <a:lnTo>
                  <a:pt x="1670" y="1682"/>
                </a:lnTo>
                <a:cubicBezTo>
                  <a:pt x="1776" y="1682"/>
                  <a:pt x="1862" y="1596"/>
                  <a:pt x="1862" y="1490"/>
                </a:cubicBezTo>
                <a:lnTo>
                  <a:pt x="1862" y="192"/>
                </a:lnTo>
                <a:cubicBezTo>
                  <a:pt x="1862" y="86"/>
                  <a:pt x="1776" y="0"/>
                  <a:pt x="1670" y="0"/>
                </a:cubicBezTo>
                <a:lnTo>
                  <a:pt x="192" y="0"/>
                </a:lnTo>
                <a:cubicBezTo>
                  <a:pt x="86" y="0"/>
                  <a:pt x="0" y="86"/>
                  <a:pt x="0" y="192"/>
                </a:cubicBezTo>
                <a:lnTo>
                  <a:pt x="0" y="1490"/>
                </a:lnTo>
                <a:cubicBezTo>
                  <a:pt x="0" y="1596"/>
                  <a:pt x="86" y="1682"/>
                  <a:pt x="192" y="1682"/>
                </a:cubicBezTo>
                <a:close/>
              </a:path>
            </a:pathLst>
          </a:custGeom>
          <a:solidFill>
            <a:schemeClr val="accent3"/>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sz="3598" dirty="0">
                <a:solidFill>
                  <a:srgbClr val="FFFFFF"/>
                </a:solidFill>
              </a:rPr>
              <a:t>38</a:t>
            </a:r>
          </a:p>
        </p:txBody>
      </p:sp>
      <p:sp>
        <p:nvSpPr>
          <p:cNvPr id="63" name="Rectangle 58"/>
          <p:cNvSpPr>
            <a:spLocks noChangeArrowheads="1"/>
          </p:cNvSpPr>
          <p:nvPr/>
        </p:nvSpPr>
        <p:spPr bwMode="auto">
          <a:xfrm>
            <a:off x="1120621" y="2395983"/>
            <a:ext cx="390940" cy="153812"/>
          </a:xfrm>
          <a:prstGeom prst="rect">
            <a:avLst/>
          </a:prstGeom>
          <a:noFill/>
          <a:ln>
            <a:noFill/>
          </a:ln>
        </p:spPr>
        <p:txBody>
          <a:bodyPr vert="horz" wrap="none" lIns="0" tIns="0" rIns="0" bIns="0" numCol="1" anchor="t" anchorCtr="0" compatLnSpc="1">
            <a:prstTxWarp prst="textNoShape">
              <a:avLst/>
            </a:prstTxWarp>
            <a:spAutoFit/>
          </a:bodyPr>
          <a:lstStyle/>
          <a:p>
            <a:pPr algn="ctr" defTabSz="913882" eaLnBrk="0" fontAlgn="base" hangingPunct="0">
              <a:spcBef>
                <a:spcPct val="0"/>
              </a:spcBef>
              <a:spcAft>
                <a:spcPct val="0"/>
              </a:spcAft>
            </a:pPr>
            <a:r>
              <a:rPr lang="en-US" altLang="en-US" sz="1000" dirty="0">
                <a:solidFill>
                  <a:srgbClr val="FFFFFF"/>
                </a:solidFill>
              </a:rPr>
              <a:t>Master</a:t>
            </a:r>
          </a:p>
        </p:txBody>
      </p:sp>
      <p:sp>
        <p:nvSpPr>
          <p:cNvPr id="118" name="Rectangle 117"/>
          <p:cNvSpPr/>
          <p:nvPr/>
        </p:nvSpPr>
        <p:spPr>
          <a:xfrm>
            <a:off x="1696535" y="2293432"/>
            <a:ext cx="1233309" cy="1277220"/>
          </a:xfrm>
          <a:prstGeom prst="rect">
            <a:avLst/>
          </a:prstGeom>
        </p:spPr>
        <p:txBody>
          <a:bodyPr wrap="square" lIns="91389" tIns="45694" rIns="91389" bIns="45694">
            <a:spAutoFit/>
          </a:bodyPr>
          <a:lstStyle/>
          <a:p>
            <a:pPr defTabSz="914400"/>
            <a:r>
              <a:rPr lang="en-US" sz="700" b="1" dirty="0">
                <a:solidFill>
                  <a:srgbClr val="000000"/>
                </a:solidFill>
              </a:rPr>
              <a:t>Buying and Invoicing</a:t>
            </a:r>
          </a:p>
          <a:p>
            <a:pPr defTabSz="914400"/>
            <a:r>
              <a:rPr lang="en-US" sz="700" dirty="0">
                <a:solidFill>
                  <a:srgbClr val="000000"/>
                </a:solidFill>
              </a:rPr>
              <a:t>Account categories</a:t>
            </a:r>
          </a:p>
          <a:p>
            <a:pPr defTabSz="914400"/>
            <a:r>
              <a:rPr lang="en-US" sz="700" dirty="0">
                <a:solidFill>
                  <a:srgbClr val="000000"/>
                </a:solidFill>
              </a:rPr>
              <a:t>Assets</a:t>
            </a:r>
          </a:p>
          <a:p>
            <a:pPr defTabSz="914400"/>
            <a:r>
              <a:rPr lang="en-US" sz="700" dirty="0">
                <a:solidFill>
                  <a:srgbClr val="000000"/>
                </a:solidFill>
              </a:rPr>
              <a:t>Asset Class</a:t>
            </a:r>
          </a:p>
          <a:p>
            <a:pPr defTabSz="914400"/>
            <a:r>
              <a:rPr lang="en-US" sz="700" dirty="0">
                <a:solidFill>
                  <a:srgbClr val="000000"/>
                </a:solidFill>
              </a:rPr>
              <a:t>Company codes</a:t>
            </a:r>
          </a:p>
          <a:p>
            <a:pPr defTabSz="914400"/>
            <a:r>
              <a:rPr lang="en-US" sz="700" dirty="0">
                <a:solidFill>
                  <a:srgbClr val="000000"/>
                </a:solidFill>
              </a:rPr>
              <a:t>Cost centers</a:t>
            </a:r>
          </a:p>
          <a:p>
            <a:pPr defTabSz="914400"/>
            <a:r>
              <a:rPr lang="en-US" sz="700" dirty="0">
                <a:solidFill>
                  <a:srgbClr val="000000"/>
                </a:solidFill>
              </a:rPr>
              <a:t>Cost center languages</a:t>
            </a:r>
          </a:p>
          <a:p>
            <a:pPr defTabSz="914400"/>
            <a:r>
              <a:rPr lang="en-US" sz="700" dirty="0">
                <a:solidFill>
                  <a:srgbClr val="000000"/>
                </a:solidFill>
              </a:rPr>
              <a:t>ERP commodity codes</a:t>
            </a:r>
          </a:p>
          <a:p>
            <a:pPr defTabSz="914400"/>
            <a:r>
              <a:rPr lang="en-US" sz="700" dirty="0">
                <a:solidFill>
                  <a:srgbClr val="000000"/>
                </a:solidFill>
              </a:rPr>
              <a:t>General ledger</a:t>
            </a:r>
          </a:p>
          <a:p>
            <a:pPr defTabSz="914400"/>
            <a:r>
              <a:rPr lang="en-US" sz="700" dirty="0">
                <a:solidFill>
                  <a:srgbClr val="000000"/>
                </a:solidFill>
              </a:rPr>
              <a:t>Internal orders</a:t>
            </a:r>
          </a:p>
          <a:p>
            <a:pPr defTabSz="914400"/>
            <a:r>
              <a:rPr lang="en-US" sz="700" dirty="0">
                <a:solidFill>
                  <a:srgbClr val="000000"/>
                </a:solidFill>
              </a:rPr>
              <a:t>Plant</a:t>
            </a:r>
          </a:p>
        </p:txBody>
      </p:sp>
      <p:sp>
        <p:nvSpPr>
          <p:cNvPr id="119" name="Rectangle 118"/>
          <p:cNvSpPr/>
          <p:nvPr/>
        </p:nvSpPr>
        <p:spPr>
          <a:xfrm>
            <a:off x="2926071" y="2390422"/>
            <a:ext cx="1162593" cy="1169498"/>
          </a:xfrm>
          <a:prstGeom prst="rect">
            <a:avLst/>
          </a:prstGeom>
        </p:spPr>
        <p:txBody>
          <a:bodyPr wrap="square" lIns="91389" tIns="45694" rIns="91389" bIns="45694">
            <a:spAutoFit/>
          </a:bodyPr>
          <a:lstStyle/>
          <a:p>
            <a:pPr defTabSz="914400"/>
            <a:r>
              <a:rPr lang="en-US" sz="700" dirty="0">
                <a:solidFill>
                  <a:srgbClr val="000000"/>
                </a:solidFill>
              </a:rPr>
              <a:t>Payment terms</a:t>
            </a:r>
          </a:p>
          <a:p>
            <a:pPr defTabSz="914400"/>
            <a:r>
              <a:rPr lang="en-US" sz="700" dirty="0">
                <a:solidFill>
                  <a:srgbClr val="000000"/>
                </a:solidFill>
              </a:rPr>
              <a:t>Purchase groups</a:t>
            </a:r>
          </a:p>
          <a:p>
            <a:pPr defTabSz="914400"/>
            <a:r>
              <a:rPr lang="en-US" sz="700" dirty="0">
                <a:solidFill>
                  <a:srgbClr val="000000"/>
                </a:solidFill>
              </a:rPr>
              <a:t>Tax codes</a:t>
            </a:r>
          </a:p>
          <a:p>
            <a:pPr defTabSz="914400"/>
            <a:r>
              <a:rPr lang="en-US" sz="700" dirty="0">
                <a:solidFill>
                  <a:srgbClr val="000000"/>
                </a:solidFill>
              </a:rPr>
              <a:t>WBS elements</a:t>
            </a:r>
          </a:p>
          <a:p>
            <a:pPr defTabSz="914400"/>
            <a:r>
              <a:rPr lang="en-US" sz="700" dirty="0">
                <a:solidFill>
                  <a:srgbClr val="000000"/>
                </a:solidFill>
              </a:rPr>
              <a:t>User data</a:t>
            </a:r>
          </a:p>
          <a:p>
            <a:pPr defTabSz="914400"/>
            <a:r>
              <a:rPr lang="en-US" sz="700" dirty="0">
                <a:solidFill>
                  <a:srgbClr val="000000"/>
                </a:solidFill>
              </a:rPr>
              <a:t>User group mapping</a:t>
            </a:r>
          </a:p>
          <a:p>
            <a:pPr defTabSz="914400"/>
            <a:r>
              <a:rPr lang="en-US" sz="700" dirty="0">
                <a:solidFill>
                  <a:srgbClr val="000000"/>
                </a:solidFill>
              </a:rPr>
              <a:t>Remittance locations</a:t>
            </a:r>
          </a:p>
          <a:p>
            <a:pPr defTabSz="914400"/>
            <a:r>
              <a:rPr lang="en-US" sz="700" dirty="0">
                <a:solidFill>
                  <a:srgbClr val="000000"/>
                </a:solidFill>
              </a:rPr>
              <a:t>Supplier data</a:t>
            </a:r>
          </a:p>
          <a:p>
            <a:pPr defTabSz="914400"/>
            <a:r>
              <a:rPr lang="en-US" sz="700" dirty="0">
                <a:solidFill>
                  <a:srgbClr val="000000"/>
                </a:solidFill>
              </a:rPr>
              <a:t>Supplier location</a:t>
            </a:r>
          </a:p>
          <a:p>
            <a:pPr defTabSz="914400"/>
            <a:r>
              <a:rPr lang="en-US" sz="700" dirty="0">
                <a:solidFill>
                  <a:srgbClr val="000000"/>
                </a:solidFill>
              </a:rPr>
              <a:t>Contracts</a:t>
            </a:r>
          </a:p>
        </p:txBody>
      </p:sp>
      <p:sp>
        <p:nvSpPr>
          <p:cNvPr id="121" name="Rectangle 120"/>
          <p:cNvSpPr/>
          <p:nvPr/>
        </p:nvSpPr>
        <p:spPr>
          <a:xfrm>
            <a:off x="7923439" y="2230795"/>
            <a:ext cx="1194884" cy="1384942"/>
          </a:xfrm>
          <a:prstGeom prst="rect">
            <a:avLst/>
          </a:prstGeom>
        </p:spPr>
        <p:txBody>
          <a:bodyPr wrap="square" lIns="91389" tIns="45694" rIns="91389" bIns="45694">
            <a:spAutoFit/>
          </a:bodyPr>
          <a:lstStyle/>
          <a:p>
            <a:pPr defTabSz="914400"/>
            <a:r>
              <a:rPr lang="en-US" sz="700" b="1" dirty="0">
                <a:solidFill>
                  <a:srgbClr val="000000"/>
                </a:solidFill>
              </a:rPr>
              <a:t>Buying and Invoicing</a:t>
            </a:r>
          </a:p>
          <a:p>
            <a:pPr defTabSz="914400"/>
            <a:r>
              <a:rPr lang="en-US" sz="700" dirty="0">
                <a:solidFill>
                  <a:srgbClr val="000000"/>
                </a:solidFill>
              </a:rPr>
              <a:t>Material PO</a:t>
            </a:r>
          </a:p>
          <a:p>
            <a:pPr defTabSz="914400">
              <a:defRPr/>
            </a:pPr>
            <a:r>
              <a:rPr lang="de-DE" sz="700" dirty="0">
                <a:solidFill>
                  <a:srgbClr val="000000"/>
                </a:solidFill>
              </a:rPr>
              <a:t>Service PO</a:t>
            </a:r>
            <a:endParaRPr lang="de-DE" sz="700" baseline="30000" dirty="0">
              <a:solidFill>
                <a:srgbClr val="000000"/>
              </a:solidFill>
            </a:endParaRPr>
          </a:p>
          <a:p>
            <a:pPr defTabSz="914400"/>
            <a:r>
              <a:rPr lang="en-US" sz="700" dirty="0">
                <a:solidFill>
                  <a:srgbClr val="000000"/>
                </a:solidFill>
              </a:rPr>
              <a:t>Change PO</a:t>
            </a:r>
          </a:p>
          <a:p>
            <a:pPr defTabSz="914400"/>
            <a:r>
              <a:rPr lang="en-US" sz="700" dirty="0">
                <a:solidFill>
                  <a:srgbClr val="000000"/>
                </a:solidFill>
              </a:rPr>
              <a:t>Cancel PO</a:t>
            </a:r>
          </a:p>
          <a:p>
            <a:pPr defTabSz="914400">
              <a:defRPr/>
            </a:pPr>
            <a:r>
              <a:rPr lang="de-DE" sz="700" dirty="0">
                <a:solidFill>
                  <a:srgbClr val="000000"/>
                </a:solidFill>
              </a:rPr>
              <a:t>Close PO</a:t>
            </a:r>
            <a:endParaRPr lang="de-DE" sz="700" baseline="30000" dirty="0">
              <a:solidFill>
                <a:srgbClr val="000000"/>
              </a:solidFill>
            </a:endParaRPr>
          </a:p>
          <a:p>
            <a:pPr defTabSz="914400"/>
            <a:r>
              <a:rPr lang="en-US" sz="700" dirty="0">
                <a:solidFill>
                  <a:srgbClr val="000000"/>
                </a:solidFill>
              </a:rPr>
              <a:t>Goods Receipt</a:t>
            </a:r>
          </a:p>
          <a:p>
            <a:pPr defTabSz="914400"/>
            <a:r>
              <a:rPr lang="de-DE" sz="700" dirty="0">
                <a:solidFill>
                  <a:srgbClr val="000000"/>
                </a:solidFill>
              </a:rPr>
              <a:t>Service Entry Sheet</a:t>
            </a:r>
            <a:endParaRPr lang="en-US" sz="700" dirty="0">
              <a:solidFill>
                <a:srgbClr val="000000"/>
              </a:solidFill>
            </a:endParaRPr>
          </a:p>
          <a:p>
            <a:pPr defTabSz="914400"/>
            <a:r>
              <a:rPr lang="en-US" sz="700" dirty="0">
                <a:solidFill>
                  <a:srgbClr val="000000"/>
                </a:solidFill>
              </a:rPr>
              <a:t>Invoices (Ok-to-Pay)</a:t>
            </a:r>
          </a:p>
          <a:p>
            <a:pPr defTabSz="914400"/>
            <a:r>
              <a:rPr lang="en-US" sz="700" dirty="0">
                <a:solidFill>
                  <a:srgbClr val="000000"/>
                </a:solidFill>
              </a:rPr>
              <a:t>Expense report</a:t>
            </a:r>
          </a:p>
          <a:p>
            <a:pPr defTabSz="914400"/>
            <a:r>
              <a:rPr lang="en-US" sz="700" dirty="0">
                <a:solidFill>
                  <a:srgbClr val="000000"/>
                </a:solidFill>
              </a:rPr>
              <a:t>PO status</a:t>
            </a:r>
          </a:p>
          <a:p>
            <a:pPr defTabSz="914400"/>
            <a:r>
              <a:rPr lang="en-US" sz="700" dirty="0">
                <a:solidFill>
                  <a:srgbClr val="000000"/>
                </a:solidFill>
              </a:rPr>
              <a:t>Change PO status</a:t>
            </a:r>
          </a:p>
        </p:txBody>
      </p:sp>
      <p:sp>
        <p:nvSpPr>
          <p:cNvPr id="122" name="Rectangle 121"/>
          <p:cNvSpPr/>
          <p:nvPr/>
        </p:nvSpPr>
        <p:spPr>
          <a:xfrm>
            <a:off x="9129106" y="2250358"/>
            <a:ext cx="1844877" cy="1384942"/>
          </a:xfrm>
          <a:prstGeom prst="rect">
            <a:avLst/>
          </a:prstGeom>
        </p:spPr>
        <p:txBody>
          <a:bodyPr wrap="square" lIns="91389" tIns="45694" rIns="91389" bIns="45694">
            <a:spAutoFit/>
          </a:bodyPr>
          <a:lstStyle/>
          <a:p>
            <a:pPr defTabSz="914400"/>
            <a:r>
              <a:rPr lang="en-US" sz="700" dirty="0">
                <a:solidFill>
                  <a:srgbClr val="000000"/>
                </a:solidFill>
              </a:rPr>
              <a:t>Asset Shell</a:t>
            </a:r>
          </a:p>
          <a:p>
            <a:pPr defTabSz="914400"/>
            <a:r>
              <a:rPr lang="en-US" sz="700" dirty="0">
                <a:solidFill>
                  <a:srgbClr val="000000"/>
                </a:solidFill>
              </a:rPr>
              <a:t>Receipt status</a:t>
            </a:r>
          </a:p>
          <a:p>
            <a:pPr defTabSz="914400"/>
            <a:r>
              <a:rPr lang="en-US" sz="700" dirty="0">
                <a:solidFill>
                  <a:srgbClr val="000000"/>
                </a:solidFill>
              </a:rPr>
              <a:t>Invoice status</a:t>
            </a:r>
          </a:p>
          <a:p>
            <a:pPr defTabSz="914400"/>
            <a:r>
              <a:rPr lang="en-US" sz="700" dirty="0">
                <a:solidFill>
                  <a:srgbClr val="000000"/>
                </a:solidFill>
              </a:rPr>
              <a:t>Remittances</a:t>
            </a:r>
          </a:p>
          <a:p>
            <a:pPr defTabSz="914400"/>
            <a:r>
              <a:rPr lang="en-US" sz="700" dirty="0">
                <a:solidFill>
                  <a:srgbClr val="000000"/>
                </a:solidFill>
              </a:rPr>
              <a:t>Catalog</a:t>
            </a:r>
          </a:p>
          <a:p>
            <a:pPr defTabSz="914400"/>
            <a:r>
              <a:rPr lang="en-US" sz="700" dirty="0">
                <a:solidFill>
                  <a:srgbClr val="000000"/>
                </a:solidFill>
              </a:rPr>
              <a:t>Advance Payment requests</a:t>
            </a:r>
          </a:p>
          <a:p>
            <a:pPr defTabSz="914400"/>
            <a:r>
              <a:rPr lang="en-US" sz="700" dirty="0">
                <a:solidFill>
                  <a:srgbClr val="000000"/>
                </a:solidFill>
              </a:rPr>
              <a:t>Advance Payments</a:t>
            </a:r>
          </a:p>
          <a:p>
            <a:pPr defTabSz="914400"/>
            <a:r>
              <a:rPr lang="en-US" sz="700" dirty="0">
                <a:solidFill>
                  <a:srgbClr val="000000"/>
                </a:solidFill>
              </a:rPr>
              <a:t>Cancel Advance Payment</a:t>
            </a:r>
          </a:p>
          <a:p>
            <a:pPr defTabSz="914400"/>
            <a:r>
              <a:rPr lang="en-US" sz="700" dirty="0">
                <a:solidFill>
                  <a:srgbClr val="000000"/>
                </a:solidFill>
              </a:rPr>
              <a:t>Requisition</a:t>
            </a:r>
          </a:p>
          <a:p>
            <a:pPr defTabSz="914400"/>
            <a:r>
              <a:rPr lang="en-US" sz="700" dirty="0">
                <a:solidFill>
                  <a:srgbClr val="000000"/>
                </a:solidFill>
              </a:rPr>
              <a:t>Change Requisition </a:t>
            </a:r>
          </a:p>
          <a:p>
            <a:pPr defTabSz="914400"/>
            <a:r>
              <a:rPr lang="en-US" sz="700" dirty="0">
                <a:solidFill>
                  <a:srgbClr val="000000"/>
                </a:solidFill>
              </a:rPr>
              <a:t>Budget Check</a:t>
            </a:r>
          </a:p>
          <a:p>
            <a:pPr defTabSz="914400"/>
            <a:r>
              <a:rPr lang="en-US" sz="700" dirty="0">
                <a:solidFill>
                  <a:srgbClr val="000000"/>
                </a:solidFill>
              </a:rPr>
              <a:t>SES Response</a:t>
            </a:r>
          </a:p>
        </p:txBody>
      </p:sp>
      <p:sp>
        <p:nvSpPr>
          <p:cNvPr id="134" name="Rectangle 133"/>
          <p:cNvSpPr/>
          <p:nvPr/>
        </p:nvSpPr>
        <p:spPr>
          <a:xfrm>
            <a:off x="1728417" y="1018231"/>
            <a:ext cx="2193539" cy="1384942"/>
          </a:xfrm>
          <a:prstGeom prst="rect">
            <a:avLst/>
          </a:prstGeom>
        </p:spPr>
        <p:txBody>
          <a:bodyPr wrap="square" lIns="91389" tIns="45694" rIns="91389" bIns="45694">
            <a:spAutoFit/>
          </a:bodyPr>
          <a:lstStyle/>
          <a:p>
            <a:pPr defTabSz="914400"/>
            <a:r>
              <a:rPr lang="en-US" sz="700" b="1" dirty="0">
                <a:solidFill>
                  <a:srgbClr val="000000"/>
                </a:solidFill>
              </a:rPr>
              <a:t>Sourcing and Contracts </a:t>
            </a:r>
          </a:p>
          <a:p>
            <a:pPr defTabSz="914400"/>
            <a:r>
              <a:rPr lang="en-US" sz="700" dirty="0">
                <a:solidFill>
                  <a:srgbClr val="000000"/>
                </a:solidFill>
              </a:rPr>
              <a:t>Purchasing organization</a:t>
            </a:r>
          </a:p>
          <a:p>
            <a:pPr defTabSz="914400"/>
            <a:r>
              <a:rPr lang="en-US" sz="700" dirty="0">
                <a:solidFill>
                  <a:srgbClr val="000000"/>
                </a:solidFill>
              </a:rPr>
              <a:t>Purchasing groups</a:t>
            </a:r>
          </a:p>
          <a:p>
            <a:pPr defTabSz="914400"/>
            <a:r>
              <a:rPr lang="en-US" sz="700" dirty="0">
                <a:solidFill>
                  <a:srgbClr val="000000"/>
                </a:solidFill>
              </a:rPr>
              <a:t>Company code</a:t>
            </a:r>
          </a:p>
          <a:p>
            <a:pPr defTabSz="914400"/>
            <a:r>
              <a:rPr lang="en-US" sz="700" dirty="0">
                <a:solidFill>
                  <a:srgbClr val="000000"/>
                </a:solidFill>
              </a:rPr>
              <a:t>Payment Terms </a:t>
            </a:r>
          </a:p>
          <a:p>
            <a:pPr defTabSz="914400"/>
            <a:r>
              <a:rPr lang="en-US" sz="700" dirty="0">
                <a:solidFill>
                  <a:srgbClr val="000000"/>
                </a:solidFill>
              </a:rPr>
              <a:t>Plants</a:t>
            </a:r>
          </a:p>
          <a:p>
            <a:pPr defTabSz="914400"/>
            <a:r>
              <a:rPr lang="en-US" sz="700" dirty="0">
                <a:solidFill>
                  <a:srgbClr val="000000"/>
                </a:solidFill>
              </a:rPr>
              <a:t>Incoterms</a:t>
            </a:r>
          </a:p>
          <a:p>
            <a:pPr defTabSz="914400"/>
            <a:r>
              <a:rPr lang="en-US" sz="700" dirty="0">
                <a:solidFill>
                  <a:srgbClr val="000000"/>
                </a:solidFill>
              </a:rPr>
              <a:t>Material Master</a:t>
            </a:r>
          </a:p>
          <a:p>
            <a:pPr defTabSz="914400"/>
            <a:r>
              <a:rPr lang="en-US" sz="700" dirty="0">
                <a:solidFill>
                  <a:srgbClr val="000000"/>
                </a:solidFill>
              </a:rPr>
              <a:t>Material Master/Plant</a:t>
            </a:r>
          </a:p>
          <a:p>
            <a:pPr defTabSz="914400"/>
            <a:r>
              <a:rPr lang="en-US" sz="700" dirty="0">
                <a:solidFill>
                  <a:srgbClr val="000000"/>
                </a:solidFill>
              </a:rPr>
              <a:t>Material Groups</a:t>
            </a:r>
          </a:p>
          <a:p>
            <a:pPr defTabSz="914400"/>
            <a:endParaRPr lang="en-US" sz="700" dirty="0">
              <a:solidFill>
                <a:srgbClr val="000000"/>
              </a:solidFill>
              <a:highlight>
                <a:srgbClr val="FFFF00"/>
              </a:highlight>
            </a:endParaRPr>
          </a:p>
          <a:p>
            <a:pPr defTabSz="914400"/>
            <a:endParaRPr lang="en-US" sz="700" dirty="0">
              <a:solidFill>
                <a:srgbClr val="000000"/>
              </a:solidFill>
              <a:highlight>
                <a:srgbClr val="FFFF00"/>
              </a:highlight>
            </a:endParaRPr>
          </a:p>
        </p:txBody>
      </p:sp>
      <p:sp>
        <p:nvSpPr>
          <p:cNvPr id="136" name="Freeform 56"/>
          <p:cNvSpPr>
            <a:spLocks/>
          </p:cNvSpPr>
          <p:nvPr/>
        </p:nvSpPr>
        <p:spPr bwMode="auto">
          <a:xfrm>
            <a:off x="975357" y="1055741"/>
            <a:ext cx="710702" cy="1117995"/>
          </a:xfrm>
          <a:custGeom>
            <a:avLst/>
            <a:gdLst>
              <a:gd name="T0" fmla="*/ 192 w 1862"/>
              <a:gd name="T1" fmla="*/ 1682 h 1682"/>
              <a:gd name="T2" fmla="*/ 1670 w 1862"/>
              <a:gd name="T3" fmla="*/ 1682 h 1682"/>
              <a:gd name="T4" fmla="*/ 1862 w 1862"/>
              <a:gd name="T5" fmla="*/ 1490 h 1682"/>
              <a:gd name="T6" fmla="*/ 1862 w 1862"/>
              <a:gd name="T7" fmla="*/ 192 h 1682"/>
              <a:gd name="T8" fmla="*/ 1670 w 1862"/>
              <a:gd name="T9" fmla="*/ 0 h 1682"/>
              <a:gd name="T10" fmla="*/ 192 w 1862"/>
              <a:gd name="T11" fmla="*/ 0 h 1682"/>
              <a:gd name="T12" fmla="*/ 0 w 1862"/>
              <a:gd name="T13" fmla="*/ 192 h 1682"/>
              <a:gd name="T14" fmla="*/ 0 w 1862"/>
              <a:gd name="T15" fmla="*/ 1490 h 1682"/>
              <a:gd name="T16" fmla="*/ 192 w 1862"/>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2" h="1682">
                <a:moveTo>
                  <a:pt x="192" y="1682"/>
                </a:moveTo>
                <a:lnTo>
                  <a:pt x="1670" y="1682"/>
                </a:lnTo>
                <a:cubicBezTo>
                  <a:pt x="1776" y="1682"/>
                  <a:pt x="1862" y="1596"/>
                  <a:pt x="1862" y="1490"/>
                </a:cubicBezTo>
                <a:lnTo>
                  <a:pt x="1862" y="192"/>
                </a:lnTo>
                <a:cubicBezTo>
                  <a:pt x="1862" y="86"/>
                  <a:pt x="1776" y="0"/>
                  <a:pt x="1670" y="0"/>
                </a:cubicBezTo>
                <a:lnTo>
                  <a:pt x="192" y="0"/>
                </a:lnTo>
                <a:cubicBezTo>
                  <a:pt x="86" y="0"/>
                  <a:pt x="0" y="86"/>
                  <a:pt x="0" y="192"/>
                </a:cubicBezTo>
                <a:lnTo>
                  <a:pt x="0" y="1490"/>
                </a:lnTo>
                <a:cubicBezTo>
                  <a:pt x="0" y="1596"/>
                  <a:pt x="86" y="1682"/>
                  <a:pt x="192" y="1682"/>
                </a:cubicBezTo>
                <a:close/>
              </a:path>
            </a:pathLst>
          </a:custGeom>
          <a:solidFill>
            <a:schemeClr val="accent3"/>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sz="3598" dirty="0">
                <a:solidFill>
                  <a:srgbClr val="FFFFFF"/>
                </a:solidFill>
              </a:rPr>
              <a:t>20</a:t>
            </a:r>
          </a:p>
        </p:txBody>
      </p:sp>
      <p:sp>
        <p:nvSpPr>
          <p:cNvPr id="140" name="Rectangle 58"/>
          <p:cNvSpPr>
            <a:spLocks noChangeArrowheads="1"/>
          </p:cNvSpPr>
          <p:nvPr/>
        </p:nvSpPr>
        <p:spPr bwMode="auto">
          <a:xfrm>
            <a:off x="908533" y="1106650"/>
            <a:ext cx="819412" cy="153812"/>
          </a:xfrm>
          <a:prstGeom prst="rect">
            <a:avLst/>
          </a:prstGeom>
          <a:noFill/>
          <a:ln>
            <a:noFill/>
          </a:ln>
        </p:spPr>
        <p:txBody>
          <a:bodyPr vert="horz" wrap="square" lIns="0" tIns="0" rIns="0" bIns="0" numCol="1" anchor="t" anchorCtr="0" compatLnSpc="1">
            <a:prstTxWarp prst="textNoShape">
              <a:avLst/>
            </a:prstTxWarp>
            <a:spAutoFit/>
          </a:bodyPr>
          <a:lstStyle/>
          <a:p>
            <a:pPr algn="ctr" defTabSz="913882" eaLnBrk="0" fontAlgn="base" hangingPunct="0">
              <a:spcBef>
                <a:spcPct val="0"/>
              </a:spcBef>
              <a:spcAft>
                <a:spcPct val="0"/>
              </a:spcAft>
            </a:pPr>
            <a:r>
              <a:rPr lang="en-US" altLang="en-US" sz="1000" dirty="0">
                <a:solidFill>
                  <a:srgbClr val="FFFFFF"/>
                </a:solidFill>
              </a:rPr>
              <a:t>Master</a:t>
            </a:r>
          </a:p>
        </p:txBody>
      </p:sp>
      <p:sp>
        <p:nvSpPr>
          <p:cNvPr id="149" name="Rectangle 148"/>
          <p:cNvSpPr/>
          <p:nvPr/>
        </p:nvSpPr>
        <p:spPr>
          <a:xfrm>
            <a:off x="4103494" y="1016527"/>
            <a:ext cx="2193539" cy="630889"/>
          </a:xfrm>
          <a:prstGeom prst="rect">
            <a:avLst/>
          </a:prstGeom>
        </p:spPr>
        <p:txBody>
          <a:bodyPr wrap="square" lIns="91389" tIns="45694" rIns="91389" bIns="45694">
            <a:spAutoFit/>
          </a:bodyPr>
          <a:lstStyle/>
          <a:p>
            <a:pPr defTabSz="914400"/>
            <a:r>
              <a:rPr lang="en-US" sz="700" b="1" dirty="0">
                <a:solidFill>
                  <a:srgbClr val="000000"/>
                </a:solidFill>
              </a:rPr>
              <a:t>Supplier Management</a:t>
            </a:r>
          </a:p>
          <a:p>
            <a:pPr defTabSz="914400"/>
            <a:r>
              <a:rPr lang="en-US" sz="700" dirty="0">
                <a:solidFill>
                  <a:srgbClr val="000000"/>
                </a:solidFill>
              </a:rPr>
              <a:t>SLP outbound (pass-through)</a:t>
            </a:r>
          </a:p>
          <a:p>
            <a:pPr defTabSz="914400"/>
            <a:r>
              <a:rPr lang="en-US" sz="700" dirty="0">
                <a:solidFill>
                  <a:srgbClr val="000000"/>
                </a:solidFill>
              </a:rPr>
              <a:t>SLP inbound (pass-through)</a:t>
            </a:r>
          </a:p>
          <a:p>
            <a:pPr defTabSz="914400"/>
            <a:endParaRPr lang="en-US" sz="700" dirty="0">
              <a:solidFill>
                <a:srgbClr val="000000"/>
              </a:solidFill>
            </a:endParaRPr>
          </a:p>
          <a:p>
            <a:pPr defTabSz="914400"/>
            <a:endParaRPr lang="en-US" sz="700" dirty="0">
              <a:solidFill>
                <a:srgbClr val="000000"/>
              </a:solidFill>
            </a:endParaRPr>
          </a:p>
        </p:txBody>
      </p:sp>
      <p:cxnSp>
        <p:nvCxnSpPr>
          <p:cNvPr id="4" name="Straight Connector 3"/>
          <p:cNvCxnSpPr/>
          <p:nvPr/>
        </p:nvCxnSpPr>
        <p:spPr>
          <a:xfrm>
            <a:off x="389937" y="3635126"/>
            <a:ext cx="1153952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4" name="Freeform 56"/>
          <p:cNvSpPr>
            <a:spLocks/>
          </p:cNvSpPr>
          <p:nvPr/>
        </p:nvSpPr>
        <p:spPr bwMode="auto">
          <a:xfrm>
            <a:off x="7098115" y="2346726"/>
            <a:ext cx="758942" cy="1168101"/>
          </a:xfrm>
          <a:custGeom>
            <a:avLst/>
            <a:gdLst>
              <a:gd name="T0" fmla="*/ 192 w 1862"/>
              <a:gd name="T1" fmla="*/ 1682 h 1682"/>
              <a:gd name="T2" fmla="*/ 1670 w 1862"/>
              <a:gd name="T3" fmla="*/ 1682 h 1682"/>
              <a:gd name="T4" fmla="*/ 1862 w 1862"/>
              <a:gd name="T5" fmla="*/ 1490 h 1682"/>
              <a:gd name="T6" fmla="*/ 1862 w 1862"/>
              <a:gd name="T7" fmla="*/ 192 h 1682"/>
              <a:gd name="T8" fmla="*/ 1670 w 1862"/>
              <a:gd name="T9" fmla="*/ 0 h 1682"/>
              <a:gd name="T10" fmla="*/ 192 w 1862"/>
              <a:gd name="T11" fmla="*/ 0 h 1682"/>
              <a:gd name="T12" fmla="*/ 0 w 1862"/>
              <a:gd name="T13" fmla="*/ 192 h 1682"/>
              <a:gd name="T14" fmla="*/ 0 w 1862"/>
              <a:gd name="T15" fmla="*/ 1490 h 1682"/>
              <a:gd name="T16" fmla="*/ 192 w 1862"/>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2" h="1682">
                <a:moveTo>
                  <a:pt x="192" y="1682"/>
                </a:moveTo>
                <a:lnTo>
                  <a:pt x="1670" y="1682"/>
                </a:lnTo>
                <a:cubicBezTo>
                  <a:pt x="1776" y="1682"/>
                  <a:pt x="1862" y="1596"/>
                  <a:pt x="1862" y="1490"/>
                </a:cubicBezTo>
                <a:lnTo>
                  <a:pt x="1862" y="192"/>
                </a:lnTo>
                <a:cubicBezTo>
                  <a:pt x="1862" y="86"/>
                  <a:pt x="1776" y="0"/>
                  <a:pt x="1670" y="0"/>
                </a:cubicBezTo>
                <a:lnTo>
                  <a:pt x="192" y="0"/>
                </a:lnTo>
                <a:cubicBezTo>
                  <a:pt x="86" y="0"/>
                  <a:pt x="0" y="86"/>
                  <a:pt x="0" y="192"/>
                </a:cubicBezTo>
                <a:lnTo>
                  <a:pt x="0" y="1490"/>
                </a:lnTo>
                <a:cubicBezTo>
                  <a:pt x="0" y="1596"/>
                  <a:pt x="86" y="1682"/>
                  <a:pt x="192" y="1682"/>
                </a:cubicBezTo>
                <a:close/>
              </a:path>
            </a:pathLst>
          </a:custGeom>
          <a:solidFill>
            <a:schemeClr val="accent3"/>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sz="3598" dirty="0">
                <a:solidFill>
                  <a:srgbClr val="FFFFFF"/>
                </a:solidFill>
              </a:rPr>
              <a:t>23</a:t>
            </a:r>
          </a:p>
        </p:txBody>
      </p:sp>
      <p:sp>
        <p:nvSpPr>
          <p:cNvPr id="55" name="Rectangle 58"/>
          <p:cNvSpPr>
            <a:spLocks noChangeArrowheads="1"/>
          </p:cNvSpPr>
          <p:nvPr/>
        </p:nvSpPr>
        <p:spPr bwMode="auto">
          <a:xfrm>
            <a:off x="7145198" y="2440181"/>
            <a:ext cx="666521" cy="153812"/>
          </a:xfrm>
          <a:prstGeom prst="rect">
            <a:avLst/>
          </a:prstGeom>
          <a:noFill/>
          <a:ln>
            <a:noFill/>
          </a:ln>
        </p:spPr>
        <p:txBody>
          <a:bodyPr vert="horz" wrap="none" lIns="0" tIns="0" rIns="0" bIns="0" numCol="1" anchor="t" anchorCtr="0" compatLnSpc="1">
            <a:prstTxWarp prst="textNoShape">
              <a:avLst/>
            </a:prstTxWarp>
            <a:spAutoFit/>
          </a:bodyPr>
          <a:lstStyle/>
          <a:p>
            <a:pPr algn="ctr" defTabSz="913882" eaLnBrk="0" fontAlgn="base" hangingPunct="0">
              <a:spcBef>
                <a:spcPct val="0"/>
              </a:spcBef>
              <a:spcAft>
                <a:spcPct val="0"/>
              </a:spcAft>
            </a:pPr>
            <a:r>
              <a:rPr lang="en-US" altLang="en-US" sz="1000" dirty="0">
                <a:solidFill>
                  <a:srgbClr val="FFFFFF"/>
                </a:solidFill>
              </a:rPr>
              <a:t>Transaction</a:t>
            </a:r>
          </a:p>
        </p:txBody>
      </p:sp>
      <p:sp>
        <p:nvSpPr>
          <p:cNvPr id="57" name="Rectangle 58"/>
          <p:cNvSpPr>
            <a:spLocks noChangeArrowheads="1"/>
          </p:cNvSpPr>
          <p:nvPr/>
        </p:nvSpPr>
        <p:spPr bwMode="auto">
          <a:xfrm>
            <a:off x="7133316" y="1122268"/>
            <a:ext cx="666521" cy="153812"/>
          </a:xfrm>
          <a:prstGeom prst="rect">
            <a:avLst/>
          </a:prstGeom>
          <a:noFill/>
          <a:ln>
            <a:noFill/>
          </a:ln>
        </p:spPr>
        <p:txBody>
          <a:bodyPr vert="horz" wrap="none" lIns="0" tIns="0" rIns="0" bIns="0" numCol="1" anchor="t" anchorCtr="0" compatLnSpc="1">
            <a:prstTxWarp prst="textNoShape">
              <a:avLst/>
            </a:prstTxWarp>
            <a:spAutoFit/>
          </a:bodyPr>
          <a:lstStyle/>
          <a:p>
            <a:pPr algn="ctr" defTabSz="913882" eaLnBrk="0" fontAlgn="base" hangingPunct="0">
              <a:spcBef>
                <a:spcPct val="0"/>
              </a:spcBef>
              <a:spcAft>
                <a:spcPct val="0"/>
              </a:spcAft>
            </a:pPr>
            <a:r>
              <a:rPr lang="en-US" altLang="en-US" sz="1000" dirty="0">
                <a:solidFill>
                  <a:srgbClr val="FFFFFF"/>
                </a:solidFill>
              </a:rPr>
              <a:t>Transaction</a:t>
            </a:r>
          </a:p>
        </p:txBody>
      </p:sp>
      <p:cxnSp>
        <p:nvCxnSpPr>
          <p:cNvPr id="36" name="Straight Connector 35"/>
          <p:cNvCxnSpPr/>
          <p:nvPr/>
        </p:nvCxnSpPr>
        <p:spPr>
          <a:xfrm>
            <a:off x="326840" y="929866"/>
            <a:ext cx="1153952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Rectangle 108"/>
          <p:cNvSpPr>
            <a:spLocks noChangeArrowheads="1"/>
          </p:cNvSpPr>
          <p:nvPr/>
        </p:nvSpPr>
        <p:spPr bwMode="auto">
          <a:xfrm>
            <a:off x="378138" y="1001367"/>
            <a:ext cx="461665" cy="2491756"/>
          </a:xfrm>
          <a:prstGeom prst="rect">
            <a:avLst/>
          </a:prstGeom>
          <a:solidFill>
            <a:schemeClr val="accent3"/>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270"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3882"/>
            <a:r>
              <a:rPr lang="en-US" altLang="en-US" sz="1400" b="1" dirty="0">
                <a:solidFill>
                  <a:srgbClr val="FFFFFF"/>
                </a:solidFill>
                <a:latin typeface="Arial"/>
              </a:rPr>
              <a:t>Ariba Applications</a:t>
            </a:r>
          </a:p>
          <a:p>
            <a:pPr algn="ctr" defTabSz="913882"/>
            <a:endParaRPr lang="en-US" altLang="en-US" sz="1600" dirty="0">
              <a:solidFill>
                <a:srgbClr val="FFFFFF"/>
              </a:solidFill>
              <a:latin typeface="Arial"/>
            </a:endParaRPr>
          </a:p>
        </p:txBody>
      </p:sp>
      <p:sp>
        <p:nvSpPr>
          <p:cNvPr id="37" name="Rectangle 36"/>
          <p:cNvSpPr/>
          <p:nvPr/>
        </p:nvSpPr>
        <p:spPr>
          <a:xfrm>
            <a:off x="2945784" y="1020706"/>
            <a:ext cx="1648212" cy="415446"/>
          </a:xfrm>
          <a:prstGeom prst="rect">
            <a:avLst/>
          </a:prstGeom>
        </p:spPr>
        <p:txBody>
          <a:bodyPr wrap="square" lIns="91389" tIns="45694" rIns="91389" bIns="45694">
            <a:spAutoFit/>
          </a:bodyPr>
          <a:lstStyle/>
          <a:p>
            <a:pPr defTabSz="914400"/>
            <a:r>
              <a:rPr lang="en-US" sz="700" b="1" dirty="0">
                <a:solidFill>
                  <a:srgbClr val="000000"/>
                </a:solidFill>
              </a:rPr>
              <a:t>Product Sourcing</a:t>
            </a:r>
          </a:p>
          <a:p>
            <a:pPr defTabSz="914400"/>
            <a:r>
              <a:rPr lang="en-US" sz="700" dirty="0">
                <a:solidFill>
                  <a:srgbClr val="000000"/>
                </a:solidFill>
              </a:rPr>
              <a:t>Purchase Info Record</a:t>
            </a:r>
          </a:p>
          <a:p>
            <a:pPr defTabSz="914400"/>
            <a:r>
              <a:rPr lang="en-US" sz="700" dirty="0">
                <a:solidFill>
                  <a:srgbClr val="000000"/>
                </a:solidFill>
              </a:rPr>
              <a:t>Manufacturer Part Number</a:t>
            </a:r>
          </a:p>
        </p:txBody>
      </p:sp>
      <p:sp>
        <p:nvSpPr>
          <p:cNvPr id="38" name="Rectangle 37"/>
          <p:cNvSpPr/>
          <p:nvPr/>
        </p:nvSpPr>
        <p:spPr>
          <a:xfrm>
            <a:off x="4101857" y="2286343"/>
            <a:ext cx="1974563" cy="1169498"/>
          </a:xfrm>
          <a:prstGeom prst="rect">
            <a:avLst/>
          </a:prstGeom>
        </p:spPr>
        <p:txBody>
          <a:bodyPr wrap="square" lIns="91389" tIns="45694" rIns="91389" bIns="45694">
            <a:spAutoFit/>
          </a:bodyPr>
          <a:lstStyle/>
          <a:p>
            <a:pPr defTabSz="914400"/>
            <a:endParaRPr lang="en-US" sz="700" dirty="0">
              <a:solidFill>
                <a:srgbClr val="000000"/>
              </a:solidFill>
            </a:endParaRPr>
          </a:p>
          <a:p>
            <a:pPr defTabSz="914400"/>
            <a:r>
              <a:rPr lang="en-US" sz="700" dirty="0">
                <a:solidFill>
                  <a:srgbClr val="000000"/>
                </a:solidFill>
              </a:rPr>
              <a:t>Company code internal order mapping</a:t>
            </a:r>
          </a:p>
          <a:p>
            <a:pPr defTabSz="914400"/>
            <a:r>
              <a:rPr lang="en-US" sz="700" dirty="0">
                <a:solidFill>
                  <a:srgbClr val="000000"/>
                </a:solidFill>
              </a:rPr>
              <a:t>Company code WBS element mapping</a:t>
            </a:r>
          </a:p>
          <a:p>
            <a:pPr defTabSz="914400"/>
            <a:r>
              <a:rPr lang="en-US" sz="700" dirty="0">
                <a:solidFill>
                  <a:srgbClr val="000000"/>
                </a:solidFill>
              </a:rPr>
              <a:t>Purchasing organization supplier combo</a:t>
            </a:r>
          </a:p>
          <a:p>
            <a:pPr defTabSz="914400"/>
            <a:r>
              <a:rPr lang="en-US" sz="700" dirty="0">
                <a:solidFill>
                  <a:srgbClr val="000000"/>
                </a:solidFill>
              </a:rPr>
              <a:t>Account category field status</a:t>
            </a:r>
          </a:p>
          <a:p>
            <a:pPr defTabSz="914400"/>
            <a:r>
              <a:rPr lang="en-US" sz="700" dirty="0">
                <a:solidFill>
                  <a:srgbClr val="000000"/>
                </a:solidFill>
              </a:rPr>
              <a:t>Plant to purchasing organization</a:t>
            </a:r>
          </a:p>
          <a:p>
            <a:pPr defTabSz="914400"/>
            <a:r>
              <a:rPr lang="en-US" sz="700" dirty="0">
                <a:solidFill>
                  <a:srgbClr val="000000"/>
                </a:solidFill>
              </a:rPr>
              <a:t>Currency conversion rates</a:t>
            </a:r>
          </a:p>
          <a:p>
            <a:pPr defTabSz="914400"/>
            <a:r>
              <a:rPr lang="en-US" sz="700" dirty="0">
                <a:solidFill>
                  <a:srgbClr val="000000"/>
                </a:solidFill>
              </a:rPr>
              <a:t>Fund management objects</a:t>
            </a:r>
          </a:p>
          <a:p>
            <a:pPr defTabSz="914400"/>
            <a:r>
              <a:rPr lang="en-US" sz="700" dirty="0">
                <a:solidFill>
                  <a:srgbClr val="000000"/>
                </a:solidFill>
              </a:rPr>
              <a:t>Purchasing organizations</a:t>
            </a:r>
          </a:p>
          <a:p>
            <a:pPr defTabSz="914400"/>
            <a:r>
              <a:rPr lang="en-US" sz="700" dirty="0">
                <a:solidFill>
                  <a:srgbClr val="000000"/>
                </a:solidFill>
              </a:rPr>
              <a:t>General ledger languages</a:t>
            </a:r>
          </a:p>
        </p:txBody>
      </p:sp>
      <p:sp>
        <p:nvSpPr>
          <p:cNvPr id="40" name="Rectangle 108"/>
          <p:cNvSpPr>
            <a:spLocks noChangeArrowheads="1"/>
          </p:cNvSpPr>
          <p:nvPr/>
        </p:nvSpPr>
        <p:spPr bwMode="auto">
          <a:xfrm>
            <a:off x="602487" y="2322012"/>
            <a:ext cx="200055" cy="1137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270"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3882"/>
            <a:r>
              <a:rPr lang="en-US" altLang="en-US" sz="1300" b="1" dirty="0">
                <a:solidFill>
                  <a:srgbClr val="FFFFFF"/>
                </a:solidFill>
                <a:latin typeface="Arial"/>
              </a:rPr>
              <a:t>Procurement</a:t>
            </a:r>
            <a:endParaRPr lang="en-US" altLang="en-US" sz="1699" dirty="0">
              <a:solidFill>
                <a:srgbClr val="FFFFFF"/>
              </a:solidFill>
              <a:latin typeface="Arial"/>
            </a:endParaRPr>
          </a:p>
        </p:txBody>
      </p:sp>
      <p:sp>
        <p:nvSpPr>
          <p:cNvPr id="41" name="Rectangle 108"/>
          <p:cNvSpPr>
            <a:spLocks noChangeArrowheads="1"/>
          </p:cNvSpPr>
          <p:nvPr/>
        </p:nvSpPr>
        <p:spPr bwMode="auto">
          <a:xfrm>
            <a:off x="606024" y="992206"/>
            <a:ext cx="184666" cy="1137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270"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3882"/>
            <a:r>
              <a:rPr lang="en-US" altLang="en-US" sz="1200" b="1" dirty="0">
                <a:solidFill>
                  <a:srgbClr val="FFFFFF"/>
                </a:solidFill>
                <a:latin typeface="Arial"/>
              </a:rPr>
              <a:t>Sourcing</a:t>
            </a:r>
            <a:endParaRPr lang="en-US" altLang="en-US" sz="1200" dirty="0">
              <a:solidFill>
                <a:srgbClr val="FFFFFF"/>
              </a:solidFill>
              <a:latin typeface="Arial"/>
            </a:endParaRPr>
          </a:p>
        </p:txBody>
      </p:sp>
      <p:sp>
        <p:nvSpPr>
          <p:cNvPr id="43" name="Rectangle 42"/>
          <p:cNvSpPr/>
          <p:nvPr/>
        </p:nvSpPr>
        <p:spPr>
          <a:xfrm>
            <a:off x="7859020" y="1012015"/>
            <a:ext cx="1694430" cy="630889"/>
          </a:xfrm>
          <a:prstGeom prst="rect">
            <a:avLst/>
          </a:prstGeom>
        </p:spPr>
        <p:txBody>
          <a:bodyPr wrap="square" lIns="91389" tIns="45694" rIns="91389" bIns="45694">
            <a:spAutoFit/>
          </a:bodyPr>
          <a:lstStyle/>
          <a:p>
            <a:pPr defTabSz="914400"/>
            <a:r>
              <a:rPr lang="en-US" sz="700" b="1" dirty="0">
                <a:solidFill>
                  <a:srgbClr val="000000"/>
                </a:solidFill>
              </a:rPr>
              <a:t>Sourcing</a:t>
            </a:r>
          </a:p>
          <a:p>
            <a:pPr defTabSz="914400"/>
            <a:r>
              <a:rPr lang="en-US" sz="700" dirty="0">
                <a:solidFill>
                  <a:srgbClr val="000000"/>
                </a:solidFill>
              </a:rPr>
              <a:t>RFQ to Quote request</a:t>
            </a:r>
          </a:p>
          <a:p>
            <a:pPr defTabSz="914400"/>
            <a:r>
              <a:rPr lang="en-US" sz="700" dirty="0">
                <a:solidFill>
                  <a:srgbClr val="000000"/>
                </a:solidFill>
              </a:rPr>
              <a:t>Sourcing Award to PO</a:t>
            </a:r>
          </a:p>
          <a:p>
            <a:pPr defTabSz="914400"/>
            <a:r>
              <a:rPr lang="de-DE" sz="700" dirty="0">
                <a:solidFill>
                  <a:srgbClr val="000000"/>
                </a:solidFill>
              </a:rPr>
              <a:t>Sourcing Award </a:t>
            </a:r>
            <a:r>
              <a:rPr lang="de-DE" sz="700" dirty="0" err="1">
                <a:solidFill>
                  <a:srgbClr val="000000"/>
                </a:solidFill>
              </a:rPr>
              <a:t>to</a:t>
            </a:r>
            <a:r>
              <a:rPr lang="de-DE" sz="700" dirty="0">
                <a:solidFill>
                  <a:srgbClr val="000000"/>
                </a:solidFill>
              </a:rPr>
              <a:t> Outline Agreement</a:t>
            </a:r>
            <a:endParaRPr lang="en-US" sz="700" dirty="0">
              <a:solidFill>
                <a:srgbClr val="000000"/>
              </a:solidFill>
            </a:endParaRPr>
          </a:p>
          <a:p>
            <a:pPr defTabSz="914400"/>
            <a:endParaRPr lang="en-US" sz="700" dirty="0">
              <a:solidFill>
                <a:srgbClr val="000000"/>
              </a:solidFill>
            </a:endParaRPr>
          </a:p>
        </p:txBody>
      </p:sp>
      <p:sp>
        <p:nvSpPr>
          <p:cNvPr id="44" name="Rectangle 43"/>
          <p:cNvSpPr/>
          <p:nvPr/>
        </p:nvSpPr>
        <p:spPr>
          <a:xfrm>
            <a:off x="9054375" y="1014642"/>
            <a:ext cx="1903516" cy="307724"/>
          </a:xfrm>
          <a:prstGeom prst="rect">
            <a:avLst/>
          </a:prstGeom>
        </p:spPr>
        <p:txBody>
          <a:bodyPr wrap="square" lIns="91389" tIns="45694" rIns="91389" bIns="45694">
            <a:spAutoFit/>
          </a:bodyPr>
          <a:lstStyle/>
          <a:p>
            <a:pPr defTabSz="914400"/>
            <a:r>
              <a:rPr lang="en-US" sz="700" b="1" dirty="0">
                <a:solidFill>
                  <a:srgbClr val="000000"/>
                </a:solidFill>
              </a:rPr>
              <a:t>Contracts</a:t>
            </a:r>
          </a:p>
          <a:p>
            <a:pPr defTabSz="914400"/>
            <a:r>
              <a:rPr lang="en-US" sz="700" dirty="0">
                <a:solidFill>
                  <a:srgbClr val="000000"/>
                </a:solidFill>
              </a:rPr>
              <a:t>Contract Workspace to Outline Agreement</a:t>
            </a:r>
            <a:endParaRPr lang="en-US" sz="800" dirty="0">
              <a:solidFill>
                <a:srgbClr val="000000"/>
              </a:solidFill>
            </a:endParaRPr>
          </a:p>
        </p:txBody>
      </p:sp>
      <p:sp>
        <p:nvSpPr>
          <p:cNvPr id="50" name="Freeform 56"/>
          <p:cNvSpPr>
            <a:spLocks/>
          </p:cNvSpPr>
          <p:nvPr/>
        </p:nvSpPr>
        <p:spPr bwMode="auto">
          <a:xfrm>
            <a:off x="8912963" y="286401"/>
            <a:ext cx="3225844" cy="284930"/>
          </a:xfrm>
          <a:custGeom>
            <a:avLst/>
            <a:gdLst>
              <a:gd name="T0" fmla="*/ 192 w 1862"/>
              <a:gd name="T1" fmla="*/ 1682 h 1682"/>
              <a:gd name="T2" fmla="*/ 1670 w 1862"/>
              <a:gd name="T3" fmla="*/ 1682 h 1682"/>
              <a:gd name="T4" fmla="*/ 1862 w 1862"/>
              <a:gd name="T5" fmla="*/ 1490 h 1682"/>
              <a:gd name="T6" fmla="*/ 1862 w 1862"/>
              <a:gd name="T7" fmla="*/ 192 h 1682"/>
              <a:gd name="T8" fmla="*/ 1670 w 1862"/>
              <a:gd name="T9" fmla="*/ 0 h 1682"/>
              <a:gd name="T10" fmla="*/ 192 w 1862"/>
              <a:gd name="T11" fmla="*/ 0 h 1682"/>
              <a:gd name="T12" fmla="*/ 0 w 1862"/>
              <a:gd name="T13" fmla="*/ 192 h 1682"/>
              <a:gd name="T14" fmla="*/ 0 w 1862"/>
              <a:gd name="T15" fmla="*/ 1490 h 1682"/>
              <a:gd name="T16" fmla="*/ 192 w 1862"/>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2" h="1682">
                <a:moveTo>
                  <a:pt x="192" y="1682"/>
                </a:moveTo>
                <a:lnTo>
                  <a:pt x="1670" y="1682"/>
                </a:lnTo>
                <a:cubicBezTo>
                  <a:pt x="1776" y="1682"/>
                  <a:pt x="1862" y="1596"/>
                  <a:pt x="1862" y="1490"/>
                </a:cubicBezTo>
                <a:lnTo>
                  <a:pt x="1862" y="192"/>
                </a:lnTo>
                <a:cubicBezTo>
                  <a:pt x="1862" y="86"/>
                  <a:pt x="1776" y="0"/>
                  <a:pt x="1670" y="0"/>
                </a:cubicBezTo>
                <a:lnTo>
                  <a:pt x="192" y="0"/>
                </a:lnTo>
                <a:cubicBezTo>
                  <a:pt x="86" y="0"/>
                  <a:pt x="0" y="86"/>
                  <a:pt x="0" y="192"/>
                </a:cubicBezTo>
                <a:lnTo>
                  <a:pt x="0" y="1490"/>
                </a:lnTo>
                <a:cubicBezTo>
                  <a:pt x="0" y="1596"/>
                  <a:pt x="86" y="1682"/>
                  <a:pt x="192" y="1682"/>
                </a:cubicBezTo>
                <a:close/>
              </a:path>
            </a:pathLst>
          </a:custGeom>
          <a:solidFill>
            <a:schemeClr val="accent3"/>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sz="1200" dirty="0">
                <a:solidFill>
                  <a:srgbClr val="FFFFFF"/>
                </a:solidFill>
              </a:rPr>
              <a:t>122= SAP ERP and S/4 HANA On-Premise</a:t>
            </a:r>
          </a:p>
        </p:txBody>
      </p:sp>
      <p:sp>
        <p:nvSpPr>
          <p:cNvPr id="58" name="Freeform 56"/>
          <p:cNvSpPr>
            <a:spLocks/>
          </p:cNvSpPr>
          <p:nvPr/>
        </p:nvSpPr>
        <p:spPr bwMode="auto">
          <a:xfrm>
            <a:off x="8926094" y="608766"/>
            <a:ext cx="3225844" cy="284930"/>
          </a:xfrm>
          <a:custGeom>
            <a:avLst/>
            <a:gdLst>
              <a:gd name="T0" fmla="*/ 192 w 1862"/>
              <a:gd name="T1" fmla="*/ 1682 h 1682"/>
              <a:gd name="T2" fmla="*/ 1670 w 1862"/>
              <a:gd name="T3" fmla="*/ 1682 h 1682"/>
              <a:gd name="T4" fmla="*/ 1862 w 1862"/>
              <a:gd name="T5" fmla="*/ 1490 h 1682"/>
              <a:gd name="T6" fmla="*/ 1862 w 1862"/>
              <a:gd name="T7" fmla="*/ 192 h 1682"/>
              <a:gd name="T8" fmla="*/ 1670 w 1862"/>
              <a:gd name="T9" fmla="*/ 0 h 1682"/>
              <a:gd name="T10" fmla="*/ 192 w 1862"/>
              <a:gd name="T11" fmla="*/ 0 h 1682"/>
              <a:gd name="T12" fmla="*/ 0 w 1862"/>
              <a:gd name="T13" fmla="*/ 192 h 1682"/>
              <a:gd name="T14" fmla="*/ 0 w 1862"/>
              <a:gd name="T15" fmla="*/ 1490 h 1682"/>
              <a:gd name="T16" fmla="*/ 192 w 1862"/>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2" h="1682">
                <a:moveTo>
                  <a:pt x="192" y="1682"/>
                </a:moveTo>
                <a:lnTo>
                  <a:pt x="1670" y="1682"/>
                </a:lnTo>
                <a:cubicBezTo>
                  <a:pt x="1776" y="1682"/>
                  <a:pt x="1862" y="1596"/>
                  <a:pt x="1862" y="1490"/>
                </a:cubicBezTo>
                <a:lnTo>
                  <a:pt x="1862" y="192"/>
                </a:lnTo>
                <a:cubicBezTo>
                  <a:pt x="1862" y="86"/>
                  <a:pt x="1776" y="0"/>
                  <a:pt x="1670" y="0"/>
                </a:cubicBezTo>
                <a:lnTo>
                  <a:pt x="192" y="0"/>
                </a:lnTo>
                <a:cubicBezTo>
                  <a:pt x="86" y="0"/>
                  <a:pt x="0" y="86"/>
                  <a:pt x="0" y="192"/>
                </a:cubicBezTo>
                <a:lnTo>
                  <a:pt x="0" y="1490"/>
                </a:lnTo>
                <a:cubicBezTo>
                  <a:pt x="0" y="1596"/>
                  <a:pt x="86" y="1682"/>
                  <a:pt x="192" y="1682"/>
                </a:cubicBezTo>
                <a:close/>
              </a:path>
            </a:pathLst>
          </a:custGeom>
          <a:solidFill>
            <a:srgbClr val="00B050"/>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sz="1200" dirty="0">
                <a:solidFill>
                  <a:srgbClr val="FFFFFF"/>
                </a:solidFill>
              </a:rPr>
              <a:t>80 = Other Formats – Network Sell side </a:t>
            </a:r>
          </a:p>
        </p:txBody>
      </p:sp>
      <p:sp>
        <p:nvSpPr>
          <p:cNvPr id="60" name="Freeform 56"/>
          <p:cNvSpPr>
            <a:spLocks/>
          </p:cNvSpPr>
          <p:nvPr/>
        </p:nvSpPr>
        <p:spPr bwMode="auto">
          <a:xfrm>
            <a:off x="11117870" y="1777077"/>
            <a:ext cx="850160" cy="1146396"/>
          </a:xfrm>
          <a:custGeom>
            <a:avLst/>
            <a:gdLst>
              <a:gd name="T0" fmla="*/ 192 w 1862"/>
              <a:gd name="T1" fmla="*/ 1682 h 1682"/>
              <a:gd name="T2" fmla="*/ 1670 w 1862"/>
              <a:gd name="T3" fmla="*/ 1682 h 1682"/>
              <a:gd name="T4" fmla="*/ 1862 w 1862"/>
              <a:gd name="T5" fmla="*/ 1490 h 1682"/>
              <a:gd name="T6" fmla="*/ 1862 w 1862"/>
              <a:gd name="T7" fmla="*/ 192 h 1682"/>
              <a:gd name="T8" fmla="*/ 1670 w 1862"/>
              <a:gd name="T9" fmla="*/ 0 h 1682"/>
              <a:gd name="T10" fmla="*/ 192 w 1862"/>
              <a:gd name="T11" fmla="*/ 0 h 1682"/>
              <a:gd name="T12" fmla="*/ 0 w 1862"/>
              <a:gd name="T13" fmla="*/ 192 h 1682"/>
              <a:gd name="T14" fmla="*/ 0 w 1862"/>
              <a:gd name="T15" fmla="*/ 1490 h 1682"/>
              <a:gd name="T16" fmla="*/ 192 w 1862"/>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2" h="1682">
                <a:moveTo>
                  <a:pt x="192" y="1682"/>
                </a:moveTo>
                <a:lnTo>
                  <a:pt x="1670" y="1682"/>
                </a:lnTo>
                <a:cubicBezTo>
                  <a:pt x="1776" y="1682"/>
                  <a:pt x="1862" y="1596"/>
                  <a:pt x="1862" y="1490"/>
                </a:cubicBezTo>
                <a:lnTo>
                  <a:pt x="1862" y="192"/>
                </a:lnTo>
                <a:cubicBezTo>
                  <a:pt x="1862" y="86"/>
                  <a:pt x="1776" y="0"/>
                  <a:pt x="1670" y="0"/>
                </a:cubicBezTo>
                <a:lnTo>
                  <a:pt x="192" y="0"/>
                </a:lnTo>
                <a:cubicBezTo>
                  <a:pt x="86" y="0"/>
                  <a:pt x="0" y="86"/>
                  <a:pt x="0" y="192"/>
                </a:cubicBezTo>
                <a:lnTo>
                  <a:pt x="0" y="1490"/>
                </a:lnTo>
                <a:cubicBezTo>
                  <a:pt x="0" y="1596"/>
                  <a:pt x="86" y="1682"/>
                  <a:pt x="192" y="1682"/>
                </a:cubicBezTo>
                <a:close/>
              </a:path>
            </a:pathLst>
          </a:custGeom>
          <a:solidFill>
            <a:schemeClr val="accent6"/>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sz="3598" dirty="0">
                <a:solidFill>
                  <a:srgbClr val="FFFFFF"/>
                </a:solidFill>
              </a:rPr>
              <a:t>85</a:t>
            </a:r>
          </a:p>
        </p:txBody>
      </p:sp>
      <p:sp>
        <p:nvSpPr>
          <p:cNvPr id="73" name="Right Brace 72"/>
          <p:cNvSpPr/>
          <p:nvPr/>
        </p:nvSpPr>
        <p:spPr>
          <a:xfrm>
            <a:off x="10631910" y="1001367"/>
            <a:ext cx="440895" cy="2513460"/>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799">
              <a:solidFill>
                <a:srgbClr val="000000"/>
              </a:solidFill>
              <a:latin typeface="Arial"/>
            </a:endParaRPr>
          </a:p>
        </p:txBody>
      </p:sp>
      <p:sp>
        <p:nvSpPr>
          <p:cNvPr id="70" name="Rectangle 108"/>
          <p:cNvSpPr>
            <a:spLocks noChangeArrowheads="1"/>
          </p:cNvSpPr>
          <p:nvPr/>
        </p:nvSpPr>
        <p:spPr bwMode="auto">
          <a:xfrm>
            <a:off x="361601" y="3710436"/>
            <a:ext cx="430887" cy="2816207"/>
          </a:xfrm>
          <a:prstGeom prst="rect">
            <a:avLst/>
          </a:prstGeom>
          <a:solidFill>
            <a:schemeClr val="accent3"/>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270"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3882"/>
            <a:r>
              <a:rPr lang="en-US" altLang="en-US" sz="1400" b="1">
                <a:solidFill>
                  <a:srgbClr val="FFFFFF"/>
                </a:solidFill>
                <a:latin typeface="Arial"/>
              </a:rPr>
              <a:t>Ariba Network</a:t>
            </a:r>
          </a:p>
          <a:p>
            <a:pPr algn="ctr" defTabSz="913882"/>
            <a:endParaRPr lang="en-US" altLang="en-US" sz="1400" dirty="0">
              <a:solidFill>
                <a:srgbClr val="CCCCCC"/>
              </a:solidFill>
              <a:latin typeface="Arial"/>
            </a:endParaRPr>
          </a:p>
        </p:txBody>
      </p:sp>
      <p:sp>
        <p:nvSpPr>
          <p:cNvPr id="79" name="Freeform 73"/>
          <p:cNvSpPr>
            <a:spLocks/>
          </p:cNvSpPr>
          <p:nvPr/>
        </p:nvSpPr>
        <p:spPr bwMode="auto">
          <a:xfrm>
            <a:off x="973179" y="3740695"/>
            <a:ext cx="712880" cy="2783847"/>
          </a:xfrm>
          <a:custGeom>
            <a:avLst/>
            <a:gdLst>
              <a:gd name="T0" fmla="*/ 192 w 1863"/>
              <a:gd name="T1" fmla="*/ 1682 h 1682"/>
              <a:gd name="T2" fmla="*/ 1671 w 1863"/>
              <a:gd name="T3" fmla="*/ 1682 h 1682"/>
              <a:gd name="T4" fmla="*/ 1863 w 1863"/>
              <a:gd name="T5" fmla="*/ 1490 h 1682"/>
              <a:gd name="T6" fmla="*/ 1863 w 1863"/>
              <a:gd name="T7" fmla="*/ 192 h 1682"/>
              <a:gd name="T8" fmla="*/ 1671 w 1863"/>
              <a:gd name="T9" fmla="*/ 0 h 1682"/>
              <a:gd name="T10" fmla="*/ 192 w 1863"/>
              <a:gd name="T11" fmla="*/ 0 h 1682"/>
              <a:gd name="T12" fmla="*/ 0 w 1863"/>
              <a:gd name="T13" fmla="*/ 192 h 1682"/>
              <a:gd name="T14" fmla="*/ 0 w 1863"/>
              <a:gd name="T15" fmla="*/ 1490 h 1682"/>
              <a:gd name="T16" fmla="*/ 192 w 1863"/>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3" h="1682">
                <a:moveTo>
                  <a:pt x="192" y="1682"/>
                </a:moveTo>
                <a:lnTo>
                  <a:pt x="1671" y="1682"/>
                </a:lnTo>
                <a:cubicBezTo>
                  <a:pt x="1777" y="1682"/>
                  <a:pt x="1863" y="1596"/>
                  <a:pt x="1863" y="1490"/>
                </a:cubicBezTo>
                <a:lnTo>
                  <a:pt x="1863" y="192"/>
                </a:lnTo>
                <a:cubicBezTo>
                  <a:pt x="1863" y="86"/>
                  <a:pt x="1777" y="0"/>
                  <a:pt x="1671" y="0"/>
                </a:cubicBezTo>
                <a:lnTo>
                  <a:pt x="192" y="0"/>
                </a:lnTo>
                <a:cubicBezTo>
                  <a:pt x="86" y="0"/>
                  <a:pt x="0" y="86"/>
                  <a:pt x="0" y="192"/>
                </a:cubicBezTo>
                <a:lnTo>
                  <a:pt x="0" y="1490"/>
                </a:lnTo>
                <a:cubicBezTo>
                  <a:pt x="0" y="1596"/>
                  <a:pt x="86" y="1682"/>
                  <a:pt x="192" y="1682"/>
                </a:cubicBezTo>
                <a:close/>
              </a:path>
            </a:pathLst>
          </a:custGeom>
          <a:solidFill>
            <a:schemeClr val="accent3"/>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altLang="en-US" sz="3598" dirty="0">
                <a:solidFill>
                  <a:srgbClr val="FFFFFF"/>
                </a:solidFill>
              </a:rPr>
              <a:t>37</a:t>
            </a:r>
            <a:endParaRPr lang="en-US" sz="3598" dirty="0">
              <a:solidFill>
                <a:srgbClr val="FFFFFF"/>
              </a:solidFill>
            </a:endParaRPr>
          </a:p>
        </p:txBody>
      </p:sp>
      <p:sp>
        <p:nvSpPr>
          <p:cNvPr id="80" name="Rectangle 76"/>
          <p:cNvSpPr>
            <a:spLocks noChangeArrowheads="1"/>
          </p:cNvSpPr>
          <p:nvPr/>
        </p:nvSpPr>
        <p:spPr bwMode="auto">
          <a:xfrm>
            <a:off x="1857641" y="3928367"/>
            <a:ext cx="596024" cy="184575"/>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3882"/>
            <a:r>
              <a:rPr lang="en-US" altLang="en-US" sz="1200" dirty="0">
                <a:solidFill>
                  <a:srgbClr val="FFFFFF"/>
                </a:solidFill>
                <a:latin typeface="Arial"/>
              </a:rPr>
              <a:t>Buy side</a:t>
            </a:r>
          </a:p>
        </p:txBody>
      </p:sp>
      <p:sp>
        <p:nvSpPr>
          <p:cNvPr id="87" name="Rectangle 58"/>
          <p:cNvSpPr>
            <a:spLocks noChangeArrowheads="1"/>
          </p:cNvSpPr>
          <p:nvPr/>
        </p:nvSpPr>
        <p:spPr bwMode="auto">
          <a:xfrm>
            <a:off x="926240" y="3812658"/>
            <a:ext cx="819412" cy="153812"/>
          </a:xfrm>
          <a:prstGeom prst="rect">
            <a:avLst/>
          </a:prstGeom>
          <a:noFill/>
          <a:ln>
            <a:noFill/>
          </a:ln>
        </p:spPr>
        <p:txBody>
          <a:bodyPr vert="horz" wrap="square" lIns="0" tIns="0" rIns="0" bIns="0" numCol="1" anchor="t" anchorCtr="0" compatLnSpc="1">
            <a:prstTxWarp prst="textNoShape">
              <a:avLst/>
            </a:prstTxWarp>
            <a:spAutoFit/>
          </a:bodyPr>
          <a:lstStyle/>
          <a:p>
            <a:pPr algn="ctr" defTabSz="913882" eaLnBrk="0" fontAlgn="base" hangingPunct="0">
              <a:spcBef>
                <a:spcPct val="0"/>
              </a:spcBef>
              <a:spcAft>
                <a:spcPct val="0"/>
              </a:spcAft>
            </a:pPr>
            <a:r>
              <a:rPr lang="en-US" altLang="en-US" sz="1000" dirty="0">
                <a:solidFill>
                  <a:srgbClr val="FFFFFF"/>
                </a:solidFill>
              </a:rPr>
              <a:t>Buy side</a:t>
            </a:r>
          </a:p>
        </p:txBody>
      </p:sp>
      <p:sp>
        <p:nvSpPr>
          <p:cNvPr id="90" name="Freeform 73"/>
          <p:cNvSpPr>
            <a:spLocks/>
          </p:cNvSpPr>
          <p:nvPr/>
        </p:nvSpPr>
        <p:spPr bwMode="auto">
          <a:xfrm>
            <a:off x="4869149" y="3731507"/>
            <a:ext cx="743968" cy="2793034"/>
          </a:xfrm>
          <a:custGeom>
            <a:avLst/>
            <a:gdLst>
              <a:gd name="T0" fmla="*/ 192 w 1863"/>
              <a:gd name="T1" fmla="*/ 1682 h 1682"/>
              <a:gd name="T2" fmla="*/ 1671 w 1863"/>
              <a:gd name="T3" fmla="*/ 1682 h 1682"/>
              <a:gd name="T4" fmla="*/ 1863 w 1863"/>
              <a:gd name="T5" fmla="*/ 1490 h 1682"/>
              <a:gd name="T6" fmla="*/ 1863 w 1863"/>
              <a:gd name="T7" fmla="*/ 192 h 1682"/>
              <a:gd name="T8" fmla="*/ 1671 w 1863"/>
              <a:gd name="T9" fmla="*/ 0 h 1682"/>
              <a:gd name="T10" fmla="*/ 192 w 1863"/>
              <a:gd name="T11" fmla="*/ 0 h 1682"/>
              <a:gd name="T12" fmla="*/ 0 w 1863"/>
              <a:gd name="T13" fmla="*/ 192 h 1682"/>
              <a:gd name="T14" fmla="*/ 0 w 1863"/>
              <a:gd name="T15" fmla="*/ 1490 h 1682"/>
              <a:gd name="T16" fmla="*/ 192 w 1863"/>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3" h="1682">
                <a:moveTo>
                  <a:pt x="192" y="1682"/>
                </a:moveTo>
                <a:lnTo>
                  <a:pt x="1671" y="1682"/>
                </a:lnTo>
                <a:cubicBezTo>
                  <a:pt x="1777" y="1682"/>
                  <a:pt x="1863" y="1596"/>
                  <a:pt x="1863" y="1490"/>
                </a:cubicBezTo>
                <a:lnTo>
                  <a:pt x="1863" y="192"/>
                </a:lnTo>
                <a:cubicBezTo>
                  <a:pt x="1863" y="86"/>
                  <a:pt x="1777" y="0"/>
                  <a:pt x="1671" y="0"/>
                </a:cubicBezTo>
                <a:lnTo>
                  <a:pt x="192" y="0"/>
                </a:lnTo>
                <a:cubicBezTo>
                  <a:pt x="86" y="0"/>
                  <a:pt x="0" y="86"/>
                  <a:pt x="0" y="192"/>
                </a:cubicBezTo>
                <a:lnTo>
                  <a:pt x="0" y="1490"/>
                </a:lnTo>
                <a:cubicBezTo>
                  <a:pt x="0" y="1596"/>
                  <a:pt x="86" y="1682"/>
                  <a:pt x="192" y="1682"/>
                </a:cubicBezTo>
                <a:close/>
              </a:path>
            </a:pathLst>
          </a:custGeom>
          <a:solidFill>
            <a:srgbClr val="00B050"/>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sz="3598" dirty="0">
                <a:solidFill>
                  <a:srgbClr val="FFFFFF"/>
                </a:solidFill>
              </a:rPr>
              <a:t>80</a:t>
            </a:r>
          </a:p>
        </p:txBody>
      </p:sp>
      <p:sp>
        <p:nvSpPr>
          <p:cNvPr id="91" name="Rectangle 58"/>
          <p:cNvSpPr>
            <a:spLocks noChangeArrowheads="1"/>
          </p:cNvSpPr>
          <p:nvPr/>
        </p:nvSpPr>
        <p:spPr bwMode="auto">
          <a:xfrm>
            <a:off x="4788722" y="3819431"/>
            <a:ext cx="819412" cy="153812"/>
          </a:xfrm>
          <a:prstGeom prst="rect">
            <a:avLst/>
          </a:prstGeom>
          <a:noFill/>
          <a:ln>
            <a:noFill/>
          </a:ln>
        </p:spPr>
        <p:txBody>
          <a:bodyPr vert="horz" wrap="square" lIns="0" tIns="0" rIns="0" bIns="0" numCol="1" anchor="t" anchorCtr="0" compatLnSpc="1">
            <a:prstTxWarp prst="textNoShape">
              <a:avLst/>
            </a:prstTxWarp>
            <a:spAutoFit/>
          </a:bodyPr>
          <a:lstStyle/>
          <a:p>
            <a:pPr algn="ctr" defTabSz="913882" eaLnBrk="0" fontAlgn="base" hangingPunct="0">
              <a:spcBef>
                <a:spcPct val="0"/>
              </a:spcBef>
              <a:spcAft>
                <a:spcPct val="0"/>
              </a:spcAft>
            </a:pPr>
            <a:r>
              <a:rPr lang="en-US" altLang="en-US" sz="1000" dirty="0">
                <a:solidFill>
                  <a:srgbClr val="FFFFFF"/>
                </a:solidFill>
              </a:rPr>
              <a:t>Sell side</a:t>
            </a:r>
          </a:p>
        </p:txBody>
      </p:sp>
      <p:sp>
        <p:nvSpPr>
          <p:cNvPr id="92" name="Right Brace 91"/>
          <p:cNvSpPr/>
          <p:nvPr/>
        </p:nvSpPr>
        <p:spPr>
          <a:xfrm>
            <a:off x="10618261" y="3705291"/>
            <a:ext cx="440895" cy="267051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799">
              <a:solidFill>
                <a:srgbClr val="000000"/>
              </a:solidFill>
              <a:latin typeface="Arial"/>
            </a:endParaRPr>
          </a:p>
        </p:txBody>
      </p:sp>
      <p:sp>
        <p:nvSpPr>
          <p:cNvPr id="93" name="Freeform 56"/>
          <p:cNvSpPr>
            <a:spLocks/>
          </p:cNvSpPr>
          <p:nvPr/>
        </p:nvSpPr>
        <p:spPr bwMode="auto">
          <a:xfrm>
            <a:off x="11100155" y="4466835"/>
            <a:ext cx="987037" cy="1146396"/>
          </a:xfrm>
          <a:custGeom>
            <a:avLst/>
            <a:gdLst>
              <a:gd name="T0" fmla="*/ 192 w 1862"/>
              <a:gd name="T1" fmla="*/ 1682 h 1682"/>
              <a:gd name="T2" fmla="*/ 1670 w 1862"/>
              <a:gd name="T3" fmla="*/ 1682 h 1682"/>
              <a:gd name="T4" fmla="*/ 1862 w 1862"/>
              <a:gd name="T5" fmla="*/ 1490 h 1682"/>
              <a:gd name="T6" fmla="*/ 1862 w 1862"/>
              <a:gd name="T7" fmla="*/ 192 h 1682"/>
              <a:gd name="T8" fmla="*/ 1670 w 1862"/>
              <a:gd name="T9" fmla="*/ 0 h 1682"/>
              <a:gd name="T10" fmla="*/ 192 w 1862"/>
              <a:gd name="T11" fmla="*/ 0 h 1682"/>
              <a:gd name="T12" fmla="*/ 0 w 1862"/>
              <a:gd name="T13" fmla="*/ 192 h 1682"/>
              <a:gd name="T14" fmla="*/ 0 w 1862"/>
              <a:gd name="T15" fmla="*/ 1490 h 1682"/>
              <a:gd name="T16" fmla="*/ 192 w 1862"/>
              <a:gd name="T17" fmla="*/ 168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2" h="1682">
                <a:moveTo>
                  <a:pt x="192" y="1682"/>
                </a:moveTo>
                <a:lnTo>
                  <a:pt x="1670" y="1682"/>
                </a:lnTo>
                <a:cubicBezTo>
                  <a:pt x="1776" y="1682"/>
                  <a:pt x="1862" y="1596"/>
                  <a:pt x="1862" y="1490"/>
                </a:cubicBezTo>
                <a:lnTo>
                  <a:pt x="1862" y="192"/>
                </a:lnTo>
                <a:cubicBezTo>
                  <a:pt x="1862" y="86"/>
                  <a:pt x="1776" y="0"/>
                  <a:pt x="1670" y="0"/>
                </a:cubicBezTo>
                <a:lnTo>
                  <a:pt x="192" y="0"/>
                </a:lnTo>
                <a:cubicBezTo>
                  <a:pt x="86" y="0"/>
                  <a:pt x="0" y="86"/>
                  <a:pt x="0" y="192"/>
                </a:cubicBezTo>
                <a:lnTo>
                  <a:pt x="0" y="1490"/>
                </a:lnTo>
                <a:cubicBezTo>
                  <a:pt x="0" y="1596"/>
                  <a:pt x="86" y="1682"/>
                  <a:pt x="192" y="1682"/>
                </a:cubicBezTo>
                <a:close/>
              </a:path>
            </a:pathLst>
          </a:custGeom>
          <a:solidFill>
            <a:schemeClr val="accent6"/>
          </a:solidFill>
          <a:ln w="19050"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389" tIns="45694" rIns="91389" bIns="45694" numCol="1" anchor="ctr" anchorCtr="0" compatLnSpc="1">
            <a:prstTxWarp prst="textNoShape">
              <a:avLst/>
            </a:prstTxWarp>
          </a:bodyPr>
          <a:lstStyle/>
          <a:p>
            <a:pPr algn="ctr" defTabSz="914400"/>
            <a:r>
              <a:rPr lang="en-US" sz="3598" dirty="0">
                <a:solidFill>
                  <a:srgbClr val="FFFFFF"/>
                </a:solidFill>
              </a:rPr>
              <a:t>117</a:t>
            </a:r>
          </a:p>
        </p:txBody>
      </p:sp>
      <p:sp>
        <p:nvSpPr>
          <p:cNvPr id="94" name="Rectangle 93"/>
          <p:cNvSpPr/>
          <p:nvPr/>
        </p:nvSpPr>
        <p:spPr>
          <a:xfrm>
            <a:off x="5696387" y="3867835"/>
            <a:ext cx="998034" cy="2246716"/>
          </a:xfrm>
          <a:prstGeom prst="rect">
            <a:avLst/>
          </a:prstGeom>
        </p:spPr>
        <p:txBody>
          <a:bodyPr wrap="square" lIns="91389" tIns="45694" rIns="91389" bIns="45694">
            <a:spAutoFit/>
          </a:bodyPr>
          <a:lstStyle/>
          <a:p>
            <a:pPr defTabSz="914400" fontAlgn="t"/>
            <a:r>
              <a:rPr lang="en-US" sz="700" dirty="0">
                <a:solidFill>
                  <a:srgbClr val="000000"/>
                </a:solidFill>
              </a:rPr>
              <a:t>810</a:t>
            </a:r>
          </a:p>
          <a:p>
            <a:pPr defTabSz="914400" fontAlgn="t"/>
            <a:r>
              <a:rPr lang="en-US" sz="700" dirty="0">
                <a:solidFill>
                  <a:srgbClr val="000000"/>
                </a:solidFill>
              </a:rPr>
              <a:t>820</a:t>
            </a:r>
          </a:p>
          <a:p>
            <a:pPr defTabSz="914400" fontAlgn="t"/>
            <a:r>
              <a:rPr lang="en-US" sz="700" dirty="0">
                <a:solidFill>
                  <a:srgbClr val="000000"/>
                </a:solidFill>
              </a:rPr>
              <a:t>204</a:t>
            </a:r>
          </a:p>
          <a:p>
            <a:pPr defTabSz="914400" fontAlgn="t"/>
            <a:r>
              <a:rPr lang="en-US" sz="700" dirty="0">
                <a:solidFill>
                  <a:srgbClr val="000000"/>
                </a:solidFill>
              </a:rPr>
              <a:t>214</a:t>
            </a:r>
          </a:p>
          <a:p>
            <a:pPr defTabSz="914400" fontAlgn="t"/>
            <a:r>
              <a:rPr lang="en-US" sz="700" dirty="0">
                <a:solidFill>
                  <a:srgbClr val="000000"/>
                </a:solidFill>
              </a:rPr>
              <a:t>824 (In &amp; Out)</a:t>
            </a:r>
          </a:p>
          <a:p>
            <a:pPr defTabSz="914400" fontAlgn="t"/>
            <a:r>
              <a:rPr lang="en-US" sz="700" dirty="0">
                <a:solidFill>
                  <a:srgbClr val="000000"/>
                </a:solidFill>
              </a:rPr>
              <a:t>830 (Forecast)</a:t>
            </a:r>
          </a:p>
          <a:p>
            <a:pPr defTabSz="914400" fontAlgn="t"/>
            <a:r>
              <a:rPr lang="en-US" sz="700" dirty="0">
                <a:solidFill>
                  <a:srgbClr val="000000"/>
                </a:solidFill>
              </a:rPr>
              <a:t>830 (Commit)</a:t>
            </a:r>
          </a:p>
          <a:p>
            <a:pPr defTabSz="914400" fontAlgn="t"/>
            <a:r>
              <a:rPr lang="en-US" sz="700" dirty="0">
                <a:solidFill>
                  <a:srgbClr val="000000"/>
                </a:solidFill>
              </a:rPr>
              <a:t>832</a:t>
            </a:r>
          </a:p>
          <a:p>
            <a:pPr defTabSz="914400" fontAlgn="t"/>
            <a:r>
              <a:rPr lang="en-US" sz="700" dirty="0">
                <a:solidFill>
                  <a:srgbClr val="000000"/>
                </a:solidFill>
              </a:rPr>
              <a:t>842 (In &amp; Out)</a:t>
            </a:r>
          </a:p>
          <a:p>
            <a:pPr defTabSz="914400" fontAlgn="t"/>
            <a:r>
              <a:rPr lang="en-US" sz="700" dirty="0">
                <a:solidFill>
                  <a:srgbClr val="000000"/>
                </a:solidFill>
              </a:rPr>
              <a:t>846 (In &amp; Out)</a:t>
            </a:r>
          </a:p>
          <a:p>
            <a:pPr defTabSz="914400" fontAlgn="t"/>
            <a:r>
              <a:rPr lang="en-US" sz="700" dirty="0">
                <a:solidFill>
                  <a:srgbClr val="000000"/>
                </a:solidFill>
              </a:rPr>
              <a:t>850</a:t>
            </a:r>
          </a:p>
          <a:p>
            <a:pPr defTabSz="914400" fontAlgn="t"/>
            <a:r>
              <a:rPr lang="en-US" sz="700" dirty="0">
                <a:solidFill>
                  <a:srgbClr val="000000"/>
                </a:solidFill>
              </a:rPr>
              <a:t>855</a:t>
            </a:r>
          </a:p>
          <a:p>
            <a:pPr defTabSz="914400" fontAlgn="t"/>
            <a:r>
              <a:rPr lang="en-US" sz="700" dirty="0">
                <a:solidFill>
                  <a:srgbClr val="000000"/>
                </a:solidFill>
              </a:rPr>
              <a:t>856</a:t>
            </a:r>
          </a:p>
          <a:p>
            <a:pPr defTabSz="914400" fontAlgn="t"/>
            <a:r>
              <a:rPr lang="en-US" sz="700" dirty="0">
                <a:solidFill>
                  <a:srgbClr val="000000"/>
                </a:solidFill>
              </a:rPr>
              <a:t>860</a:t>
            </a:r>
          </a:p>
          <a:p>
            <a:pPr defTabSz="914400" fontAlgn="t"/>
            <a:r>
              <a:rPr lang="en-US" sz="700" dirty="0">
                <a:solidFill>
                  <a:srgbClr val="000000"/>
                </a:solidFill>
              </a:rPr>
              <a:t>861</a:t>
            </a:r>
          </a:p>
          <a:p>
            <a:pPr defTabSz="914400" fontAlgn="t"/>
            <a:r>
              <a:rPr lang="en-US" sz="700" dirty="0">
                <a:solidFill>
                  <a:srgbClr val="000000"/>
                </a:solidFill>
              </a:rPr>
              <a:t>862</a:t>
            </a:r>
          </a:p>
          <a:p>
            <a:pPr defTabSz="914400" fontAlgn="t"/>
            <a:r>
              <a:rPr lang="en-US" sz="700" dirty="0">
                <a:solidFill>
                  <a:srgbClr val="000000"/>
                </a:solidFill>
              </a:rPr>
              <a:t>864</a:t>
            </a:r>
          </a:p>
          <a:p>
            <a:pPr defTabSz="914400" fontAlgn="t"/>
            <a:r>
              <a:rPr lang="en-US" sz="700" dirty="0">
                <a:solidFill>
                  <a:srgbClr val="000000"/>
                </a:solidFill>
              </a:rPr>
              <a:t>866</a:t>
            </a:r>
          </a:p>
          <a:p>
            <a:pPr defTabSz="914400" fontAlgn="t"/>
            <a:r>
              <a:rPr lang="en-US" sz="700" dirty="0">
                <a:solidFill>
                  <a:srgbClr val="000000"/>
                </a:solidFill>
              </a:rPr>
              <a:t>866 (MO/PO)</a:t>
            </a:r>
          </a:p>
          <a:p>
            <a:pPr defTabSz="914400" fontAlgn="t"/>
            <a:r>
              <a:rPr lang="en-US" sz="700" dirty="0">
                <a:solidFill>
                  <a:srgbClr val="000000"/>
                </a:solidFill>
              </a:rPr>
              <a:t>997 (In &amp; Out)</a:t>
            </a:r>
          </a:p>
        </p:txBody>
      </p:sp>
      <p:sp>
        <p:nvSpPr>
          <p:cNvPr id="95" name="Rectangle 94"/>
          <p:cNvSpPr/>
          <p:nvPr/>
        </p:nvSpPr>
        <p:spPr>
          <a:xfrm>
            <a:off x="7982683" y="3810039"/>
            <a:ext cx="1078154" cy="1600386"/>
          </a:xfrm>
          <a:prstGeom prst="rect">
            <a:avLst/>
          </a:prstGeom>
        </p:spPr>
        <p:txBody>
          <a:bodyPr wrap="square" lIns="91389" tIns="45694" rIns="91389" bIns="45694">
            <a:spAutoFit/>
          </a:bodyPr>
          <a:lstStyle/>
          <a:p>
            <a:pPr defTabSz="914400" fontAlgn="t"/>
            <a:r>
              <a:rPr lang="en-US" sz="700" dirty="0">
                <a:solidFill>
                  <a:srgbClr val="000000"/>
                </a:solidFill>
              </a:rPr>
              <a:t>ORDERS</a:t>
            </a:r>
          </a:p>
          <a:p>
            <a:pPr defTabSz="914400" fontAlgn="t"/>
            <a:r>
              <a:rPr lang="en-US" sz="700" dirty="0">
                <a:solidFill>
                  <a:srgbClr val="000000"/>
                </a:solidFill>
              </a:rPr>
              <a:t>ORDCHG</a:t>
            </a:r>
          </a:p>
          <a:p>
            <a:pPr defTabSz="914400" fontAlgn="t"/>
            <a:r>
              <a:rPr lang="en-US" sz="700" dirty="0">
                <a:solidFill>
                  <a:srgbClr val="000000"/>
                </a:solidFill>
              </a:rPr>
              <a:t>ORDRSP</a:t>
            </a:r>
          </a:p>
          <a:p>
            <a:pPr defTabSz="914400" fontAlgn="t"/>
            <a:r>
              <a:rPr lang="en-US" sz="700" dirty="0">
                <a:solidFill>
                  <a:srgbClr val="000000"/>
                </a:solidFill>
              </a:rPr>
              <a:t>INVOIC</a:t>
            </a:r>
          </a:p>
          <a:p>
            <a:pPr defTabSz="914400" fontAlgn="t"/>
            <a:r>
              <a:rPr lang="en-US" sz="700" dirty="0">
                <a:solidFill>
                  <a:srgbClr val="000000"/>
                </a:solidFill>
              </a:rPr>
              <a:t>DESADV</a:t>
            </a:r>
          </a:p>
          <a:p>
            <a:pPr defTabSz="914400" fontAlgn="t"/>
            <a:r>
              <a:rPr lang="en-US" sz="700" dirty="0">
                <a:solidFill>
                  <a:srgbClr val="000000"/>
                </a:solidFill>
              </a:rPr>
              <a:t>CONTRL</a:t>
            </a:r>
          </a:p>
          <a:p>
            <a:pPr defTabSz="914400" fontAlgn="t"/>
            <a:r>
              <a:rPr lang="en-US" sz="700" dirty="0">
                <a:solidFill>
                  <a:srgbClr val="000000"/>
                </a:solidFill>
              </a:rPr>
              <a:t>RECADV</a:t>
            </a:r>
          </a:p>
          <a:p>
            <a:pPr defTabSz="914400" fontAlgn="t"/>
            <a:r>
              <a:rPr lang="en-US" sz="700" dirty="0">
                <a:solidFill>
                  <a:srgbClr val="000000"/>
                </a:solidFill>
              </a:rPr>
              <a:t>INVRPT</a:t>
            </a:r>
          </a:p>
          <a:p>
            <a:pPr defTabSz="914400" fontAlgn="t"/>
            <a:r>
              <a:rPr lang="en-US" sz="700" dirty="0">
                <a:solidFill>
                  <a:srgbClr val="000000"/>
                </a:solidFill>
              </a:rPr>
              <a:t>REMADV</a:t>
            </a:r>
          </a:p>
          <a:p>
            <a:pPr defTabSz="914400" fontAlgn="t"/>
            <a:r>
              <a:rPr lang="en-US" sz="700" dirty="0">
                <a:solidFill>
                  <a:srgbClr val="000000"/>
                </a:solidFill>
              </a:rPr>
              <a:t>DELFOR</a:t>
            </a:r>
          </a:p>
          <a:p>
            <a:pPr defTabSz="914400" fontAlgn="t"/>
            <a:r>
              <a:rPr lang="en-US" sz="700" dirty="0">
                <a:solidFill>
                  <a:srgbClr val="000000"/>
                </a:solidFill>
              </a:rPr>
              <a:t>DELJIT</a:t>
            </a:r>
          </a:p>
          <a:p>
            <a:pPr defTabSz="914400" fontAlgn="t"/>
            <a:r>
              <a:rPr lang="en-US" sz="700" dirty="0">
                <a:solidFill>
                  <a:srgbClr val="000000"/>
                </a:solidFill>
              </a:rPr>
              <a:t>APERAK</a:t>
            </a:r>
          </a:p>
          <a:p>
            <a:pPr defTabSz="914400" fontAlgn="t"/>
            <a:r>
              <a:rPr lang="en-US" sz="700" dirty="0">
                <a:solidFill>
                  <a:srgbClr val="000000"/>
                </a:solidFill>
              </a:rPr>
              <a:t>IFTMIN</a:t>
            </a:r>
          </a:p>
          <a:p>
            <a:pPr defTabSz="914400" fontAlgn="t"/>
            <a:r>
              <a:rPr lang="en-US" sz="700" dirty="0">
                <a:solidFill>
                  <a:srgbClr val="000000"/>
                </a:solidFill>
              </a:rPr>
              <a:t>IFTSTA</a:t>
            </a:r>
          </a:p>
        </p:txBody>
      </p:sp>
      <p:sp>
        <p:nvSpPr>
          <p:cNvPr id="96" name="Rectangle 95"/>
          <p:cNvSpPr/>
          <p:nvPr/>
        </p:nvSpPr>
        <p:spPr>
          <a:xfrm>
            <a:off x="6824781" y="5956116"/>
            <a:ext cx="996650" cy="584723"/>
          </a:xfrm>
          <a:prstGeom prst="rect">
            <a:avLst/>
          </a:prstGeom>
        </p:spPr>
        <p:txBody>
          <a:bodyPr wrap="square" lIns="91389" tIns="45694" rIns="91389" bIns="45694">
            <a:spAutoFit/>
          </a:bodyPr>
          <a:lstStyle/>
          <a:p>
            <a:pPr defTabSz="914400" fontAlgn="t"/>
            <a:r>
              <a:rPr lang="en-US" sz="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ORDERS</a:t>
            </a:r>
          </a:p>
          <a:p>
            <a:pPr defTabSz="914400" fontAlgn="t"/>
            <a:r>
              <a:rPr lang="en-US" sz="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ORDCHG</a:t>
            </a:r>
          </a:p>
          <a:p>
            <a:pPr defTabSz="914400" fontAlgn="t"/>
            <a:r>
              <a:rPr lang="en-US" sz="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DESADV</a:t>
            </a:r>
          </a:p>
          <a:p>
            <a:pPr defTabSz="914400" fontAlgn="t"/>
            <a:r>
              <a:rPr lang="en-US" sz="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INVOIC</a:t>
            </a:r>
          </a:p>
        </p:txBody>
      </p:sp>
      <p:sp>
        <p:nvSpPr>
          <p:cNvPr id="97" name="Rectangle 96"/>
          <p:cNvSpPr/>
          <p:nvPr/>
        </p:nvSpPr>
        <p:spPr>
          <a:xfrm>
            <a:off x="9170095" y="3831659"/>
            <a:ext cx="1450568" cy="1061777"/>
          </a:xfrm>
          <a:prstGeom prst="rect">
            <a:avLst/>
          </a:prstGeom>
        </p:spPr>
        <p:txBody>
          <a:bodyPr wrap="square" lIns="91389" tIns="45694" rIns="91389" bIns="45694">
            <a:spAutoFit/>
          </a:bodyPr>
          <a:lstStyle/>
          <a:p>
            <a:pPr defTabSz="914400" fontAlgn="t"/>
            <a:r>
              <a:rPr lang="en-US" sz="700" dirty="0" err="1">
                <a:solidFill>
                  <a:srgbClr val="000000"/>
                </a:solidFill>
              </a:rPr>
              <a:t>ProcessPurchaseOrder</a:t>
            </a:r>
            <a:r>
              <a:rPr lang="en-US" sz="700" dirty="0">
                <a:solidFill>
                  <a:srgbClr val="000000"/>
                </a:solidFill>
              </a:rPr>
              <a:t> (PO)</a:t>
            </a:r>
          </a:p>
          <a:p>
            <a:pPr defTabSz="914400" fontAlgn="t"/>
            <a:r>
              <a:rPr lang="en-US" sz="700" dirty="0">
                <a:solidFill>
                  <a:srgbClr val="000000"/>
                </a:solidFill>
              </a:rPr>
              <a:t>AcknowledgePurchaseOrder</a:t>
            </a:r>
          </a:p>
          <a:p>
            <a:pPr defTabSz="914400" fontAlgn="t"/>
            <a:r>
              <a:rPr lang="en-US" sz="700" dirty="0" err="1">
                <a:solidFill>
                  <a:srgbClr val="000000"/>
                </a:solidFill>
              </a:rPr>
              <a:t>NotifyShipment</a:t>
            </a:r>
            <a:endParaRPr lang="en-US" sz="700" dirty="0">
              <a:solidFill>
                <a:srgbClr val="000000"/>
              </a:solidFill>
            </a:endParaRPr>
          </a:p>
          <a:p>
            <a:pPr defTabSz="914400" fontAlgn="t"/>
            <a:r>
              <a:rPr lang="en-US" sz="700" dirty="0">
                <a:solidFill>
                  <a:srgbClr val="000000"/>
                </a:solidFill>
              </a:rPr>
              <a:t>ProcessReceiveDelivery</a:t>
            </a:r>
          </a:p>
          <a:p>
            <a:pPr defTabSz="914400" fontAlgn="t"/>
            <a:r>
              <a:rPr lang="en-US" sz="700" dirty="0">
                <a:solidFill>
                  <a:srgbClr val="000000"/>
                </a:solidFill>
              </a:rPr>
              <a:t>NotifyPlanningSchedule</a:t>
            </a:r>
          </a:p>
          <a:p>
            <a:pPr defTabSz="914400" fontAlgn="t"/>
            <a:r>
              <a:rPr lang="en-US" sz="700" dirty="0" err="1">
                <a:solidFill>
                  <a:srgbClr val="000000"/>
                </a:solidFill>
              </a:rPr>
              <a:t>NotifyInventoryConsumption</a:t>
            </a:r>
            <a:endParaRPr lang="en-US" sz="700" dirty="0">
              <a:solidFill>
                <a:srgbClr val="000000"/>
              </a:solidFill>
            </a:endParaRPr>
          </a:p>
          <a:p>
            <a:pPr defTabSz="914400" fontAlgn="t"/>
            <a:r>
              <a:rPr lang="en-US" sz="700" dirty="0">
                <a:solidFill>
                  <a:srgbClr val="000000"/>
                </a:solidFill>
              </a:rPr>
              <a:t>NotifyProductionOrder</a:t>
            </a:r>
          </a:p>
          <a:p>
            <a:pPr defTabSz="914400" fontAlgn="t"/>
            <a:r>
              <a:rPr lang="en-US" sz="700" dirty="0">
                <a:solidFill>
                  <a:srgbClr val="000000"/>
                </a:solidFill>
              </a:rPr>
              <a:t>NotifyInventoryBalance</a:t>
            </a:r>
          </a:p>
          <a:p>
            <a:pPr defTabSz="914400" fontAlgn="t"/>
            <a:r>
              <a:rPr lang="en-US" sz="700" dirty="0">
                <a:solidFill>
                  <a:srgbClr val="000000"/>
                </a:solidFill>
              </a:rPr>
              <a:t>ConfirmBOD</a:t>
            </a:r>
          </a:p>
        </p:txBody>
      </p:sp>
      <p:sp>
        <p:nvSpPr>
          <p:cNvPr id="98" name="Rectangle 97"/>
          <p:cNvSpPr/>
          <p:nvPr/>
        </p:nvSpPr>
        <p:spPr>
          <a:xfrm>
            <a:off x="5721186" y="3733060"/>
            <a:ext cx="941352" cy="159444"/>
          </a:xfrm>
          <a:prstGeom prst="rect">
            <a:avLst/>
          </a:prstGeom>
          <a:solidFill>
            <a:srgbClr val="00B050"/>
          </a:solidFill>
          <a:ln w="19050" cap="flat">
            <a:noFill/>
            <a:prstDash val="solid"/>
            <a:miter lim="800000"/>
            <a:headEnd/>
            <a:tailEnd/>
          </a:ln>
        </p:spPr>
        <p:txBody>
          <a:bodyPr vert="horz" wrap="square" lIns="91389" tIns="45694" rIns="91389" bIns="45694" numCol="1" anchor="ctr" anchorCtr="0" compatLnSpc="1">
            <a:prstTxWarp prst="textNoShape">
              <a:avLst/>
            </a:prstTxWarp>
          </a:bodyPr>
          <a:lstStyle/>
          <a:p>
            <a:pPr defTabSz="914400"/>
            <a:r>
              <a:rPr lang="en-US" sz="700" b="1" dirty="0">
                <a:solidFill>
                  <a:srgbClr val="FFFFFF"/>
                </a:solidFill>
              </a:rPr>
              <a:t>X12 v4010</a:t>
            </a:r>
          </a:p>
        </p:txBody>
      </p:sp>
      <p:sp>
        <p:nvSpPr>
          <p:cNvPr id="99" name="Rectangle 98"/>
          <p:cNvSpPr/>
          <p:nvPr/>
        </p:nvSpPr>
        <p:spPr>
          <a:xfrm>
            <a:off x="8015640" y="3690351"/>
            <a:ext cx="941352" cy="159444"/>
          </a:xfrm>
          <a:prstGeom prst="rect">
            <a:avLst/>
          </a:prstGeom>
          <a:solidFill>
            <a:srgbClr val="00B050"/>
          </a:solidFill>
          <a:ln w="19050" cap="flat">
            <a:noFill/>
            <a:prstDash val="solid"/>
            <a:miter lim="800000"/>
            <a:headEnd/>
            <a:tailEnd/>
          </a:ln>
        </p:spPr>
        <p:txBody>
          <a:bodyPr vert="horz" wrap="square" lIns="91389" tIns="45694" rIns="91389" bIns="45694" numCol="1" anchor="ctr" anchorCtr="0" compatLnSpc="1">
            <a:prstTxWarp prst="textNoShape">
              <a:avLst/>
            </a:prstTxWarp>
          </a:bodyPr>
          <a:lstStyle/>
          <a:p>
            <a:pPr defTabSz="914400"/>
            <a:r>
              <a:rPr lang="en-US" sz="700" b="1" dirty="0">
                <a:solidFill>
                  <a:srgbClr val="FFFFFF"/>
                </a:solidFill>
              </a:rPr>
              <a:t>EDIFACT D96A</a:t>
            </a:r>
          </a:p>
        </p:txBody>
      </p:sp>
      <p:sp>
        <p:nvSpPr>
          <p:cNvPr id="100" name="Rectangle 99"/>
          <p:cNvSpPr/>
          <p:nvPr/>
        </p:nvSpPr>
        <p:spPr>
          <a:xfrm>
            <a:off x="9229027" y="3693726"/>
            <a:ext cx="1094227" cy="159444"/>
          </a:xfrm>
          <a:prstGeom prst="rect">
            <a:avLst/>
          </a:prstGeom>
          <a:solidFill>
            <a:srgbClr val="00B050"/>
          </a:solidFill>
          <a:ln w="19050" cap="flat">
            <a:noFill/>
            <a:prstDash val="solid"/>
            <a:miter lim="800000"/>
            <a:headEnd/>
            <a:tailEnd/>
          </a:ln>
        </p:spPr>
        <p:txBody>
          <a:bodyPr vert="horz" wrap="square" lIns="91389" tIns="45694" rIns="91389" bIns="45694" numCol="1" anchor="ctr" anchorCtr="0" compatLnSpc="1">
            <a:prstTxWarp prst="textNoShape">
              <a:avLst/>
            </a:prstTxWarp>
          </a:bodyPr>
          <a:lstStyle/>
          <a:p>
            <a:pPr defTabSz="914400"/>
            <a:r>
              <a:rPr lang="en-US" sz="700" b="1" dirty="0" err="1">
                <a:solidFill>
                  <a:srgbClr val="FFFFFF"/>
                </a:solidFill>
              </a:rPr>
              <a:t>OAGiS</a:t>
            </a:r>
            <a:r>
              <a:rPr lang="en-US" sz="700" b="1" dirty="0">
                <a:solidFill>
                  <a:srgbClr val="FFFFFF"/>
                </a:solidFill>
              </a:rPr>
              <a:t> v9.2</a:t>
            </a:r>
          </a:p>
        </p:txBody>
      </p:sp>
      <p:sp>
        <p:nvSpPr>
          <p:cNvPr id="101" name="Rectangle 100"/>
          <p:cNvSpPr/>
          <p:nvPr/>
        </p:nvSpPr>
        <p:spPr>
          <a:xfrm>
            <a:off x="6878446" y="5890307"/>
            <a:ext cx="941352" cy="159444"/>
          </a:xfrm>
          <a:prstGeom prst="rect">
            <a:avLst/>
          </a:prstGeom>
          <a:solidFill>
            <a:srgbClr val="00B050"/>
          </a:solidFill>
          <a:ln w="19050" cap="flat">
            <a:noFill/>
            <a:prstDash val="solid"/>
            <a:miter lim="800000"/>
            <a:headEnd/>
            <a:tailEnd/>
          </a:ln>
        </p:spPr>
        <p:txBody>
          <a:bodyPr vert="horz" wrap="square" lIns="91389" tIns="45694" rIns="91389" bIns="45694" numCol="1" anchor="ctr" anchorCtr="0" compatLnSpc="1">
            <a:prstTxWarp prst="textNoShape">
              <a:avLst/>
            </a:prstTxWarp>
          </a:bodyPr>
          <a:lstStyle/>
          <a:p>
            <a:pPr defTabSz="914400"/>
            <a:r>
              <a:rPr lang="en-US" sz="700" b="1" dirty="0">
                <a:solidFill>
                  <a:srgbClr val="FFFFFF"/>
                </a:solidFill>
              </a:rPr>
              <a:t>EDIFACT D01B</a:t>
            </a:r>
          </a:p>
        </p:txBody>
      </p:sp>
      <p:cxnSp>
        <p:nvCxnSpPr>
          <p:cNvPr id="51" name="Straight Connector 50"/>
          <p:cNvCxnSpPr/>
          <p:nvPr/>
        </p:nvCxnSpPr>
        <p:spPr>
          <a:xfrm>
            <a:off x="644996" y="2224889"/>
            <a:ext cx="10123490" cy="7497"/>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165481" y="5166359"/>
            <a:ext cx="1386939" cy="1169498"/>
          </a:xfrm>
          <a:prstGeom prst="rect">
            <a:avLst/>
          </a:prstGeom>
        </p:spPr>
        <p:txBody>
          <a:bodyPr wrap="square" lIns="91389" tIns="45694" rIns="91389" bIns="45694">
            <a:spAutoFit/>
          </a:bodyPr>
          <a:lstStyle/>
          <a:p>
            <a:pPr defTabSz="914400" fontAlgn="t"/>
            <a:r>
              <a:rPr lang="en-US" sz="700" dirty="0" err="1">
                <a:solidFill>
                  <a:srgbClr val="000000"/>
                </a:solidFill>
              </a:rPr>
              <a:t>OrderRequest</a:t>
            </a:r>
            <a:endParaRPr lang="en-US" sz="700" dirty="0">
              <a:solidFill>
                <a:srgbClr val="000000"/>
              </a:solidFill>
            </a:endParaRPr>
          </a:p>
          <a:p>
            <a:pPr defTabSz="914400" fontAlgn="t"/>
            <a:r>
              <a:rPr lang="en-US" sz="700" dirty="0" err="1">
                <a:solidFill>
                  <a:srgbClr val="000000"/>
                </a:solidFill>
              </a:rPr>
              <a:t>OrderChange</a:t>
            </a:r>
            <a:endParaRPr lang="en-US" sz="700" dirty="0">
              <a:solidFill>
                <a:srgbClr val="000000"/>
              </a:solidFill>
            </a:endParaRPr>
          </a:p>
          <a:p>
            <a:pPr defTabSz="914400" fontAlgn="t"/>
            <a:r>
              <a:rPr lang="en-US" sz="700" dirty="0">
                <a:solidFill>
                  <a:srgbClr val="000000"/>
                </a:solidFill>
              </a:rPr>
              <a:t>OrderResponse</a:t>
            </a:r>
          </a:p>
          <a:p>
            <a:pPr defTabSz="914400" fontAlgn="t"/>
            <a:r>
              <a:rPr lang="en-US" sz="700" dirty="0">
                <a:solidFill>
                  <a:srgbClr val="000000"/>
                </a:solidFill>
              </a:rPr>
              <a:t>Invoice</a:t>
            </a:r>
          </a:p>
          <a:p>
            <a:pPr defTabSz="914400" fontAlgn="t"/>
            <a:r>
              <a:rPr lang="en-US" sz="700" dirty="0" err="1">
                <a:solidFill>
                  <a:srgbClr val="000000"/>
                </a:solidFill>
              </a:rPr>
              <a:t>InvoiceResponse</a:t>
            </a:r>
            <a:endParaRPr lang="en-US" sz="700" dirty="0">
              <a:solidFill>
                <a:srgbClr val="000000"/>
              </a:solidFill>
            </a:endParaRPr>
          </a:p>
          <a:p>
            <a:pPr defTabSz="914400" fontAlgn="t"/>
            <a:r>
              <a:rPr lang="en-US" sz="700" dirty="0">
                <a:solidFill>
                  <a:srgbClr val="000000"/>
                </a:solidFill>
              </a:rPr>
              <a:t>Receipt</a:t>
            </a:r>
          </a:p>
          <a:p>
            <a:pPr defTabSz="914400" fontAlgn="t"/>
            <a:r>
              <a:rPr lang="en-US" sz="700" dirty="0" err="1">
                <a:solidFill>
                  <a:srgbClr val="000000"/>
                </a:solidFill>
              </a:rPr>
              <a:t>ReceiptAcknowledgement</a:t>
            </a:r>
            <a:endParaRPr lang="en-US" sz="700" dirty="0">
              <a:solidFill>
                <a:srgbClr val="000000"/>
              </a:solidFill>
            </a:endParaRPr>
          </a:p>
          <a:p>
            <a:pPr defTabSz="914400" fontAlgn="t"/>
            <a:r>
              <a:rPr lang="en-US" sz="700" dirty="0">
                <a:solidFill>
                  <a:srgbClr val="000000"/>
                </a:solidFill>
              </a:rPr>
              <a:t>Exception</a:t>
            </a:r>
          </a:p>
          <a:p>
            <a:pPr defTabSz="914400" fontAlgn="t"/>
            <a:r>
              <a:rPr lang="en-US" sz="700" dirty="0" err="1">
                <a:solidFill>
                  <a:srgbClr val="000000"/>
                </a:solidFill>
              </a:rPr>
              <a:t>InvoiceResponseSESR</a:t>
            </a:r>
            <a:endParaRPr lang="en-US" sz="700" dirty="0">
              <a:solidFill>
                <a:srgbClr val="000000"/>
              </a:solidFill>
            </a:endParaRPr>
          </a:p>
          <a:p>
            <a:pPr defTabSz="914400" fontAlgn="t"/>
            <a:r>
              <a:rPr lang="en-US" sz="700" dirty="0" err="1">
                <a:solidFill>
                  <a:srgbClr val="000000"/>
                </a:solidFill>
              </a:rPr>
              <a:t>AdvancedShipNotice</a:t>
            </a:r>
            <a:endParaRPr lang="en-US" sz="700" dirty="0">
              <a:solidFill>
                <a:srgbClr val="000000"/>
              </a:solidFill>
            </a:endParaRPr>
          </a:p>
        </p:txBody>
      </p:sp>
      <p:sp>
        <p:nvSpPr>
          <p:cNvPr id="65" name="Rectangle 64"/>
          <p:cNvSpPr/>
          <p:nvPr/>
        </p:nvSpPr>
        <p:spPr>
          <a:xfrm>
            <a:off x="9227257" y="4975195"/>
            <a:ext cx="1095997" cy="178697"/>
          </a:xfrm>
          <a:prstGeom prst="rect">
            <a:avLst/>
          </a:prstGeom>
          <a:solidFill>
            <a:srgbClr val="00B050"/>
          </a:solidFill>
          <a:ln w="19050" cap="flat">
            <a:noFill/>
            <a:prstDash val="solid"/>
            <a:miter lim="800000"/>
            <a:headEnd/>
            <a:tailEnd/>
          </a:ln>
        </p:spPr>
        <p:txBody>
          <a:bodyPr vert="horz" wrap="square" lIns="91389" tIns="45694" rIns="91389" bIns="45694" numCol="1" anchor="ctr" anchorCtr="0" compatLnSpc="1">
            <a:prstTxWarp prst="textNoShape">
              <a:avLst/>
            </a:prstTxWarp>
          </a:bodyPr>
          <a:lstStyle/>
          <a:p>
            <a:pPr defTabSz="914400"/>
            <a:r>
              <a:rPr lang="en-US" sz="700" b="1" dirty="0" err="1">
                <a:solidFill>
                  <a:srgbClr val="FFFFFF"/>
                </a:solidFill>
              </a:rPr>
              <a:t>PiDX</a:t>
            </a:r>
            <a:r>
              <a:rPr lang="en-US" sz="700" b="1" dirty="0">
                <a:solidFill>
                  <a:srgbClr val="FFFFFF"/>
                </a:solidFill>
              </a:rPr>
              <a:t> v1.61</a:t>
            </a:r>
          </a:p>
        </p:txBody>
      </p:sp>
      <p:sp>
        <p:nvSpPr>
          <p:cNvPr id="62" name="Rectangle 61"/>
          <p:cNvSpPr/>
          <p:nvPr/>
        </p:nvSpPr>
        <p:spPr>
          <a:xfrm>
            <a:off x="1696546" y="3734211"/>
            <a:ext cx="1606016" cy="2677604"/>
          </a:xfrm>
          <a:prstGeom prst="rect">
            <a:avLst/>
          </a:prstGeom>
        </p:spPr>
        <p:txBody>
          <a:bodyPr wrap="square" lIns="91389" tIns="45694" rIns="91389" bIns="45694">
            <a:spAutoFit/>
          </a:bodyPr>
          <a:lstStyle/>
          <a:p>
            <a:pPr defTabSz="914400"/>
            <a:r>
              <a:rPr lang="en-US" sz="700" b="1" dirty="0">
                <a:solidFill>
                  <a:srgbClr val="000000"/>
                </a:solidFill>
              </a:rPr>
              <a:t>Commerce Automation</a:t>
            </a:r>
          </a:p>
          <a:p>
            <a:pPr defTabSz="914400"/>
            <a:r>
              <a:rPr lang="en-US" sz="700" dirty="0">
                <a:solidFill>
                  <a:srgbClr val="000000"/>
                </a:solidFill>
              </a:rPr>
              <a:t>Standard Material PO</a:t>
            </a:r>
          </a:p>
          <a:p>
            <a:pPr defTabSz="914400"/>
            <a:r>
              <a:rPr lang="en-US" sz="700" dirty="0">
                <a:solidFill>
                  <a:srgbClr val="000000"/>
                </a:solidFill>
              </a:rPr>
              <a:t>Service PO</a:t>
            </a:r>
          </a:p>
          <a:p>
            <a:pPr defTabSz="914400"/>
            <a:r>
              <a:rPr lang="en-US" sz="700" dirty="0">
                <a:solidFill>
                  <a:srgbClr val="000000"/>
                </a:solidFill>
              </a:rPr>
              <a:t>Change PO</a:t>
            </a:r>
          </a:p>
          <a:p>
            <a:pPr defTabSz="914400"/>
            <a:r>
              <a:rPr lang="en-US" sz="700" dirty="0">
                <a:solidFill>
                  <a:srgbClr val="000000"/>
                </a:solidFill>
              </a:rPr>
              <a:t>Cancel PO</a:t>
            </a:r>
          </a:p>
          <a:p>
            <a:pPr defTabSz="914400"/>
            <a:r>
              <a:rPr lang="en-US" sz="700" dirty="0">
                <a:solidFill>
                  <a:srgbClr val="000000"/>
                </a:solidFill>
              </a:rPr>
              <a:t>Order Enquiry request</a:t>
            </a:r>
          </a:p>
          <a:p>
            <a:pPr defTabSz="914400"/>
            <a:r>
              <a:rPr lang="en-US" sz="700" dirty="0">
                <a:solidFill>
                  <a:srgbClr val="000000"/>
                </a:solidFill>
              </a:rPr>
              <a:t>Order Confirmation</a:t>
            </a:r>
          </a:p>
          <a:p>
            <a:pPr defTabSz="914400"/>
            <a:r>
              <a:rPr lang="en-US" sz="700" dirty="0">
                <a:solidFill>
                  <a:srgbClr val="000000"/>
                </a:solidFill>
              </a:rPr>
              <a:t>Inbound Ship Notice</a:t>
            </a:r>
          </a:p>
          <a:p>
            <a:pPr defTabSz="914400"/>
            <a:r>
              <a:rPr lang="en-US" sz="700" dirty="0">
                <a:solidFill>
                  <a:srgbClr val="000000"/>
                </a:solidFill>
              </a:rPr>
              <a:t>Outbound ASN</a:t>
            </a:r>
          </a:p>
          <a:p>
            <a:pPr defTabSz="914400"/>
            <a:r>
              <a:rPr lang="en-US" sz="700" dirty="0">
                <a:solidFill>
                  <a:srgbClr val="000000"/>
                </a:solidFill>
              </a:rPr>
              <a:t>Outbound Payment Remittance</a:t>
            </a:r>
          </a:p>
          <a:p>
            <a:pPr defTabSz="914400"/>
            <a:r>
              <a:rPr lang="en-US" sz="700" dirty="0">
                <a:solidFill>
                  <a:srgbClr val="000000"/>
                </a:solidFill>
              </a:rPr>
              <a:t>Inbound Remittance Advice</a:t>
            </a:r>
          </a:p>
          <a:p>
            <a:pPr defTabSz="914400"/>
            <a:r>
              <a:rPr lang="en-US" sz="700" dirty="0">
                <a:solidFill>
                  <a:srgbClr val="000000"/>
                </a:solidFill>
              </a:rPr>
              <a:t>Remittance Cancellation</a:t>
            </a:r>
          </a:p>
          <a:p>
            <a:pPr defTabSz="914400"/>
            <a:r>
              <a:rPr lang="en-US" sz="700" dirty="0">
                <a:solidFill>
                  <a:srgbClr val="000000"/>
                </a:solidFill>
              </a:rPr>
              <a:t>Inbound Receipt</a:t>
            </a:r>
          </a:p>
          <a:p>
            <a:pPr defTabSz="914400"/>
            <a:r>
              <a:rPr lang="en-US" sz="700" dirty="0">
                <a:solidFill>
                  <a:srgbClr val="000000"/>
                </a:solidFill>
              </a:rPr>
              <a:t>Outbound Receipt</a:t>
            </a:r>
          </a:p>
          <a:p>
            <a:pPr defTabSz="914400"/>
            <a:r>
              <a:rPr lang="de-DE" sz="700" dirty="0">
                <a:solidFill>
                  <a:srgbClr val="000000"/>
                </a:solidFill>
              </a:rPr>
              <a:t>Service Entry Sheet</a:t>
            </a:r>
          </a:p>
          <a:p>
            <a:pPr defTabSz="914400"/>
            <a:r>
              <a:rPr lang="de-DE" sz="700" dirty="0">
                <a:solidFill>
                  <a:srgbClr val="000000"/>
                </a:solidFill>
              </a:rPr>
              <a:t>Service Entry Status update</a:t>
            </a:r>
          </a:p>
          <a:p>
            <a:pPr defTabSz="914400"/>
            <a:r>
              <a:rPr lang="en-US" sz="700" dirty="0">
                <a:solidFill>
                  <a:srgbClr val="000000"/>
                </a:solidFill>
              </a:rPr>
              <a:t>Invoice (incl. Credit Memo)</a:t>
            </a:r>
          </a:p>
          <a:p>
            <a:pPr defTabSz="914400"/>
            <a:r>
              <a:rPr lang="en-US" sz="700" dirty="0">
                <a:solidFill>
                  <a:srgbClr val="000000"/>
                </a:solidFill>
              </a:rPr>
              <a:t>Invoice status</a:t>
            </a:r>
          </a:p>
          <a:p>
            <a:pPr defTabSz="914400"/>
            <a:r>
              <a:rPr lang="en-US" sz="700" dirty="0">
                <a:solidFill>
                  <a:srgbClr val="000000"/>
                </a:solidFill>
              </a:rPr>
              <a:t>Carbon copy (CC) invoice</a:t>
            </a:r>
          </a:p>
          <a:p>
            <a:pPr defTabSz="914400"/>
            <a:r>
              <a:rPr lang="en-US" sz="700" dirty="0">
                <a:solidFill>
                  <a:srgbClr val="000000"/>
                </a:solidFill>
              </a:rPr>
              <a:t>Quote request</a:t>
            </a:r>
          </a:p>
          <a:p>
            <a:pPr defTabSz="914400"/>
            <a:r>
              <a:rPr lang="en-US" sz="700" dirty="0">
                <a:solidFill>
                  <a:srgbClr val="000000"/>
                </a:solidFill>
              </a:rPr>
              <a:t>Quote message</a:t>
            </a:r>
          </a:p>
          <a:p>
            <a:pPr defTabSz="914400"/>
            <a:r>
              <a:rPr lang="en-US" sz="700" dirty="0">
                <a:solidFill>
                  <a:srgbClr val="000000"/>
                </a:solidFill>
              </a:rPr>
              <a:t>Payment batch file</a:t>
            </a:r>
          </a:p>
          <a:p>
            <a:pPr defTabSz="914400"/>
            <a:endParaRPr lang="en-US" sz="700" dirty="0">
              <a:solidFill>
                <a:srgbClr val="000000"/>
              </a:solidFill>
            </a:endParaRPr>
          </a:p>
          <a:p>
            <a:pPr defTabSz="914400"/>
            <a:endParaRPr lang="en-US" sz="700" dirty="0">
              <a:solidFill>
                <a:srgbClr val="000000"/>
              </a:solidFill>
            </a:endParaRPr>
          </a:p>
        </p:txBody>
      </p:sp>
      <p:sp>
        <p:nvSpPr>
          <p:cNvPr id="69" name="Rectangle 68"/>
          <p:cNvSpPr/>
          <p:nvPr/>
        </p:nvSpPr>
        <p:spPr>
          <a:xfrm>
            <a:off x="3252647" y="3725877"/>
            <a:ext cx="1667611" cy="2569882"/>
          </a:xfrm>
          <a:prstGeom prst="rect">
            <a:avLst/>
          </a:prstGeom>
        </p:spPr>
        <p:txBody>
          <a:bodyPr wrap="square" lIns="91389" tIns="45694" rIns="91389" bIns="45694">
            <a:spAutoFit/>
          </a:bodyPr>
          <a:lstStyle/>
          <a:p>
            <a:pPr defTabSz="914400"/>
            <a:r>
              <a:rPr lang="en-US" sz="700" b="1" dirty="0">
                <a:solidFill>
                  <a:srgbClr val="000000"/>
                </a:solidFill>
              </a:rPr>
              <a:t>Discounting</a:t>
            </a:r>
          </a:p>
          <a:p>
            <a:pPr defTabSz="914400"/>
            <a:r>
              <a:rPr lang="en-US" sz="700" dirty="0">
                <a:solidFill>
                  <a:srgbClr val="000000"/>
                </a:solidFill>
              </a:rPr>
              <a:t>Inbound Payment proposal</a:t>
            </a:r>
          </a:p>
          <a:p>
            <a:pPr defTabSz="914400"/>
            <a:r>
              <a:rPr lang="en-US" sz="700" dirty="0">
                <a:solidFill>
                  <a:srgbClr val="000000"/>
                </a:solidFill>
              </a:rPr>
              <a:t>Outbound Payment proposal</a:t>
            </a:r>
          </a:p>
          <a:p>
            <a:pPr defTabSz="914400"/>
            <a:endParaRPr lang="en-US" sz="700" dirty="0">
              <a:solidFill>
                <a:srgbClr val="FF0000"/>
              </a:solidFill>
            </a:endParaRPr>
          </a:p>
          <a:p>
            <a:pPr defTabSz="914400"/>
            <a:r>
              <a:rPr lang="en-US" sz="700" b="1" dirty="0">
                <a:solidFill>
                  <a:srgbClr val="000000"/>
                </a:solidFill>
              </a:rPr>
              <a:t>Supply Chain Collaboration</a:t>
            </a:r>
          </a:p>
          <a:p>
            <a:pPr defTabSz="914400"/>
            <a:r>
              <a:rPr lang="en-US" sz="700" dirty="0">
                <a:solidFill>
                  <a:srgbClr val="000000"/>
                </a:solidFill>
              </a:rPr>
              <a:t>Subcontract PO</a:t>
            </a:r>
          </a:p>
          <a:p>
            <a:pPr defTabSz="914400"/>
            <a:r>
              <a:rPr lang="en-US" sz="700" dirty="0">
                <a:solidFill>
                  <a:srgbClr val="000000"/>
                </a:solidFill>
              </a:rPr>
              <a:t>Multi-Tier Subcontract PO</a:t>
            </a:r>
          </a:p>
          <a:p>
            <a:pPr defTabSz="914400"/>
            <a:r>
              <a:rPr lang="en-US" sz="700" dirty="0">
                <a:solidFill>
                  <a:srgbClr val="000000"/>
                </a:solidFill>
              </a:rPr>
              <a:t>Consignment PO</a:t>
            </a:r>
          </a:p>
          <a:p>
            <a:pPr defTabSz="914400"/>
            <a:r>
              <a:rPr lang="en-US" sz="700" dirty="0">
                <a:solidFill>
                  <a:srgbClr val="000000"/>
                </a:solidFill>
              </a:rPr>
              <a:t>Component consumption</a:t>
            </a:r>
          </a:p>
          <a:p>
            <a:pPr defTabSz="914400"/>
            <a:r>
              <a:rPr lang="en-US" sz="700" dirty="0">
                <a:solidFill>
                  <a:srgbClr val="000000"/>
                </a:solidFill>
              </a:rPr>
              <a:t>Transfer movement (Product Activity)</a:t>
            </a:r>
          </a:p>
          <a:p>
            <a:pPr defTabSz="914400"/>
            <a:r>
              <a:rPr lang="en-US" sz="700" dirty="0">
                <a:solidFill>
                  <a:srgbClr val="000000"/>
                </a:solidFill>
              </a:rPr>
              <a:t>Order Confirmation Approval</a:t>
            </a:r>
          </a:p>
          <a:p>
            <a:pPr defTabSz="914400"/>
            <a:endParaRPr lang="en-US" sz="700" dirty="0">
              <a:solidFill>
                <a:srgbClr val="000000"/>
              </a:solidFill>
            </a:endParaRPr>
          </a:p>
          <a:p>
            <a:pPr defTabSz="914400"/>
            <a:r>
              <a:rPr lang="en-US" sz="700" b="1" dirty="0">
                <a:solidFill>
                  <a:srgbClr val="000000"/>
                </a:solidFill>
              </a:rPr>
              <a:t>Forecast and SMI</a:t>
            </a:r>
          </a:p>
          <a:p>
            <a:pPr defTabSz="914400"/>
            <a:r>
              <a:rPr lang="en-US" sz="700" dirty="0">
                <a:solidFill>
                  <a:srgbClr val="000000"/>
                </a:solidFill>
              </a:rPr>
              <a:t>Scheduling Agreement</a:t>
            </a:r>
          </a:p>
          <a:p>
            <a:pPr defTabSz="914400"/>
            <a:r>
              <a:rPr lang="en-US" sz="700" dirty="0">
                <a:solidFill>
                  <a:srgbClr val="000000"/>
                </a:solidFill>
              </a:rPr>
              <a:t>Forecast Demand (Product Activity)</a:t>
            </a:r>
          </a:p>
          <a:p>
            <a:pPr defTabSz="914400"/>
            <a:r>
              <a:rPr lang="en-US" sz="700" dirty="0">
                <a:solidFill>
                  <a:srgbClr val="000000"/>
                </a:solidFill>
              </a:rPr>
              <a:t>Inventory Levels (Product Activity)</a:t>
            </a:r>
          </a:p>
          <a:p>
            <a:pPr defTabSz="914400"/>
            <a:r>
              <a:rPr lang="en-US" sz="700" dirty="0">
                <a:solidFill>
                  <a:srgbClr val="000000"/>
                </a:solidFill>
              </a:rPr>
              <a:t>Product Replenishment</a:t>
            </a:r>
          </a:p>
          <a:p>
            <a:pPr defTabSz="914400"/>
            <a:endParaRPr lang="en-US" sz="700" dirty="0">
              <a:solidFill>
                <a:srgbClr val="000000"/>
              </a:solidFill>
            </a:endParaRPr>
          </a:p>
          <a:p>
            <a:pPr defTabSz="914400"/>
            <a:r>
              <a:rPr lang="en-US" sz="700" b="1" dirty="0">
                <a:solidFill>
                  <a:srgbClr val="000000"/>
                </a:solidFill>
              </a:rPr>
              <a:t>Quality Management</a:t>
            </a:r>
          </a:p>
          <a:p>
            <a:pPr defTabSz="914400"/>
            <a:r>
              <a:rPr lang="en-US" sz="700" dirty="0">
                <a:solidFill>
                  <a:srgbClr val="000000"/>
                </a:solidFill>
              </a:rPr>
              <a:t>Quality Notification</a:t>
            </a:r>
          </a:p>
          <a:p>
            <a:pPr defTabSz="914400"/>
            <a:r>
              <a:rPr lang="en-US" sz="700" dirty="0">
                <a:solidFill>
                  <a:srgbClr val="000000"/>
                </a:solidFill>
              </a:rPr>
              <a:t>Quality Inspection Request</a:t>
            </a:r>
          </a:p>
          <a:p>
            <a:pPr defTabSz="914400"/>
            <a:r>
              <a:rPr lang="en-US" sz="700" dirty="0">
                <a:solidFill>
                  <a:srgbClr val="000000"/>
                </a:solidFill>
              </a:rPr>
              <a:t>Quality Inspection Result</a:t>
            </a:r>
          </a:p>
          <a:p>
            <a:pPr defTabSz="914400"/>
            <a:r>
              <a:rPr lang="en-US" sz="700" dirty="0">
                <a:solidFill>
                  <a:srgbClr val="000000"/>
                </a:solidFill>
              </a:rPr>
              <a:t>Quality Inspection Decision </a:t>
            </a:r>
          </a:p>
        </p:txBody>
      </p:sp>
      <p:sp>
        <p:nvSpPr>
          <p:cNvPr id="71" name="Rectangle 70"/>
          <p:cNvSpPr/>
          <p:nvPr/>
        </p:nvSpPr>
        <p:spPr>
          <a:xfrm>
            <a:off x="6830774" y="4555491"/>
            <a:ext cx="941352" cy="159444"/>
          </a:xfrm>
          <a:prstGeom prst="rect">
            <a:avLst/>
          </a:prstGeom>
          <a:solidFill>
            <a:srgbClr val="00B050"/>
          </a:solidFill>
          <a:ln w="19050" cap="flat">
            <a:noFill/>
            <a:prstDash val="solid"/>
            <a:miter lim="800000"/>
            <a:headEnd/>
            <a:tailEnd/>
          </a:ln>
        </p:spPr>
        <p:txBody>
          <a:bodyPr vert="horz" wrap="square" lIns="91389" tIns="45694" rIns="91389" bIns="45694" numCol="1" anchor="ctr" anchorCtr="0" compatLnSpc="1">
            <a:prstTxWarp prst="textNoShape">
              <a:avLst/>
            </a:prstTxWarp>
          </a:bodyPr>
          <a:lstStyle/>
          <a:p>
            <a:pPr defTabSz="914400"/>
            <a:r>
              <a:rPr lang="en-US" sz="700" b="1" dirty="0">
                <a:solidFill>
                  <a:srgbClr val="FFFFFF"/>
                </a:solidFill>
              </a:rPr>
              <a:t>GS1 GUSI</a:t>
            </a:r>
          </a:p>
        </p:txBody>
      </p:sp>
      <p:sp>
        <p:nvSpPr>
          <p:cNvPr id="72" name="Rectangle 71"/>
          <p:cNvSpPr/>
          <p:nvPr/>
        </p:nvSpPr>
        <p:spPr>
          <a:xfrm>
            <a:off x="6774849" y="4698457"/>
            <a:ext cx="1279731" cy="1169498"/>
          </a:xfrm>
          <a:prstGeom prst="rect">
            <a:avLst/>
          </a:prstGeom>
        </p:spPr>
        <p:txBody>
          <a:bodyPr wrap="square" lIns="91389" tIns="45694" rIns="91389" bIns="45694">
            <a:spAutoFit/>
          </a:bodyPr>
          <a:lstStyle/>
          <a:p>
            <a:pPr defTabSz="914400" fontAlgn="t"/>
            <a:r>
              <a:rPr lang="en-US" sz="700" dirty="0" err="1">
                <a:solidFill>
                  <a:srgbClr val="000000"/>
                </a:solidFill>
              </a:rPr>
              <a:t>MultiShipmentOrder</a:t>
            </a:r>
            <a:endParaRPr lang="en-US" sz="700" dirty="0">
              <a:solidFill>
                <a:srgbClr val="000000"/>
              </a:solidFill>
            </a:endParaRPr>
          </a:p>
          <a:p>
            <a:pPr defTabSz="914400" fontAlgn="t"/>
            <a:r>
              <a:rPr lang="en-US" sz="700" dirty="0" err="1">
                <a:solidFill>
                  <a:srgbClr val="000000"/>
                </a:solidFill>
              </a:rPr>
              <a:t>DespatchAdvice</a:t>
            </a:r>
            <a:endParaRPr lang="en-US" sz="700" dirty="0">
              <a:solidFill>
                <a:srgbClr val="000000"/>
              </a:solidFill>
            </a:endParaRPr>
          </a:p>
          <a:p>
            <a:pPr defTabSz="914400" fontAlgn="t"/>
            <a:r>
              <a:rPr lang="en-US" sz="700" dirty="0" err="1">
                <a:solidFill>
                  <a:srgbClr val="000000"/>
                </a:solidFill>
              </a:rPr>
              <a:t>ReplenishmentProposal</a:t>
            </a:r>
            <a:endParaRPr lang="en-US" sz="700" dirty="0">
              <a:solidFill>
                <a:srgbClr val="000000"/>
              </a:solidFill>
            </a:endParaRPr>
          </a:p>
          <a:p>
            <a:pPr defTabSz="914400" fontAlgn="t"/>
            <a:r>
              <a:rPr lang="en-US" sz="700" dirty="0" err="1">
                <a:solidFill>
                  <a:srgbClr val="000000"/>
                </a:solidFill>
              </a:rPr>
              <a:t>ReplenishmentRequest</a:t>
            </a:r>
            <a:endParaRPr lang="en-US" sz="700" dirty="0">
              <a:solidFill>
                <a:srgbClr val="000000"/>
              </a:solidFill>
            </a:endParaRPr>
          </a:p>
          <a:p>
            <a:pPr defTabSz="914400" fontAlgn="t"/>
            <a:r>
              <a:rPr lang="en-US" sz="700" dirty="0" err="1">
                <a:solidFill>
                  <a:srgbClr val="000000"/>
                </a:solidFill>
              </a:rPr>
              <a:t>ProductForecast</a:t>
            </a:r>
            <a:endParaRPr lang="en-US" sz="700" dirty="0">
              <a:solidFill>
                <a:srgbClr val="000000"/>
              </a:solidFill>
            </a:endParaRPr>
          </a:p>
          <a:p>
            <a:pPr defTabSz="914400" fontAlgn="t"/>
            <a:r>
              <a:rPr lang="en-US" sz="700" dirty="0" err="1">
                <a:solidFill>
                  <a:srgbClr val="000000"/>
                </a:solidFill>
              </a:rPr>
              <a:t>GoodsRequirement</a:t>
            </a:r>
            <a:endParaRPr lang="en-US" sz="700" dirty="0">
              <a:solidFill>
                <a:srgbClr val="000000"/>
              </a:solidFill>
            </a:endParaRPr>
          </a:p>
          <a:p>
            <a:pPr defTabSz="914400" fontAlgn="t"/>
            <a:r>
              <a:rPr lang="en-US" sz="700" dirty="0" err="1">
                <a:solidFill>
                  <a:srgbClr val="000000"/>
                </a:solidFill>
              </a:rPr>
              <a:t>ReceiptAdvice</a:t>
            </a:r>
            <a:endParaRPr lang="en-US" sz="700" dirty="0">
              <a:solidFill>
                <a:srgbClr val="000000"/>
              </a:solidFill>
            </a:endParaRPr>
          </a:p>
          <a:p>
            <a:pPr defTabSz="914400" fontAlgn="t"/>
            <a:r>
              <a:rPr lang="en-US" sz="700" dirty="0" err="1">
                <a:solidFill>
                  <a:srgbClr val="000000"/>
                </a:solidFill>
              </a:rPr>
              <a:t>ComsumptionReport</a:t>
            </a:r>
            <a:endParaRPr lang="en-US" sz="700" dirty="0">
              <a:solidFill>
                <a:srgbClr val="000000"/>
              </a:solidFill>
            </a:endParaRPr>
          </a:p>
          <a:p>
            <a:pPr defTabSz="914400" fontAlgn="t"/>
            <a:r>
              <a:rPr lang="en-US" sz="700" dirty="0" err="1">
                <a:solidFill>
                  <a:srgbClr val="000000"/>
                </a:solidFill>
              </a:rPr>
              <a:t>InventoryActivityorInventoryStatus</a:t>
            </a:r>
            <a:endParaRPr lang="en-US" sz="700" dirty="0">
              <a:solidFill>
                <a:srgbClr val="000000"/>
              </a:solidFill>
            </a:endParaRPr>
          </a:p>
        </p:txBody>
      </p:sp>
      <p:sp>
        <p:nvSpPr>
          <p:cNvPr id="74" name="Rectangle 73"/>
          <p:cNvSpPr/>
          <p:nvPr/>
        </p:nvSpPr>
        <p:spPr>
          <a:xfrm>
            <a:off x="6805051" y="3720513"/>
            <a:ext cx="942865" cy="197836"/>
          </a:xfrm>
          <a:prstGeom prst="rect">
            <a:avLst/>
          </a:prstGeom>
          <a:solidFill>
            <a:srgbClr val="00B050"/>
          </a:solidFill>
          <a:ln w="19050" cap="flat">
            <a:noFill/>
            <a:prstDash val="solid"/>
            <a:miter lim="800000"/>
            <a:headEnd/>
            <a:tailEnd/>
          </a:ln>
        </p:spPr>
        <p:txBody>
          <a:bodyPr vert="horz" wrap="square" lIns="91389" tIns="45694" rIns="91389" bIns="45694" numCol="1" anchor="ctr" anchorCtr="0" compatLnSpc="1">
            <a:prstTxWarp prst="textNoShape">
              <a:avLst/>
            </a:prstTxWarp>
          </a:bodyPr>
          <a:lstStyle/>
          <a:p>
            <a:pPr defTabSz="914400"/>
            <a:r>
              <a:rPr lang="en-US" sz="700" b="1" dirty="0">
                <a:solidFill>
                  <a:srgbClr val="FFFFFF"/>
                </a:solidFill>
              </a:rPr>
              <a:t>GS1 EANCOM 97</a:t>
            </a:r>
          </a:p>
        </p:txBody>
      </p:sp>
      <p:sp>
        <p:nvSpPr>
          <p:cNvPr id="75" name="Rectangle 74"/>
          <p:cNvSpPr/>
          <p:nvPr/>
        </p:nvSpPr>
        <p:spPr>
          <a:xfrm>
            <a:off x="6764106" y="3914767"/>
            <a:ext cx="1053201" cy="630889"/>
          </a:xfrm>
          <a:prstGeom prst="rect">
            <a:avLst/>
          </a:prstGeom>
        </p:spPr>
        <p:txBody>
          <a:bodyPr wrap="square" lIns="91389" tIns="45694" rIns="91389" bIns="45694">
            <a:spAutoFit/>
          </a:bodyPr>
          <a:lstStyle/>
          <a:p>
            <a:pPr defTabSz="914400" fontAlgn="t"/>
            <a:r>
              <a:rPr lang="en-US" sz="700" dirty="0">
                <a:solidFill>
                  <a:srgbClr val="000000"/>
                </a:solidFill>
                <a:ea typeface="Calibri" panose="020F0502020204030204" pitchFamily="34" charset="0"/>
                <a:cs typeface="Times New Roman" panose="02020603050405020304" pitchFamily="18" charset="0"/>
              </a:rPr>
              <a:t>ORDERS</a:t>
            </a:r>
          </a:p>
          <a:p>
            <a:pPr defTabSz="914400" fontAlgn="t"/>
            <a:r>
              <a:rPr lang="en-US" sz="700" dirty="0">
                <a:solidFill>
                  <a:srgbClr val="000000"/>
                </a:solidFill>
                <a:ea typeface="Calibri" panose="020F0502020204030204" pitchFamily="34" charset="0"/>
                <a:cs typeface="Times New Roman" panose="02020603050405020304" pitchFamily="18" charset="0"/>
              </a:rPr>
              <a:t>ORDCHG</a:t>
            </a:r>
          </a:p>
          <a:p>
            <a:pPr defTabSz="914400" fontAlgn="t"/>
            <a:r>
              <a:rPr lang="en-US" sz="700" dirty="0">
                <a:solidFill>
                  <a:srgbClr val="000000"/>
                </a:solidFill>
                <a:ea typeface="Calibri" panose="020F0502020204030204" pitchFamily="34" charset="0"/>
                <a:cs typeface="Times New Roman" panose="02020603050405020304" pitchFamily="18" charset="0"/>
              </a:rPr>
              <a:t>DESADV</a:t>
            </a:r>
          </a:p>
          <a:p>
            <a:pPr defTabSz="914400" fontAlgn="t"/>
            <a:r>
              <a:rPr lang="en-US" sz="700" dirty="0">
                <a:solidFill>
                  <a:srgbClr val="000000"/>
                </a:solidFill>
                <a:ea typeface="Calibri" panose="020F0502020204030204" pitchFamily="34" charset="0"/>
                <a:cs typeface="Times New Roman" panose="02020603050405020304" pitchFamily="18" charset="0"/>
              </a:rPr>
              <a:t>INVOIC</a:t>
            </a:r>
          </a:p>
          <a:p>
            <a:pPr defTabSz="914400" fontAlgn="t"/>
            <a:r>
              <a:rPr lang="en-US" sz="700" dirty="0">
                <a:solidFill>
                  <a:srgbClr val="000000"/>
                </a:solidFill>
                <a:ea typeface="Calibri" panose="020F0502020204030204" pitchFamily="34" charset="0"/>
                <a:cs typeface="Times New Roman" panose="02020603050405020304" pitchFamily="18" charset="0"/>
              </a:rPr>
              <a:t>REMADV</a:t>
            </a:r>
          </a:p>
        </p:txBody>
      </p:sp>
      <p:sp>
        <p:nvSpPr>
          <p:cNvPr id="76" name="Rectangle 75"/>
          <p:cNvSpPr/>
          <p:nvPr/>
        </p:nvSpPr>
        <p:spPr>
          <a:xfrm>
            <a:off x="8040104" y="5447109"/>
            <a:ext cx="1070625" cy="159444"/>
          </a:xfrm>
          <a:prstGeom prst="rect">
            <a:avLst/>
          </a:prstGeom>
          <a:solidFill>
            <a:srgbClr val="00B050"/>
          </a:solidFill>
          <a:ln w="19050" cap="flat">
            <a:noFill/>
            <a:prstDash val="solid"/>
            <a:miter lim="800000"/>
            <a:headEnd/>
            <a:tailEnd/>
          </a:ln>
        </p:spPr>
        <p:txBody>
          <a:bodyPr vert="horz" wrap="square" lIns="91389" tIns="45694" rIns="91389" bIns="45694" numCol="1" anchor="ctr" anchorCtr="0" compatLnSpc="1">
            <a:prstTxWarp prst="textNoShape">
              <a:avLst/>
            </a:prstTxWarp>
          </a:bodyPr>
          <a:lstStyle/>
          <a:p>
            <a:pPr defTabSz="914400"/>
            <a:r>
              <a:rPr lang="en-US" sz="700" b="1" dirty="0">
                <a:solidFill>
                  <a:srgbClr val="FFFFFF"/>
                </a:solidFill>
              </a:rPr>
              <a:t>GS1 EANCOM 2002</a:t>
            </a:r>
          </a:p>
        </p:txBody>
      </p:sp>
      <p:sp>
        <p:nvSpPr>
          <p:cNvPr id="77" name="Rectangle 76"/>
          <p:cNvSpPr/>
          <p:nvPr/>
        </p:nvSpPr>
        <p:spPr>
          <a:xfrm>
            <a:off x="8007637" y="5600134"/>
            <a:ext cx="1053201" cy="738611"/>
          </a:xfrm>
          <a:prstGeom prst="rect">
            <a:avLst/>
          </a:prstGeom>
        </p:spPr>
        <p:txBody>
          <a:bodyPr wrap="square" lIns="91389" tIns="45694" rIns="91389" bIns="45694">
            <a:spAutoFit/>
          </a:bodyPr>
          <a:lstStyle/>
          <a:p>
            <a:pPr defTabSz="914400" fontAlgn="t"/>
            <a:r>
              <a:rPr lang="en-US" sz="700" dirty="0">
                <a:solidFill>
                  <a:srgbClr val="000000"/>
                </a:solidFill>
              </a:rPr>
              <a:t>ORDERS</a:t>
            </a:r>
          </a:p>
          <a:p>
            <a:pPr defTabSz="914400" fontAlgn="t"/>
            <a:r>
              <a:rPr lang="en-US" sz="700" dirty="0">
                <a:solidFill>
                  <a:srgbClr val="000000"/>
                </a:solidFill>
              </a:rPr>
              <a:t>ORDRSP</a:t>
            </a:r>
          </a:p>
          <a:p>
            <a:pPr defTabSz="914400" fontAlgn="t"/>
            <a:r>
              <a:rPr lang="en-US" sz="700" dirty="0">
                <a:solidFill>
                  <a:srgbClr val="000000"/>
                </a:solidFill>
              </a:rPr>
              <a:t>ORDCHG</a:t>
            </a:r>
          </a:p>
          <a:p>
            <a:pPr defTabSz="914400" fontAlgn="t"/>
            <a:r>
              <a:rPr lang="en-US" sz="700" dirty="0">
                <a:solidFill>
                  <a:srgbClr val="000000"/>
                </a:solidFill>
              </a:rPr>
              <a:t>INVOIC</a:t>
            </a:r>
          </a:p>
          <a:p>
            <a:pPr defTabSz="914400" fontAlgn="t"/>
            <a:r>
              <a:rPr lang="en-US" sz="700" dirty="0">
                <a:solidFill>
                  <a:srgbClr val="000000"/>
                </a:solidFill>
              </a:rPr>
              <a:t>DESADV</a:t>
            </a:r>
          </a:p>
          <a:p>
            <a:pPr defTabSz="914400" fontAlgn="t"/>
            <a:r>
              <a:rPr lang="en-US" sz="700" dirty="0">
                <a:solidFill>
                  <a:srgbClr val="000000"/>
                </a:solidFill>
              </a:rPr>
              <a:t>REMADV</a:t>
            </a:r>
          </a:p>
        </p:txBody>
      </p:sp>
      <p:sp>
        <p:nvSpPr>
          <p:cNvPr id="68" name="Rectangle 67"/>
          <p:cNvSpPr/>
          <p:nvPr/>
        </p:nvSpPr>
        <p:spPr>
          <a:xfrm>
            <a:off x="5833863" y="2323919"/>
            <a:ext cx="1162593" cy="1292609"/>
          </a:xfrm>
          <a:prstGeom prst="rect">
            <a:avLst/>
          </a:prstGeom>
        </p:spPr>
        <p:txBody>
          <a:bodyPr wrap="square" lIns="91389" tIns="45694" rIns="91389" bIns="45694">
            <a:spAutoFit/>
          </a:bodyPr>
          <a:lstStyle/>
          <a:p>
            <a:pPr defTabSz="914400"/>
            <a:endParaRPr lang="en-US" sz="700" dirty="0">
              <a:solidFill>
                <a:srgbClr val="000000"/>
              </a:solidFill>
            </a:endParaRPr>
          </a:p>
          <a:p>
            <a:pPr defTabSz="914400"/>
            <a:r>
              <a:rPr lang="en-US" sz="700" dirty="0">
                <a:solidFill>
                  <a:srgbClr val="000000"/>
                </a:solidFill>
              </a:rPr>
              <a:t>Fund</a:t>
            </a:r>
          </a:p>
          <a:p>
            <a:pPr defTabSz="914400"/>
            <a:r>
              <a:rPr lang="en-US" sz="700" dirty="0">
                <a:solidFill>
                  <a:srgbClr val="000000"/>
                </a:solidFill>
              </a:rPr>
              <a:t>FM derive</a:t>
            </a:r>
          </a:p>
          <a:p>
            <a:pPr defTabSz="914400"/>
            <a:r>
              <a:rPr lang="en-US" sz="700" dirty="0">
                <a:solidFill>
                  <a:srgbClr val="000000"/>
                </a:solidFill>
              </a:rPr>
              <a:t>Earmarked Fund</a:t>
            </a:r>
          </a:p>
          <a:p>
            <a:pPr defTabSz="914400"/>
            <a:r>
              <a:rPr lang="en-US" sz="700" dirty="0">
                <a:solidFill>
                  <a:srgbClr val="000000"/>
                </a:solidFill>
              </a:rPr>
              <a:t>Functional Area</a:t>
            </a:r>
          </a:p>
          <a:p>
            <a:pPr defTabSz="914400"/>
            <a:r>
              <a:rPr lang="en-US" sz="700" dirty="0">
                <a:solidFill>
                  <a:srgbClr val="000000"/>
                </a:solidFill>
              </a:rPr>
              <a:t>Funds Center</a:t>
            </a:r>
          </a:p>
          <a:p>
            <a:pPr defTabSz="914400"/>
            <a:r>
              <a:rPr lang="en-US" sz="700" dirty="0">
                <a:solidFill>
                  <a:srgbClr val="000000"/>
                </a:solidFill>
              </a:rPr>
              <a:t>Commitment Item</a:t>
            </a:r>
          </a:p>
          <a:p>
            <a:pPr defTabSz="914400"/>
            <a:r>
              <a:rPr lang="en-US" sz="700" dirty="0">
                <a:solidFill>
                  <a:srgbClr val="000000"/>
                </a:solidFill>
              </a:rPr>
              <a:t>Budget Period</a:t>
            </a:r>
          </a:p>
          <a:p>
            <a:pPr defTabSz="914400"/>
            <a:r>
              <a:rPr lang="en-US" sz="700" dirty="0">
                <a:solidFill>
                  <a:srgbClr val="000000"/>
                </a:solidFill>
              </a:rPr>
              <a:t>FM Area</a:t>
            </a:r>
          </a:p>
          <a:p>
            <a:pPr defTabSz="914400"/>
            <a:r>
              <a:rPr lang="en-US" sz="700" dirty="0">
                <a:solidFill>
                  <a:srgbClr val="000000"/>
                </a:solidFill>
              </a:rPr>
              <a:t>Grant </a:t>
            </a:r>
          </a:p>
          <a:p>
            <a:pPr defTabSz="914400"/>
            <a:endParaRPr lang="en-US" sz="800" dirty="0">
              <a:solidFill>
                <a:srgbClr val="000000"/>
              </a:solidFill>
            </a:endParaRPr>
          </a:p>
        </p:txBody>
      </p:sp>
      <p:sp>
        <p:nvSpPr>
          <p:cNvPr id="78" name="Rectangle 77"/>
          <p:cNvSpPr/>
          <p:nvPr/>
        </p:nvSpPr>
        <p:spPr>
          <a:xfrm>
            <a:off x="5788417" y="1003212"/>
            <a:ext cx="1514939" cy="1061777"/>
          </a:xfrm>
          <a:prstGeom prst="rect">
            <a:avLst/>
          </a:prstGeom>
        </p:spPr>
        <p:txBody>
          <a:bodyPr wrap="square" lIns="91389" tIns="45694" rIns="91389" bIns="45694">
            <a:spAutoFit/>
          </a:bodyPr>
          <a:lstStyle/>
          <a:p>
            <a:pPr defTabSz="914400"/>
            <a:r>
              <a:rPr lang="en-US" sz="700" b="1" dirty="0">
                <a:solidFill>
                  <a:srgbClr val="000000"/>
                </a:solidFill>
              </a:rPr>
              <a:t>Sourcing – Retail  </a:t>
            </a:r>
          </a:p>
          <a:p>
            <a:pPr defTabSz="914400"/>
            <a:r>
              <a:rPr lang="en-US" sz="700" dirty="0">
                <a:solidFill>
                  <a:srgbClr val="000000"/>
                </a:solidFill>
              </a:rPr>
              <a:t>Article Master</a:t>
            </a:r>
          </a:p>
          <a:p>
            <a:pPr defTabSz="914400"/>
            <a:r>
              <a:rPr lang="en-US" sz="700" dirty="0">
                <a:solidFill>
                  <a:srgbClr val="000000"/>
                </a:solidFill>
              </a:rPr>
              <a:t>Characteristics</a:t>
            </a:r>
          </a:p>
          <a:p>
            <a:pPr defTabSz="914400"/>
            <a:r>
              <a:rPr lang="en-US" sz="700" dirty="0">
                <a:solidFill>
                  <a:srgbClr val="000000"/>
                </a:solidFill>
              </a:rPr>
              <a:t>Profile (Class)</a:t>
            </a:r>
          </a:p>
          <a:p>
            <a:pPr defTabSz="914400"/>
            <a:r>
              <a:rPr lang="en-US" sz="700" dirty="0">
                <a:solidFill>
                  <a:srgbClr val="000000"/>
                </a:solidFill>
              </a:rPr>
              <a:t>Merchandise Category </a:t>
            </a:r>
          </a:p>
          <a:p>
            <a:pPr defTabSz="914400"/>
            <a:r>
              <a:rPr lang="en-US" sz="700" dirty="0">
                <a:solidFill>
                  <a:srgbClr val="000000"/>
                </a:solidFill>
              </a:rPr>
              <a:t>Display Set</a:t>
            </a:r>
          </a:p>
          <a:p>
            <a:pPr defTabSz="914400"/>
            <a:r>
              <a:rPr lang="en-US" sz="700" dirty="0">
                <a:solidFill>
                  <a:srgbClr val="000000"/>
                </a:solidFill>
              </a:rPr>
              <a:t>Article/Site</a:t>
            </a:r>
          </a:p>
          <a:p>
            <a:pPr defTabSz="914400"/>
            <a:r>
              <a:rPr lang="en-US" sz="700" dirty="0">
                <a:solidFill>
                  <a:srgbClr val="000000"/>
                </a:solidFill>
              </a:rPr>
              <a:t>Generic Article Variant</a:t>
            </a:r>
          </a:p>
          <a:p>
            <a:pPr defTabSz="914400"/>
            <a:endParaRPr lang="en-US" sz="700" dirty="0">
              <a:solidFill>
                <a:srgbClr val="000000"/>
              </a:solidFill>
            </a:endParaRPr>
          </a:p>
        </p:txBody>
      </p:sp>
    </p:spTree>
    <p:extLst>
      <p:ext uri="{BB962C8B-B14F-4D97-AF65-F5344CB8AC3E}">
        <p14:creationId xmlns:p14="http://schemas.microsoft.com/office/powerpoint/2010/main" val="11874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p:cTn id="7" dur="500" fill="hold"/>
                                        <p:tgtEl>
                                          <p:spTgt spid="134"/>
                                        </p:tgtEl>
                                        <p:attrNameLst>
                                          <p:attrName>ppt_w</p:attrName>
                                        </p:attrNameLst>
                                      </p:cBhvr>
                                      <p:tavLst>
                                        <p:tav tm="0">
                                          <p:val>
                                            <p:fltVal val="0"/>
                                          </p:val>
                                        </p:tav>
                                        <p:tav tm="100000">
                                          <p:val>
                                            <p:strVal val="#ppt_w"/>
                                          </p:val>
                                        </p:tav>
                                      </p:tavLst>
                                    </p:anim>
                                    <p:anim calcmode="lin" valueType="num">
                                      <p:cBhvr>
                                        <p:cTn id="8" dur="500" fill="hold"/>
                                        <p:tgtEl>
                                          <p:spTgt spid="13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p:cTn id="11" dur="500" fill="hold"/>
                                        <p:tgtEl>
                                          <p:spTgt spid="136"/>
                                        </p:tgtEl>
                                        <p:attrNameLst>
                                          <p:attrName>ppt_w</p:attrName>
                                        </p:attrNameLst>
                                      </p:cBhvr>
                                      <p:tavLst>
                                        <p:tav tm="0">
                                          <p:val>
                                            <p:fltVal val="0"/>
                                          </p:val>
                                        </p:tav>
                                        <p:tav tm="100000">
                                          <p:val>
                                            <p:strVal val="#ppt_w"/>
                                          </p:val>
                                        </p:tav>
                                      </p:tavLst>
                                    </p:anim>
                                    <p:anim calcmode="lin" valueType="num">
                                      <p:cBhvr>
                                        <p:cTn id="12" dur="500" fill="hold"/>
                                        <p:tgtEl>
                                          <p:spTgt spid="136"/>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anim calcmode="lin" valueType="num">
                                      <p:cBhvr>
                                        <p:cTn id="15" dur="500" fill="hold"/>
                                        <p:tgtEl>
                                          <p:spTgt spid="140"/>
                                        </p:tgtEl>
                                        <p:attrNameLst>
                                          <p:attrName>ppt_w</p:attrName>
                                        </p:attrNameLst>
                                      </p:cBhvr>
                                      <p:tavLst>
                                        <p:tav tm="0">
                                          <p:val>
                                            <p:fltVal val="0"/>
                                          </p:val>
                                        </p:tav>
                                        <p:tav tm="100000">
                                          <p:val>
                                            <p:strVal val="#ppt_w"/>
                                          </p:val>
                                        </p:tav>
                                      </p:tavLst>
                                    </p:anim>
                                    <p:anim calcmode="lin" valueType="num">
                                      <p:cBhvr>
                                        <p:cTn id="16" dur="500" fill="hold"/>
                                        <p:tgtEl>
                                          <p:spTgt spid="140"/>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49"/>
                                        </p:tgtEl>
                                        <p:attrNameLst>
                                          <p:attrName>style.visibility</p:attrName>
                                        </p:attrNameLst>
                                      </p:cBhvr>
                                      <p:to>
                                        <p:strVal val="visible"/>
                                      </p:to>
                                    </p:set>
                                    <p:anim calcmode="lin" valueType="num">
                                      <p:cBhvr>
                                        <p:cTn id="19" dur="500" fill="hold"/>
                                        <p:tgtEl>
                                          <p:spTgt spid="149"/>
                                        </p:tgtEl>
                                        <p:attrNameLst>
                                          <p:attrName>ppt_w</p:attrName>
                                        </p:attrNameLst>
                                      </p:cBhvr>
                                      <p:tavLst>
                                        <p:tav tm="0">
                                          <p:val>
                                            <p:fltVal val="0"/>
                                          </p:val>
                                        </p:tav>
                                        <p:tav tm="100000">
                                          <p:val>
                                            <p:strVal val="#ppt_w"/>
                                          </p:val>
                                        </p:tav>
                                      </p:tavLst>
                                    </p:anim>
                                    <p:anim calcmode="lin" valueType="num">
                                      <p:cBhvr>
                                        <p:cTn id="20" dur="500" fill="hold"/>
                                        <p:tgtEl>
                                          <p:spTgt spid="14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p:cTn id="23" dur="500" fill="hold"/>
                                        <p:tgtEl>
                                          <p:spTgt spid="61"/>
                                        </p:tgtEl>
                                        <p:attrNameLst>
                                          <p:attrName>ppt_w</p:attrName>
                                        </p:attrNameLst>
                                      </p:cBhvr>
                                      <p:tavLst>
                                        <p:tav tm="0">
                                          <p:val>
                                            <p:fltVal val="0"/>
                                          </p:val>
                                        </p:tav>
                                        <p:tav tm="100000">
                                          <p:val>
                                            <p:strVal val="#ppt_w"/>
                                          </p:val>
                                        </p:tav>
                                      </p:tavLst>
                                    </p:anim>
                                    <p:anim calcmode="lin" valueType="num">
                                      <p:cBhvr>
                                        <p:cTn id="24" dur="500" fill="hold"/>
                                        <p:tgtEl>
                                          <p:spTgt spid="61"/>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p:cTn id="27" dur="500" fill="hold"/>
                                        <p:tgtEl>
                                          <p:spTgt spid="63"/>
                                        </p:tgtEl>
                                        <p:attrNameLst>
                                          <p:attrName>ppt_w</p:attrName>
                                        </p:attrNameLst>
                                      </p:cBhvr>
                                      <p:tavLst>
                                        <p:tav tm="0">
                                          <p:val>
                                            <p:fltVal val="0"/>
                                          </p:val>
                                        </p:tav>
                                        <p:tav tm="100000">
                                          <p:val>
                                            <p:strVal val="#ppt_w"/>
                                          </p:val>
                                        </p:tav>
                                      </p:tavLst>
                                    </p:anim>
                                    <p:anim calcmode="lin" valueType="num">
                                      <p:cBhvr>
                                        <p:cTn id="28" dur="500" fill="hold"/>
                                        <p:tgtEl>
                                          <p:spTgt spid="63"/>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500" fill="hold"/>
                                        <p:tgtEl>
                                          <p:spTgt spid="118"/>
                                        </p:tgtEl>
                                        <p:attrNameLst>
                                          <p:attrName>ppt_w</p:attrName>
                                        </p:attrNameLst>
                                      </p:cBhvr>
                                      <p:tavLst>
                                        <p:tav tm="0">
                                          <p:val>
                                            <p:fltVal val="0"/>
                                          </p:val>
                                        </p:tav>
                                        <p:tav tm="100000">
                                          <p:val>
                                            <p:strVal val="#ppt_w"/>
                                          </p:val>
                                        </p:tav>
                                      </p:tavLst>
                                    </p:anim>
                                    <p:anim calcmode="lin" valueType="num">
                                      <p:cBhvr>
                                        <p:cTn id="32" dur="500" fill="hold"/>
                                        <p:tgtEl>
                                          <p:spTgt spid="11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anim calcmode="lin" valueType="num">
                                      <p:cBhvr>
                                        <p:cTn id="35" dur="500" fill="hold"/>
                                        <p:tgtEl>
                                          <p:spTgt spid="119"/>
                                        </p:tgtEl>
                                        <p:attrNameLst>
                                          <p:attrName>ppt_w</p:attrName>
                                        </p:attrNameLst>
                                      </p:cBhvr>
                                      <p:tavLst>
                                        <p:tav tm="0">
                                          <p:val>
                                            <p:fltVal val="0"/>
                                          </p:val>
                                        </p:tav>
                                        <p:tav tm="100000">
                                          <p:val>
                                            <p:strVal val="#ppt_w"/>
                                          </p:val>
                                        </p:tav>
                                      </p:tavLst>
                                    </p:anim>
                                    <p:anim calcmode="lin" valueType="num">
                                      <p:cBhvr>
                                        <p:cTn id="36" dur="500" fill="hold"/>
                                        <p:tgtEl>
                                          <p:spTgt spid="11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anim calcmode="lin" valueType="num">
                                      <p:cBhvr>
                                        <p:cTn id="39" dur="500" fill="hold"/>
                                        <p:tgtEl>
                                          <p:spTgt spid="121"/>
                                        </p:tgtEl>
                                        <p:attrNameLst>
                                          <p:attrName>ppt_w</p:attrName>
                                        </p:attrNameLst>
                                      </p:cBhvr>
                                      <p:tavLst>
                                        <p:tav tm="0">
                                          <p:val>
                                            <p:fltVal val="0"/>
                                          </p:val>
                                        </p:tav>
                                        <p:tav tm="100000">
                                          <p:val>
                                            <p:strVal val="#ppt_w"/>
                                          </p:val>
                                        </p:tav>
                                      </p:tavLst>
                                    </p:anim>
                                    <p:anim calcmode="lin" valueType="num">
                                      <p:cBhvr>
                                        <p:cTn id="40" dur="500" fill="hold"/>
                                        <p:tgtEl>
                                          <p:spTgt spid="121"/>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122"/>
                                        </p:tgtEl>
                                        <p:attrNameLst>
                                          <p:attrName>style.visibility</p:attrName>
                                        </p:attrNameLst>
                                      </p:cBhvr>
                                      <p:to>
                                        <p:strVal val="visible"/>
                                      </p:to>
                                    </p:set>
                                    <p:anim calcmode="lin" valueType="num">
                                      <p:cBhvr>
                                        <p:cTn id="43" dur="500" fill="hold"/>
                                        <p:tgtEl>
                                          <p:spTgt spid="122"/>
                                        </p:tgtEl>
                                        <p:attrNameLst>
                                          <p:attrName>ppt_w</p:attrName>
                                        </p:attrNameLst>
                                      </p:cBhvr>
                                      <p:tavLst>
                                        <p:tav tm="0">
                                          <p:val>
                                            <p:fltVal val="0"/>
                                          </p:val>
                                        </p:tav>
                                        <p:tav tm="100000">
                                          <p:val>
                                            <p:strVal val="#ppt_w"/>
                                          </p:val>
                                        </p:tav>
                                      </p:tavLst>
                                    </p:anim>
                                    <p:anim calcmode="lin" valueType="num">
                                      <p:cBhvr>
                                        <p:cTn id="44" dur="500" fill="hold"/>
                                        <p:tgtEl>
                                          <p:spTgt spid="122"/>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500" fill="hold"/>
                                        <p:tgtEl>
                                          <p:spTgt spid="57"/>
                                        </p:tgtEl>
                                        <p:attrNameLst>
                                          <p:attrName>ppt_w</p:attrName>
                                        </p:attrNameLst>
                                      </p:cBhvr>
                                      <p:tavLst>
                                        <p:tav tm="0">
                                          <p:val>
                                            <p:fltVal val="0"/>
                                          </p:val>
                                        </p:tav>
                                        <p:tav tm="100000">
                                          <p:val>
                                            <p:strVal val="#ppt_w"/>
                                          </p:val>
                                        </p:tav>
                                      </p:tavLst>
                                    </p:anim>
                                    <p:anim calcmode="lin" valueType="num">
                                      <p:cBhvr>
                                        <p:cTn id="48" dur="500" fill="hold"/>
                                        <p:tgtEl>
                                          <p:spTgt spid="57"/>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p:cTn id="51" dur="500" fill="hold"/>
                                        <p:tgtEl>
                                          <p:spTgt spid="54"/>
                                        </p:tgtEl>
                                        <p:attrNameLst>
                                          <p:attrName>ppt_w</p:attrName>
                                        </p:attrNameLst>
                                      </p:cBhvr>
                                      <p:tavLst>
                                        <p:tav tm="0">
                                          <p:val>
                                            <p:fltVal val="0"/>
                                          </p:val>
                                        </p:tav>
                                        <p:tav tm="100000">
                                          <p:val>
                                            <p:strVal val="#ppt_w"/>
                                          </p:val>
                                        </p:tav>
                                      </p:tavLst>
                                    </p:anim>
                                    <p:anim calcmode="lin" valueType="num">
                                      <p:cBhvr>
                                        <p:cTn id="52" dur="500" fill="hold"/>
                                        <p:tgtEl>
                                          <p:spTgt spid="54"/>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500" fill="hold"/>
                                        <p:tgtEl>
                                          <p:spTgt spid="55"/>
                                        </p:tgtEl>
                                        <p:attrNameLst>
                                          <p:attrName>ppt_w</p:attrName>
                                        </p:attrNameLst>
                                      </p:cBhvr>
                                      <p:tavLst>
                                        <p:tav tm="0">
                                          <p:val>
                                            <p:fltVal val="0"/>
                                          </p:val>
                                        </p:tav>
                                        <p:tav tm="100000">
                                          <p:val>
                                            <p:strVal val="#ppt_w"/>
                                          </p:val>
                                        </p:tav>
                                      </p:tavLst>
                                    </p:anim>
                                    <p:anim calcmode="lin" valueType="num">
                                      <p:cBhvr>
                                        <p:cTn id="56" dur="500" fill="hold"/>
                                        <p:tgtEl>
                                          <p:spTgt spid="55"/>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fill="hold"/>
                                        <p:tgtEl>
                                          <p:spTgt spid="35"/>
                                        </p:tgtEl>
                                        <p:attrNameLst>
                                          <p:attrName>ppt_w</p:attrName>
                                        </p:attrNameLst>
                                      </p:cBhvr>
                                      <p:tavLst>
                                        <p:tav tm="0">
                                          <p:val>
                                            <p:fltVal val="0"/>
                                          </p:val>
                                        </p:tav>
                                        <p:tav tm="100000">
                                          <p:val>
                                            <p:strVal val="#ppt_w"/>
                                          </p:val>
                                        </p:tav>
                                      </p:tavLst>
                                    </p:anim>
                                    <p:anim calcmode="lin" valueType="num">
                                      <p:cBhvr>
                                        <p:cTn id="60" dur="500" fill="hold"/>
                                        <p:tgtEl>
                                          <p:spTgt spid="35"/>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p:cTn id="63" dur="500" fill="hold"/>
                                        <p:tgtEl>
                                          <p:spTgt spid="37"/>
                                        </p:tgtEl>
                                        <p:attrNameLst>
                                          <p:attrName>ppt_w</p:attrName>
                                        </p:attrNameLst>
                                      </p:cBhvr>
                                      <p:tavLst>
                                        <p:tav tm="0">
                                          <p:val>
                                            <p:fltVal val="0"/>
                                          </p:val>
                                        </p:tav>
                                        <p:tav tm="100000">
                                          <p:val>
                                            <p:strVal val="#ppt_w"/>
                                          </p:val>
                                        </p:tav>
                                      </p:tavLst>
                                    </p:anim>
                                    <p:anim calcmode="lin" valueType="num">
                                      <p:cBhvr>
                                        <p:cTn id="64" dur="500" fill="hold"/>
                                        <p:tgtEl>
                                          <p:spTgt spid="37"/>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p:cTn id="67" dur="500" fill="hold"/>
                                        <p:tgtEl>
                                          <p:spTgt spid="38"/>
                                        </p:tgtEl>
                                        <p:attrNameLst>
                                          <p:attrName>ppt_w</p:attrName>
                                        </p:attrNameLst>
                                      </p:cBhvr>
                                      <p:tavLst>
                                        <p:tav tm="0">
                                          <p:val>
                                            <p:fltVal val="0"/>
                                          </p:val>
                                        </p:tav>
                                        <p:tav tm="100000">
                                          <p:val>
                                            <p:strVal val="#ppt_w"/>
                                          </p:val>
                                        </p:tav>
                                      </p:tavLst>
                                    </p:anim>
                                    <p:anim calcmode="lin" valueType="num">
                                      <p:cBhvr>
                                        <p:cTn id="68" dur="500" fill="hold"/>
                                        <p:tgtEl>
                                          <p:spTgt spid="38"/>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p:cTn id="71" dur="500" fill="hold"/>
                                        <p:tgtEl>
                                          <p:spTgt spid="40"/>
                                        </p:tgtEl>
                                        <p:attrNameLst>
                                          <p:attrName>ppt_w</p:attrName>
                                        </p:attrNameLst>
                                      </p:cBhvr>
                                      <p:tavLst>
                                        <p:tav tm="0">
                                          <p:val>
                                            <p:fltVal val="0"/>
                                          </p:val>
                                        </p:tav>
                                        <p:tav tm="100000">
                                          <p:val>
                                            <p:strVal val="#ppt_w"/>
                                          </p:val>
                                        </p:tav>
                                      </p:tavLst>
                                    </p:anim>
                                    <p:anim calcmode="lin" valueType="num">
                                      <p:cBhvr>
                                        <p:cTn id="72" dur="500" fill="hold"/>
                                        <p:tgtEl>
                                          <p:spTgt spid="40"/>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p:cTn id="75" dur="500" fill="hold"/>
                                        <p:tgtEl>
                                          <p:spTgt spid="41"/>
                                        </p:tgtEl>
                                        <p:attrNameLst>
                                          <p:attrName>ppt_w</p:attrName>
                                        </p:attrNameLst>
                                      </p:cBhvr>
                                      <p:tavLst>
                                        <p:tav tm="0">
                                          <p:val>
                                            <p:fltVal val="0"/>
                                          </p:val>
                                        </p:tav>
                                        <p:tav tm="100000">
                                          <p:val>
                                            <p:strVal val="#ppt_w"/>
                                          </p:val>
                                        </p:tav>
                                      </p:tavLst>
                                    </p:anim>
                                    <p:anim calcmode="lin" valueType="num">
                                      <p:cBhvr>
                                        <p:cTn id="76" dur="500" fill="hold"/>
                                        <p:tgtEl>
                                          <p:spTgt spid="41"/>
                                        </p:tgtEl>
                                        <p:attrNameLst>
                                          <p:attrName>ppt_h</p:attrName>
                                        </p:attrNameLst>
                                      </p:cBhvr>
                                      <p:tavLst>
                                        <p:tav tm="0">
                                          <p:val>
                                            <p:fltVal val="0"/>
                                          </p:val>
                                        </p:tav>
                                        <p:tav tm="100000">
                                          <p:val>
                                            <p:strVal val="#ppt_h"/>
                                          </p:val>
                                        </p:tav>
                                      </p:tavLst>
                                    </p:anim>
                                  </p:childTnLst>
                                </p:cTn>
                              </p:par>
                              <p:par>
                                <p:cTn id="77" presetID="23" presetClass="entr" presetSubtype="16"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childTnLst>
                                </p:cTn>
                              </p:par>
                              <p:par>
                                <p:cTn id="81" presetID="23" presetClass="entr" presetSubtype="16"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p:cTn id="83" dur="500" fill="hold"/>
                                        <p:tgtEl>
                                          <p:spTgt spid="44"/>
                                        </p:tgtEl>
                                        <p:attrNameLst>
                                          <p:attrName>ppt_w</p:attrName>
                                        </p:attrNameLst>
                                      </p:cBhvr>
                                      <p:tavLst>
                                        <p:tav tm="0">
                                          <p:val>
                                            <p:fltVal val="0"/>
                                          </p:val>
                                        </p:tav>
                                        <p:tav tm="100000">
                                          <p:val>
                                            <p:strVal val="#ppt_w"/>
                                          </p:val>
                                        </p:tav>
                                      </p:tavLst>
                                    </p:anim>
                                    <p:anim calcmode="lin" valueType="num">
                                      <p:cBhvr>
                                        <p:cTn id="84" dur="500" fill="hold"/>
                                        <p:tgtEl>
                                          <p:spTgt spid="44"/>
                                        </p:tgtEl>
                                        <p:attrNameLst>
                                          <p:attrName>ppt_h</p:attrName>
                                        </p:attrNameLst>
                                      </p:cBhvr>
                                      <p:tavLst>
                                        <p:tav tm="0">
                                          <p:val>
                                            <p:fltVal val="0"/>
                                          </p:val>
                                        </p:tav>
                                        <p:tav tm="100000">
                                          <p:val>
                                            <p:strVal val="#ppt_h"/>
                                          </p:val>
                                        </p:tav>
                                      </p:tavLst>
                                    </p:anim>
                                  </p:childTnLst>
                                </p:cTn>
                              </p:par>
                              <p:par>
                                <p:cTn id="85" presetID="23" presetClass="entr" presetSubtype="16"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500" fill="hold"/>
                                        <p:tgtEl>
                                          <p:spTgt spid="47"/>
                                        </p:tgtEl>
                                        <p:attrNameLst>
                                          <p:attrName>ppt_w</p:attrName>
                                        </p:attrNameLst>
                                      </p:cBhvr>
                                      <p:tavLst>
                                        <p:tav tm="0">
                                          <p:val>
                                            <p:fltVal val="0"/>
                                          </p:val>
                                        </p:tav>
                                        <p:tav tm="100000">
                                          <p:val>
                                            <p:strVal val="#ppt_w"/>
                                          </p:val>
                                        </p:tav>
                                      </p:tavLst>
                                    </p:anim>
                                    <p:anim calcmode="lin" valueType="num">
                                      <p:cBhvr>
                                        <p:cTn id="88" dur="500" fill="hold"/>
                                        <p:tgtEl>
                                          <p:spTgt spid="47"/>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p:cTn id="91" dur="500" fill="hold"/>
                                        <p:tgtEl>
                                          <p:spTgt spid="50"/>
                                        </p:tgtEl>
                                        <p:attrNameLst>
                                          <p:attrName>ppt_w</p:attrName>
                                        </p:attrNameLst>
                                      </p:cBhvr>
                                      <p:tavLst>
                                        <p:tav tm="0">
                                          <p:val>
                                            <p:fltVal val="0"/>
                                          </p:val>
                                        </p:tav>
                                        <p:tav tm="100000">
                                          <p:val>
                                            <p:strVal val="#ppt_w"/>
                                          </p:val>
                                        </p:tav>
                                      </p:tavLst>
                                    </p:anim>
                                    <p:anim calcmode="lin" valueType="num">
                                      <p:cBhvr>
                                        <p:cTn id="92" dur="500" fill="hold"/>
                                        <p:tgtEl>
                                          <p:spTgt spid="50"/>
                                        </p:tgtEl>
                                        <p:attrNameLst>
                                          <p:attrName>ppt_h</p:attrName>
                                        </p:attrNameLst>
                                      </p:cBhvr>
                                      <p:tavLst>
                                        <p:tav tm="0">
                                          <p:val>
                                            <p:fltVal val="0"/>
                                          </p:val>
                                        </p:tav>
                                        <p:tav tm="100000">
                                          <p:val>
                                            <p:strVal val="#ppt_h"/>
                                          </p:val>
                                        </p:tav>
                                      </p:tavLst>
                                    </p:anim>
                                  </p:childTnLst>
                                </p:cTn>
                              </p:par>
                              <p:par>
                                <p:cTn id="93" presetID="23" presetClass="entr" presetSubtype="16"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 calcmode="lin" valueType="num">
                                      <p:cBhvr>
                                        <p:cTn id="95" dur="500" fill="hold"/>
                                        <p:tgtEl>
                                          <p:spTgt spid="58"/>
                                        </p:tgtEl>
                                        <p:attrNameLst>
                                          <p:attrName>ppt_w</p:attrName>
                                        </p:attrNameLst>
                                      </p:cBhvr>
                                      <p:tavLst>
                                        <p:tav tm="0">
                                          <p:val>
                                            <p:fltVal val="0"/>
                                          </p:val>
                                        </p:tav>
                                        <p:tav tm="100000">
                                          <p:val>
                                            <p:strVal val="#ppt_w"/>
                                          </p:val>
                                        </p:tav>
                                      </p:tavLst>
                                    </p:anim>
                                    <p:anim calcmode="lin" valueType="num">
                                      <p:cBhvr>
                                        <p:cTn id="96" dur="500" fill="hold"/>
                                        <p:tgtEl>
                                          <p:spTgt spid="58"/>
                                        </p:tgtEl>
                                        <p:attrNameLst>
                                          <p:attrName>ppt_h</p:attrName>
                                        </p:attrNameLst>
                                      </p:cBhvr>
                                      <p:tavLst>
                                        <p:tav tm="0">
                                          <p:val>
                                            <p:fltVal val="0"/>
                                          </p:val>
                                        </p:tav>
                                        <p:tav tm="100000">
                                          <p:val>
                                            <p:strVal val="#ppt_h"/>
                                          </p:val>
                                        </p:tav>
                                      </p:tavLst>
                                    </p:anim>
                                  </p:childTnLst>
                                </p:cTn>
                              </p:par>
                              <p:par>
                                <p:cTn id="97" presetID="23" presetClass="entr" presetSubtype="16"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p:cTn id="99" dur="500" fill="hold"/>
                                        <p:tgtEl>
                                          <p:spTgt spid="60"/>
                                        </p:tgtEl>
                                        <p:attrNameLst>
                                          <p:attrName>ppt_w</p:attrName>
                                        </p:attrNameLst>
                                      </p:cBhvr>
                                      <p:tavLst>
                                        <p:tav tm="0">
                                          <p:val>
                                            <p:fltVal val="0"/>
                                          </p:val>
                                        </p:tav>
                                        <p:tav tm="100000">
                                          <p:val>
                                            <p:strVal val="#ppt_w"/>
                                          </p:val>
                                        </p:tav>
                                      </p:tavLst>
                                    </p:anim>
                                    <p:anim calcmode="lin" valueType="num">
                                      <p:cBhvr>
                                        <p:cTn id="100" dur="500" fill="hold"/>
                                        <p:tgtEl>
                                          <p:spTgt spid="60"/>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0"/>
                                  </p:stCondLst>
                                  <p:childTnLst>
                                    <p:set>
                                      <p:cBhvr>
                                        <p:cTn id="102" dur="1" fill="hold">
                                          <p:stCondLst>
                                            <p:cond delay="0"/>
                                          </p:stCondLst>
                                        </p:cTn>
                                        <p:tgtEl>
                                          <p:spTgt spid="70"/>
                                        </p:tgtEl>
                                        <p:attrNameLst>
                                          <p:attrName>style.visibility</p:attrName>
                                        </p:attrNameLst>
                                      </p:cBhvr>
                                      <p:to>
                                        <p:strVal val="visible"/>
                                      </p:to>
                                    </p:set>
                                    <p:anim calcmode="lin" valueType="num">
                                      <p:cBhvr>
                                        <p:cTn id="103" dur="500" fill="hold"/>
                                        <p:tgtEl>
                                          <p:spTgt spid="70"/>
                                        </p:tgtEl>
                                        <p:attrNameLst>
                                          <p:attrName>ppt_w</p:attrName>
                                        </p:attrNameLst>
                                      </p:cBhvr>
                                      <p:tavLst>
                                        <p:tav tm="0">
                                          <p:val>
                                            <p:fltVal val="0"/>
                                          </p:val>
                                        </p:tav>
                                        <p:tav tm="100000">
                                          <p:val>
                                            <p:strVal val="#ppt_w"/>
                                          </p:val>
                                        </p:tav>
                                      </p:tavLst>
                                    </p:anim>
                                    <p:anim calcmode="lin" valueType="num">
                                      <p:cBhvr>
                                        <p:cTn id="104" dur="500" fill="hold"/>
                                        <p:tgtEl>
                                          <p:spTgt spid="70"/>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0"/>
                                  </p:stCondLst>
                                  <p:childTnLst>
                                    <p:set>
                                      <p:cBhvr>
                                        <p:cTn id="106" dur="1" fill="hold">
                                          <p:stCondLst>
                                            <p:cond delay="0"/>
                                          </p:stCondLst>
                                        </p:cTn>
                                        <p:tgtEl>
                                          <p:spTgt spid="79"/>
                                        </p:tgtEl>
                                        <p:attrNameLst>
                                          <p:attrName>style.visibility</p:attrName>
                                        </p:attrNameLst>
                                      </p:cBhvr>
                                      <p:to>
                                        <p:strVal val="visible"/>
                                      </p:to>
                                    </p:set>
                                    <p:anim calcmode="lin" valueType="num">
                                      <p:cBhvr>
                                        <p:cTn id="107" dur="500" fill="hold"/>
                                        <p:tgtEl>
                                          <p:spTgt spid="79"/>
                                        </p:tgtEl>
                                        <p:attrNameLst>
                                          <p:attrName>ppt_w</p:attrName>
                                        </p:attrNameLst>
                                      </p:cBhvr>
                                      <p:tavLst>
                                        <p:tav tm="0">
                                          <p:val>
                                            <p:fltVal val="0"/>
                                          </p:val>
                                        </p:tav>
                                        <p:tav tm="100000">
                                          <p:val>
                                            <p:strVal val="#ppt_w"/>
                                          </p:val>
                                        </p:tav>
                                      </p:tavLst>
                                    </p:anim>
                                    <p:anim calcmode="lin" valueType="num">
                                      <p:cBhvr>
                                        <p:cTn id="108" dur="500" fill="hold"/>
                                        <p:tgtEl>
                                          <p:spTgt spid="79"/>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0"/>
                                  </p:stCondLst>
                                  <p:childTnLst>
                                    <p:set>
                                      <p:cBhvr>
                                        <p:cTn id="110" dur="1" fill="hold">
                                          <p:stCondLst>
                                            <p:cond delay="0"/>
                                          </p:stCondLst>
                                        </p:cTn>
                                        <p:tgtEl>
                                          <p:spTgt spid="80"/>
                                        </p:tgtEl>
                                        <p:attrNameLst>
                                          <p:attrName>style.visibility</p:attrName>
                                        </p:attrNameLst>
                                      </p:cBhvr>
                                      <p:to>
                                        <p:strVal val="visible"/>
                                      </p:to>
                                    </p:set>
                                    <p:anim calcmode="lin" valueType="num">
                                      <p:cBhvr>
                                        <p:cTn id="111" dur="500" fill="hold"/>
                                        <p:tgtEl>
                                          <p:spTgt spid="80"/>
                                        </p:tgtEl>
                                        <p:attrNameLst>
                                          <p:attrName>ppt_w</p:attrName>
                                        </p:attrNameLst>
                                      </p:cBhvr>
                                      <p:tavLst>
                                        <p:tav tm="0">
                                          <p:val>
                                            <p:fltVal val="0"/>
                                          </p:val>
                                        </p:tav>
                                        <p:tav tm="100000">
                                          <p:val>
                                            <p:strVal val="#ppt_w"/>
                                          </p:val>
                                        </p:tav>
                                      </p:tavLst>
                                    </p:anim>
                                    <p:anim calcmode="lin" valueType="num">
                                      <p:cBhvr>
                                        <p:cTn id="112" dur="500" fill="hold"/>
                                        <p:tgtEl>
                                          <p:spTgt spid="80"/>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0"/>
                                  </p:stCondLst>
                                  <p:childTnLst>
                                    <p:set>
                                      <p:cBhvr>
                                        <p:cTn id="114" dur="1" fill="hold">
                                          <p:stCondLst>
                                            <p:cond delay="0"/>
                                          </p:stCondLst>
                                        </p:cTn>
                                        <p:tgtEl>
                                          <p:spTgt spid="87"/>
                                        </p:tgtEl>
                                        <p:attrNameLst>
                                          <p:attrName>style.visibility</p:attrName>
                                        </p:attrNameLst>
                                      </p:cBhvr>
                                      <p:to>
                                        <p:strVal val="visible"/>
                                      </p:to>
                                    </p:set>
                                    <p:anim calcmode="lin" valueType="num">
                                      <p:cBhvr>
                                        <p:cTn id="115" dur="500" fill="hold"/>
                                        <p:tgtEl>
                                          <p:spTgt spid="87"/>
                                        </p:tgtEl>
                                        <p:attrNameLst>
                                          <p:attrName>ppt_w</p:attrName>
                                        </p:attrNameLst>
                                      </p:cBhvr>
                                      <p:tavLst>
                                        <p:tav tm="0">
                                          <p:val>
                                            <p:fltVal val="0"/>
                                          </p:val>
                                        </p:tav>
                                        <p:tav tm="100000">
                                          <p:val>
                                            <p:strVal val="#ppt_w"/>
                                          </p:val>
                                        </p:tav>
                                      </p:tavLst>
                                    </p:anim>
                                    <p:anim calcmode="lin" valueType="num">
                                      <p:cBhvr>
                                        <p:cTn id="116" dur="500" fill="hold"/>
                                        <p:tgtEl>
                                          <p:spTgt spid="87"/>
                                        </p:tgtEl>
                                        <p:attrNameLst>
                                          <p:attrName>ppt_h</p:attrName>
                                        </p:attrNameLst>
                                      </p:cBhvr>
                                      <p:tavLst>
                                        <p:tav tm="0">
                                          <p:val>
                                            <p:fltVal val="0"/>
                                          </p:val>
                                        </p:tav>
                                        <p:tav tm="100000">
                                          <p:val>
                                            <p:strVal val="#ppt_h"/>
                                          </p:val>
                                        </p:tav>
                                      </p:tavLst>
                                    </p:anim>
                                  </p:childTnLst>
                                </p:cTn>
                              </p:par>
                              <p:par>
                                <p:cTn id="117" presetID="23" presetClass="entr" presetSubtype="16" fill="hold" grpId="0" nodeType="withEffect">
                                  <p:stCondLst>
                                    <p:cond delay="0"/>
                                  </p:stCondLst>
                                  <p:childTnLst>
                                    <p:set>
                                      <p:cBhvr>
                                        <p:cTn id="118" dur="1" fill="hold">
                                          <p:stCondLst>
                                            <p:cond delay="0"/>
                                          </p:stCondLst>
                                        </p:cTn>
                                        <p:tgtEl>
                                          <p:spTgt spid="90"/>
                                        </p:tgtEl>
                                        <p:attrNameLst>
                                          <p:attrName>style.visibility</p:attrName>
                                        </p:attrNameLst>
                                      </p:cBhvr>
                                      <p:to>
                                        <p:strVal val="visible"/>
                                      </p:to>
                                    </p:set>
                                    <p:anim calcmode="lin" valueType="num">
                                      <p:cBhvr>
                                        <p:cTn id="119" dur="500" fill="hold"/>
                                        <p:tgtEl>
                                          <p:spTgt spid="90"/>
                                        </p:tgtEl>
                                        <p:attrNameLst>
                                          <p:attrName>ppt_w</p:attrName>
                                        </p:attrNameLst>
                                      </p:cBhvr>
                                      <p:tavLst>
                                        <p:tav tm="0">
                                          <p:val>
                                            <p:fltVal val="0"/>
                                          </p:val>
                                        </p:tav>
                                        <p:tav tm="100000">
                                          <p:val>
                                            <p:strVal val="#ppt_w"/>
                                          </p:val>
                                        </p:tav>
                                      </p:tavLst>
                                    </p:anim>
                                    <p:anim calcmode="lin" valueType="num">
                                      <p:cBhvr>
                                        <p:cTn id="120" dur="500" fill="hold"/>
                                        <p:tgtEl>
                                          <p:spTgt spid="90"/>
                                        </p:tgtEl>
                                        <p:attrNameLst>
                                          <p:attrName>ppt_h</p:attrName>
                                        </p:attrNameLst>
                                      </p:cBhvr>
                                      <p:tavLst>
                                        <p:tav tm="0">
                                          <p:val>
                                            <p:fltVal val="0"/>
                                          </p:val>
                                        </p:tav>
                                        <p:tav tm="100000">
                                          <p:val>
                                            <p:strVal val="#ppt_h"/>
                                          </p:val>
                                        </p:tav>
                                      </p:tavLst>
                                    </p:anim>
                                  </p:childTnLst>
                                </p:cTn>
                              </p:par>
                              <p:par>
                                <p:cTn id="121" presetID="23" presetClass="entr" presetSubtype="16" fill="hold" grpId="0" nodeType="withEffect">
                                  <p:stCondLst>
                                    <p:cond delay="0"/>
                                  </p:stCondLst>
                                  <p:childTnLst>
                                    <p:set>
                                      <p:cBhvr>
                                        <p:cTn id="122" dur="1" fill="hold">
                                          <p:stCondLst>
                                            <p:cond delay="0"/>
                                          </p:stCondLst>
                                        </p:cTn>
                                        <p:tgtEl>
                                          <p:spTgt spid="91"/>
                                        </p:tgtEl>
                                        <p:attrNameLst>
                                          <p:attrName>style.visibility</p:attrName>
                                        </p:attrNameLst>
                                      </p:cBhvr>
                                      <p:to>
                                        <p:strVal val="visible"/>
                                      </p:to>
                                    </p:set>
                                    <p:anim calcmode="lin" valueType="num">
                                      <p:cBhvr>
                                        <p:cTn id="123" dur="500" fill="hold"/>
                                        <p:tgtEl>
                                          <p:spTgt spid="91"/>
                                        </p:tgtEl>
                                        <p:attrNameLst>
                                          <p:attrName>ppt_w</p:attrName>
                                        </p:attrNameLst>
                                      </p:cBhvr>
                                      <p:tavLst>
                                        <p:tav tm="0">
                                          <p:val>
                                            <p:fltVal val="0"/>
                                          </p:val>
                                        </p:tav>
                                        <p:tav tm="100000">
                                          <p:val>
                                            <p:strVal val="#ppt_w"/>
                                          </p:val>
                                        </p:tav>
                                      </p:tavLst>
                                    </p:anim>
                                    <p:anim calcmode="lin" valueType="num">
                                      <p:cBhvr>
                                        <p:cTn id="124" dur="500" fill="hold"/>
                                        <p:tgtEl>
                                          <p:spTgt spid="91"/>
                                        </p:tgtEl>
                                        <p:attrNameLst>
                                          <p:attrName>ppt_h</p:attrName>
                                        </p:attrNameLst>
                                      </p:cBhvr>
                                      <p:tavLst>
                                        <p:tav tm="0">
                                          <p:val>
                                            <p:fltVal val="0"/>
                                          </p:val>
                                        </p:tav>
                                        <p:tav tm="100000">
                                          <p:val>
                                            <p:strVal val="#ppt_h"/>
                                          </p:val>
                                        </p:tav>
                                      </p:tavLst>
                                    </p:anim>
                                  </p:childTnLst>
                                </p:cTn>
                              </p:par>
                              <p:par>
                                <p:cTn id="125" presetID="23" presetClass="entr" presetSubtype="16" fill="hold" grpId="0" nodeType="withEffect">
                                  <p:stCondLst>
                                    <p:cond delay="0"/>
                                  </p:stCondLst>
                                  <p:childTnLst>
                                    <p:set>
                                      <p:cBhvr>
                                        <p:cTn id="126" dur="1" fill="hold">
                                          <p:stCondLst>
                                            <p:cond delay="0"/>
                                          </p:stCondLst>
                                        </p:cTn>
                                        <p:tgtEl>
                                          <p:spTgt spid="93"/>
                                        </p:tgtEl>
                                        <p:attrNameLst>
                                          <p:attrName>style.visibility</p:attrName>
                                        </p:attrNameLst>
                                      </p:cBhvr>
                                      <p:to>
                                        <p:strVal val="visible"/>
                                      </p:to>
                                    </p:set>
                                    <p:anim calcmode="lin" valueType="num">
                                      <p:cBhvr>
                                        <p:cTn id="127" dur="500" fill="hold"/>
                                        <p:tgtEl>
                                          <p:spTgt spid="93"/>
                                        </p:tgtEl>
                                        <p:attrNameLst>
                                          <p:attrName>ppt_w</p:attrName>
                                        </p:attrNameLst>
                                      </p:cBhvr>
                                      <p:tavLst>
                                        <p:tav tm="0">
                                          <p:val>
                                            <p:fltVal val="0"/>
                                          </p:val>
                                        </p:tav>
                                        <p:tav tm="100000">
                                          <p:val>
                                            <p:strVal val="#ppt_w"/>
                                          </p:val>
                                        </p:tav>
                                      </p:tavLst>
                                    </p:anim>
                                    <p:anim calcmode="lin" valueType="num">
                                      <p:cBhvr>
                                        <p:cTn id="128" dur="500" fill="hold"/>
                                        <p:tgtEl>
                                          <p:spTgt spid="93"/>
                                        </p:tgtEl>
                                        <p:attrNameLst>
                                          <p:attrName>ppt_h</p:attrName>
                                        </p:attrNameLst>
                                      </p:cBhvr>
                                      <p:tavLst>
                                        <p:tav tm="0">
                                          <p:val>
                                            <p:fltVal val="0"/>
                                          </p:val>
                                        </p:tav>
                                        <p:tav tm="100000">
                                          <p:val>
                                            <p:strVal val="#ppt_h"/>
                                          </p:val>
                                        </p:tav>
                                      </p:tavLst>
                                    </p:anim>
                                  </p:childTnLst>
                                </p:cTn>
                              </p:par>
                              <p:par>
                                <p:cTn id="129" presetID="23" presetClass="entr" presetSubtype="16" fill="hold" grpId="0" nodeType="withEffect">
                                  <p:stCondLst>
                                    <p:cond delay="0"/>
                                  </p:stCondLst>
                                  <p:childTnLst>
                                    <p:set>
                                      <p:cBhvr>
                                        <p:cTn id="130" dur="1" fill="hold">
                                          <p:stCondLst>
                                            <p:cond delay="0"/>
                                          </p:stCondLst>
                                        </p:cTn>
                                        <p:tgtEl>
                                          <p:spTgt spid="94"/>
                                        </p:tgtEl>
                                        <p:attrNameLst>
                                          <p:attrName>style.visibility</p:attrName>
                                        </p:attrNameLst>
                                      </p:cBhvr>
                                      <p:to>
                                        <p:strVal val="visible"/>
                                      </p:to>
                                    </p:set>
                                    <p:anim calcmode="lin" valueType="num">
                                      <p:cBhvr>
                                        <p:cTn id="131" dur="500" fill="hold"/>
                                        <p:tgtEl>
                                          <p:spTgt spid="94"/>
                                        </p:tgtEl>
                                        <p:attrNameLst>
                                          <p:attrName>ppt_w</p:attrName>
                                        </p:attrNameLst>
                                      </p:cBhvr>
                                      <p:tavLst>
                                        <p:tav tm="0">
                                          <p:val>
                                            <p:fltVal val="0"/>
                                          </p:val>
                                        </p:tav>
                                        <p:tav tm="100000">
                                          <p:val>
                                            <p:strVal val="#ppt_w"/>
                                          </p:val>
                                        </p:tav>
                                      </p:tavLst>
                                    </p:anim>
                                    <p:anim calcmode="lin" valueType="num">
                                      <p:cBhvr>
                                        <p:cTn id="132" dur="500" fill="hold"/>
                                        <p:tgtEl>
                                          <p:spTgt spid="94"/>
                                        </p:tgtEl>
                                        <p:attrNameLst>
                                          <p:attrName>ppt_h</p:attrName>
                                        </p:attrNameLst>
                                      </p:cBhvr>
                                      <p:tavLst>
                                        <p:tav tm="0">
                                          <p:val>
                                            <p:fltVal val="0"/>
                                          </p:val>
                                        </p:tav>
                                        <p:tav tm="100000">
                                          <p:val>
                                            <p:strVal val="#ppt_h"/>
                                          </p:val>
                                        </p:tav>
                                      </p:tavLst>
                                    </p:anim>
                                  </p:childTnLst>
                                </p:cTn>
                              </p:par>
                              <p:par>
                                <p:cTn id="133" presetID="23" presetClass="entr" presetSubtype="16" fill="hold" grpId="0" nodeType="withEffect">
                                  <p:stCondLst>
                                    <p:cond delay="0"/>
                                  </p:stCondLst>
                                  <p:childTnLst>
                                    <p:set>
                                      <p:cBhvr>
                                        <p:cTn id="134" dur="1" fill="hold">
                                          <p:stCondLst>
                                            <p:cond delay="0"/>
                                          </p:stCondLst>
                                        </p:cTn>
                                        <p:tgtEl>
                                          <p:spTgt spid="95"/>
                                        </p:tgtEl>
                                        <p:attrNameLst>
                                          <p:attrName>style.visibility</p:attrName>
                                        </p:attrNameLst>
                                      </p:cBhvr>
                                      <p:to>
                                        <p:strVal val="visible"/>
                                      </p:to>
                                    </p:set>
                                    <p:anim calcmode="lin" valueType="num">
                                      <p:cBhvr>
                                        <p:cTn id="135" dur="500" fill="hold"/>
                                        <p:tgtEl>
                                          <p:spTgt spid="95"/>
                                        </p:tgtEl>
                                        <p:attrNameLst>
                                          <p:attrName>ppt_w</p:attrName>
                                        </p:attrNameLst>
                                      </p:cBhvr>
                                      <p:tavLst>
                                        <p:tav tm="0">
                                          <p:val>
                                            <p:fltVal val="0"/>
                                          </p:val>
                                        </p:tav>
                                        <p:tav tm="100000">
                                          <p:val>
                                            <p:strVal val="#ppt_w"/>
                                          </p:val>
                                        </p:tav>
                                      </p:tavLst>
                                    </p:anim>
                                    <p:anim calcmode="lin" valueType="num">
                                      <p:cBhvr>
                                        <p:cTn id="136" dur="500" fill="hold"/>
                                        <p:tgtEl>
                                          <p:spTgt spid="95"/>
                                        </p:tgtEl>
                                        <p:attrNameLst>
                                          <p:attrName>ppt_h</p:attrName>
                                        </p:attrNameLst>
                                      </p:cBhvr>
                                      <p:tavLst>
                                        <p:tav tm="0">
                                          <p:val>
                                            <p:fltVal val="0"/>
                                          </p:val>
                                        </p:tav>
                                        <p:tav tm="100000">
                                          <p:val>
                                            <p:strVal val="#ppt_h"/>
                                          </p:val>
                                        </p:tav>
                                      </p:tavLst>
                                    </p:anim>
                                  </p:childTnLst>
                                </p:cTn>
                              </p:par>
                              <p:par>
                                <p:cTn id="137" presetID="23" presetClass="entr" presetSubtype="16" fill="hold" grpId="0" nodeType="withEffect">
                                  <p:stCondLst>
                                    <p:cond delay="0"/>
                                  </p:stCondLst>
                                  <p:childTnLst>
                                    <p:set>
                                      <p:cBhvr>
                                        <p:cTn id="138" dur="1" fill="hold">
                                          <p:stCondLst>
                                            <p:cond delay="0"/>
                                          </p:stCondLst>
                                        </p:cTn>
                                        <p:tgtEl>
                                          <p:spTgt spid="96"/>
                                        </p:tgtEl>
                                        <p:attrNameLst>
                                          <p:attrName>style.visibility</p:attrName>
                                        </p:attrNameLst>
                                      </p:cBhvr>
                                      <p:to>
                                        <p:strVal val="visible"/>
                                      </p:to>
                                    </p:set>
                                    <p:anim calcmode="lin" valueType="num">
                                      <p:cBhvr>
                                        <p:cTn id="139" dur="500" fill="hold"/>
                                        <p:tgtEl>
                                          <p:spTgt spid="96"/>
                                        </p:tgtEl>
                                        <p:attrNameLst>
                                          <p:attrName>ppt_w</p:attrName>
                                        </p:attrNameLst>
                                      </p:cBhvr>
                                      <p:tavLst>
                                        <p:tav tm="0">
                                          <p:val>
                                            <p:fltVal val="0"/>
                                          </p:val>
                                        </p:tav>
                                        <p:tav tm="100000">
                                          <p:val>
                                            <p:strVal val="#ppt_w"/>
                                          </p:val>
                                        </p:tav>
                                      </p:tavLst>
                                    </p:anim>
                                    <p:anim calcmode="lin" valueType="num">
                                      <p:cBhvr>
                                        <p:cTn id="140" dur="500" fill="hold"/>
                                        <p:tgtEl>
                                          <p:spTgt spid="96"/>
                                        </p:tgtEl>
                                        <p:attrNameLst>
                                          <p:attrName>ppt_h</p:attrName>
                                        </p:attrNameLst>
                                      </p:cBhvr>
                                      <p:tavLst>
                                        <p:tav tm="0">
                                          <p:val>
                                            <p:fltVal val="0"/>
                                          </p:val>
                                        </p:tav>
                                        <p:tav tm="100000">
                                          <p:val>
                                            <p:strVal val="#ppt_h"/>
                                          </p:val>
                                        </p:tav>
                                      </p:tavLst>
                                    </p:anim>
                                  </p:childTnLst>
                                </p:cTn>
                              </p:par>
                              <p:par>
                                <p:cTn id="141" presetID="23" presetClass="entr" presetSubtype="16" fill="hold" grpId="0" nodeType="withEffect">
                                  <p:stCondLst>
                                    <p:cond delay="0"/>
                                  </p:stCondLst>
                                  <p:childTnLst>
                                    <p:set>
                                      <p:cBhvr>
                                        <p:cTn id="142" dur="1" fill="hold">
                                          <p:stCondLst>
                                            <p:cond delay="0"/>
                                          </p:stCondLst>
                                        </p:cTn>
                                        <p:tgtEl>
                                          <p:spTgt spid="97"/>
                                        </p:tgtEl>
                                        <p:attrNameLst>
                                          <p:attrName>style.visibility</p:attrName>
                                        </p:attrNameLst>
                                      </p:cBhvr>
                                      <p:to>
                                        <p:strVal val="visible"/>
                                      </p:to>
                                    </p:set>
                                    <p:anim calcmode="lin" valueType="num">
                                      <p:cBhvr>
                                        <p:cTn id="143" dur="500" fill="hold"/>
                                        <p:tgtEl>
                                          <p:spTgt spid="97"/>
                                        </p:tgtEl>
                                        <p:attrNameLst>
                                          <p:attrName>ppt_w</p:attrName>
                                        </p:attrNameLst>
                                      </p:cBhvr>
                                      <p:tavLst>
                                        <p:tav tm="0">
                                          <p:val>
                                            <p:fltVal val="0"/>
                                          </p:val>
                                        </p:tav>
                                        <p:tav tm="100000">
                                          <p:val>
                                            <p:strVal val="#ppt_w"/>
                                          </p:val>
                                        </p:tav>
                                      </p:tavLst>
                                    </p:anim>
                                    <p:anim calcmode="lin" valueType="num">
                                      <p:cBhvr>
                                        <p:cTn id="144" dur="500" fill="hold"/>
                                        <p:tgtEl>
                                          <p:spTgt spid="97"/>
                                        </p:tgtEl>
                                        <p:attrNameLst>
                                          <p:attrName>ppt_h</p:attrName>
                                        </p:attrNameLst>
                                      </p:cBhvr>
                                      <p:tavLst>
                                        <p:tav tm="0">
                                          <p:val>
                                            <p:fltVal val="0"/>
                                          </p:val>
                                        </p:tav>
                                        <p:tav tm="100000">
                                          <p:val>
                                            <p:strVal val="#ppt_h"/>
                                          </p:val>
                                        </p:tav>
                                      </p:tavLst>
                                    </p:anim>
                                  </p:childTnLst>
                                </p:cTn>
                              </p:par>
                              <p:par>
                                <p:cTn id="145" presetID="23" presetClass="entr" presetSubtype="16" fill="hold" grpId="0" nodeType="withEffect">
                                  <p:stCondLst>
                                    <p:cond delay="0"/>
                                  </p:stCondLst>
                                  <p:childTnLst>
                                    <p:set>
                                      <p:cBhvr>
                                        <p:cTn id="146" dur="1" fill="hold">
                                          <p:stCondLst>
                                            <p:cond delay="0"/>
                                          </p:stCondLst>
                                        </p:cTn>
                                        <p:tgtEl>
                                          <p:spTgt spid="98"/>
                                        </p:tgtEl>
                                        <p:attrNameLst>
                                          <p:attrName>style.visibility</p:attrName>
                                        </p:attrNameLst>
                                      </p:cBhvr>
                                      <p:to>
                                        <p:strVal val="visible"/>
                                      </p:to>
                                    </p:set>
                                    <p:anim calcmode="lin" valueType="num">
                                      <p:cBhvr>
                                        <p:cTn id="147" dur="500" fill="hold"/>
                                        <p:tgtEl>
                                          <p:spTgt spid="98"/>
                                        </p:tgtEl>
                                        <p:attrNameLst>
                                          <p:attrName>ppt_w</p:attrName>
                                        </p:attrNameLst>
                                      </p:cBhvr>
                                      <p:tavLst>
                                        <p:tav tm="0">
                                          <p:val>
                                            <p:fltVal val="0"/>
                                          </p:val>
                                        </p:tav>
                                        <p:tav tm="100000">
                                          <p:val>
                                            <p:strVal val="#ppt_w"/>
                                          </p:val>
                                        </p:tav>
                                      </p:tavLst>
                                    </p:anim>
                                    <p:anim calcmode="lin" valueType="num">
                                      <p:cBhvr>
                                        <p:cTn id="148" dur="500" fill="hold"/>
                                        <p:tgtEl>
                                          <p:spTgt spid="98"/>
                                        </p:tgtEl>
                                        <p:attrNameLst>
                                          <p:attrName>ppt_h</p:attrName>
                                        </p:attrNameLst>
                                      </p:cBhvr>
                                      <p:tavLst>
                                        <p:tav tm="0">
                                          <p:val>
                                            <p:fltVal val="0"/>
                                          </p:val>
                                        </p:tav>
                                        <p:tav tm="100000">
                                          <p:val>
                                            <p:strVal val="#ppt_h"/>
                                          </p:val>
                                        </p:tav>
                                      </p:tavLst>
                                    </p:anim>
                                  </p:childTnLst>
                                </p:cTn>
                              </p:par>
                              <p:par>
                                <p:cTn id="149" presetID="23" presetClass="entr" presetSubtype="16" fill="hold" grpId="0" nodeType="withEffect">
                                  <p:stCondLst>
                                    <p:cond delay="0"/>
                                  </p:stCondLst>
                                  <p:childTnLst>
                                    <p:set>
                                      <p:cBhvr>
                                        <p:cTn id="150" dur="1" fill="hold">
                                          <p:stCondLst>
                                            <p:cond delay="0"/>
                                          </p:stCondLst>
                                        </p:cTn>
                                        <p:tgtEl>
                                          <p:spTgt spid="99"/>
                                        </p:tgtEl>
                                        <p:attrNameLst>
                                          <p:attrName>style.visibility</p:attrName>
                                        </p:attrNameLst>
                                      </p:cBhvr>
                                      <p:to>
                                        <p:strVal val="visible"/>
                                      </p:to>
                                    </p:set>
                                    <p:anim calcmode="lin" valueType="num">
                                      <p:cBhvr>
                                        <p:cTn id="151" dur="500" fill="hold"/>
                                        <p:tgtEl>
                                          <p:spTgt spid="99"/>
                                        </p:tgtEl>
                                        <p:attrNameLst>
                                          <p:attrName>ppt_w</p:attrName>
                                        </p:attrNameLst>
                                      </p:cBhvr>
                                      <p:tavLst>
                                        <p:tav tm="0">
                                          <p:val>
                                            <p:fltVal val="0"/>
                                          </p:val>
                                        </p:tav>
                                        <p:tav tm="100000">
                                          <p:val>
                                            <p:strVal val="#ppt_w"/>
                                          </p:val>
                                        </p:tav>
                                      </p:tavLst>
                                    </p:anim>
                                    <p:anim calcmode="lin" valueType="num">
                                      <p:cBhvr>
                                        <p:cTn id="152" dur="500" fill="hold"/>
                                        <p:tgtEl>
                                          <p:spTgt spid="99"/>
                                        </p:tgtEl>
                                        <p:attrNameLst>
                                          <p:attrName>ppt_h</p:attrName>
                                        </p:attrNameLst>
                                      </p:cBhvr>
                                      <p:tavLst>
                                        <p:tav tm="0">
                                          <p:val>
                                            <p:fltVal val="0"/>
                                          </p:val>
                                        </p:tav>
                                        <p:tav tm="100000">
                                          <p:val>
                                            <p:strVal val="#ppt_h"/>
                                          </p:val>
                                        </p:tav>
                                      </p:tavLst>
                                    </p:anim>
                                  </p:childTnLst>
                                </p:cTn>
                              </p:par>
                              <p:par>
                                <p:cTn id="153" presetID="23" presetClass="entr" presetSubtype="16" fill="hold" grpId="0" nodeType="withEffect">
                                  <p:stCondLst>
                                    <p:cond delay="0"/>
                                  </p:stCondLst>
                                  <p:childTnLst>
                                    <p:set>
                                      <p:cBhvr>
                                        <p:cTn id="154" dur="1" fill="hold">
                                          <p:stCondLst>
                                            <p:cond delay="0"/>
                                          </p:stCondLst>
                                        </p:cTn>
                                        <p:tgtEl>
                                          <p:spTgt spid="100"/>
                                        </p:tgtEl>
                                        <p:attrNameLst>
                                          <p:attrName>style.visibility</p:attrName>
                                        </p:attrNameLst>
                                      </p:cBhvr>
                                      <p:to>
                                        <p:strVal val="visible"/>
                                      </p:to>
                                    </p:set>
                                    <p:anim calcmode="lin" valueType="num">
                                      <p:cBhvr>
                                        <p:cTn id="155" dur="500" fill="hold"/>
                                        <p:tgtEl>
                                          <p:spTgt spid="100"/>
                                        </p:tgtEl>
                                        <p:attrNameLst>
                                          <p:attrName>ppt_w</p:attrName>
                                        </p:attrNameLst>
                                      </p:cBhvr>
                                      <p:tavLst>
                                        <p:tav tm="0">
                                          <p:val>
                                            <p:fltVal val="0"/>
                                          </p:val>
                                        </p:tav>
                                        <p:tav tm="100000">
                                          <p:val>
                                            <p:strVal val="#ppt_w"/>
                                          </p:val>
                                        </p:tav>
                                      </p:tavLst>
                                    </p:anim>
                                    <p:anim calcmode="lin" valueType="num">
                                      <p:cBhvr>
                                        <p:cTn id="156" dur="500" fill="hold"/>
                                        <p:tgtEl>
                                          <p:spTgt spid="100"/>
                                        </p:tgtEl>
                                        <p:attrNameLst>
                                          <p:attrName>ppt_h</p:attrName>
                                        </p:attrNameLst>
                                      </p:cBhvr>
                                      <p:tavLst>
                                        <p:tav tm="0">
                                          <p:val>
                                            <p:fltVal val="0"/>
                                          </p:val>
                                        </p:tav>
                                        <p:tav tm="100000">
                                          <p:val>
                                            <p:strVal val="#ppt_h"/>
                                          </p:val>
                                        </p:tav>
                                      </p:tavLst>
                                    </p:anim>
                                  </p:childTnLst>
                                </p:cTn>
                              </p:par>
                              <p:par>
                                <p:cTn id="157" presetID="23" presetClass="entr" presetSubtype="16" fill="hold" grpId="0" nodeType="withEffect">
                                  <p:stCondLst>
                                    <p:cond delay="0"/>
                                  </p:stCondLst>
                                  <p:childTnLst>
                                    <p:set>
                                      <p:cBhvr>
                                        <p:cTn id="158" dur="1" fill="hold">
                                          <p:stCondLst>
                                            <p:cond delay="0"/>
                                          </p:stCondLst>
                                        </p:cTn>
                                        <p:tgtEl>
                                          <p:spTgt spid="101"/>
                                        </p:tgtEl>
                                        <p:attrNameLst>
                                          <p:attrName>style.visibility</p:attrName>
                                        </p:attrNameLst>
                                      </p:cBhvr>
                                      <p:to>
                                        <p:strVal val="visible"/>
                                      </p:to>
                                    </p:set>
                                    <p:anim calcmode="lin" valueType="num">
                                      <p:cBhvr>
                                        <p:cTn id="159" dur="500" fill="hold"/>
                                        <p:tgtEl>
                                          <p:spTgt spid="101"/>
                                        </p:tgtEl>
                                        <p:attrNameLst>
                                          <p:attrName>ppt_w</p:attrName>
                                        </p:attrNameLst>
                                      </p:cBhvr>
                                      <p:tavLst>
                                        <p:tav tm="0">
                                          <p:val>
                                            <p:fltVal val="0"/>
                                          </p:val>
                                        </p:tav>
                                        <p:tav tm="100000">
                                          <p:val>
                                            <p:strVal val="#ppt_w"/>
                                          </p:val>
                                        </p:tav>
                                      </p:tavLst>
                                    </p:anim>
                                    <p:anim calcmode="lin" valueType="num">
                                      <p:cBhvr>
                                        <p:cTn id="160" dur="500" fill="hold"/>
                                        <p:tgtEl>
                                          <p:spTgt spid="101"/>
                                        </p:tgtEl>
                                        <p:attrNameLst>
                                          <p:attrName>ppt_h</p:attrName>
                                        </p:attrNameLst>
                                      </p:cBhvr>
                                      <p:tavLst>
                                        <p:tav tm="0">
                                          <p:val>
                                            <p:fltVal val="0"/>
                                          </p:val>
                                        </p:tav>
                                        <p:tav tm="100000">
                                          <p:val>
                                            <p:strVal val="#ppt_h"/>
                                          </p:val>
                                        </p:tav>
                                      </p:tavLst>
                                    </p:anim>
                                  </p:childTnLst>
                                </p:cTn>
                              </p:par>
                              <p:par>
                                <p:cTn id="161" presetID="23" presetClass="entr" presetSubtype="16" fill="hold" grpId="0" nodeType="withEffect">
                                  <p:stCondLst>
                                    <p:cond delay="0"/>
                                  </p:stCondLst>
                                  <p:childTnLst>
                                    <p:set>
                                      <p:cBhvr>
                                        <p:cTn id="162" dur="1" fill="hold">
                                          <p:stCondLst>
                                            <p:cond delay="0"/>
                                          </p:stCondLst>
                                        </p:cTn>
                                        <p:tgtEl>
                                          <p:spTgt spid="64"/>
                                        </p:tgtEl>
                                        <p:attrNameLst>
                                          <p:attrName>style.visibility</p:attrName>
                                        </p:attrNameLst>
                                      </p:cBhvr>
                                      <p:to>
                                        <p:strVal val="visible"/>
                                      </p:to>
                                    </p:set>
                                    <p:anim calcmode="lin" valueType="num">
                                      <p:cBhvr>
                                        <p:cTn id="163" dur="500" fill="hold"/>
                                        <p:tgtEl>
                                          <p:spTgt spid="64"/>
                                        </p:tgtEl>
                                        <p:attrNameLst>
                                          <p:attrName>ppt_w</p:attrName>
                                        </p:attrNameLst>
                                      </p:cBhvr>
                                      <p:tavLst>
                                        <p:tav tm="0">
                                          <p:val>
                                            <p:fltVal val="0"/>
                                          </p:val>
                                        </p:tav>
                                        <p:tav tm="100000">
                                          <p:val>
                                            <p:strVal val="#ppt_w"/>
                                          </p:val>
                                        </p:tav>
                                      </p:tavLst>
                                    </p:anim>
                                    <p:anim calcmode="lin" valueType="num">
                                      <p:cBhvr>
                                        <p:cTn id="164" dur="500" fill="hold"/>
                                        <p:tgtEl>
                                          <p:spTgt spid="64"/>
                                        </p:tgtEl>
                                        <p:attrNameLst>
                                          <p:attrName>ppt_h</p:attrName>
                                        </p:attrNameLst>
                                      </p:cBhvr>
                                      <p:tavLst>
                                        <p:tav tm="0">
                                          <p:val>
                                            <p:fltVal val="0"/>
                                          </p:val>
                                        </p:tav>
                                        <p:tav tm="100000">
                                          <p:val>
                                            <p:strVal val="#ppt_h"/>
                                          </p:val>
                                        </p:tav>
                                      </p:tavLst>
                                    </p:anim>
                                  </p:childTnLst>
                                </p:cTn>
                              </p:par>
                              <p:par>
                                <p:cTn id="165" presetID="23" presetClass="entr" presetSubtype="16" fill="hold" grpId="0" nodeType="withEffect">
                                  <p:stCondLst>
                                    <p:cond delay="0"/>
                                  </p:stCondLst>
                                  <p:childTnLst>
                                    <p:set>
                                      <p:cBhvr>
                                        <p:cTn id="166" dur="1" fill="hold">
                                          <p:stCondLst>
                                            <p:cond delay="0"/>
                                          </p:stCondLst>
                                        </p:cTn>
                                        <p:tgtEl>
                                          <p:spTgt spid="65"/>
                                        </p:tgtEl>
                                        <p:attrNameLst>
                                          <p:attrName>style.visibility</p:attrName>
                                        </p:attrNameLst>
                                      </p:cBhvr>
                                      <p:to>
                                        <p:strVal val="visible"/>
                                      </p:to>
                                    </p:set>
                                    <p:anim calcmode="lin" valueType="num">
                                      <p:cBhvr>
                                        <p:cTn id="167" dur="500" fill="hold"/>
                                        <p:tgtEl>
                                          <p:spTgt spid="65"/>
                                        </p:tgtEl>
                                        <p:attrNameLst>
                                          <p:attrName>ppt_w</p:attrName>
                                        </p:attrNameLst>
                                      </p:cBhvr>
                                      <p:tavLst>
                                        <p:tav tm="0">
                                          <p:val>
                                            <p:fltVal val="0"/>
                                          </p:val>
                                        </p:tav>
                                        <p:tav tm="100000">
                                          <p:val>
                                            <p:strVal val="#ppt_w"/>
                                          </p:val>
                                        </p:tav>
                                      </p:tavLst>
                                    </p:anim>
                                    <p:anim calcmode="lin" valueType="num">
                                      <p:cBhvr>
                                        <p:cTn id="168" dur="500" fill="hold"/>
                                        <p:tgtEl>
                                          <p:spTgt spid="65"/>
                                        </p:tgtEl>
                                        <p:attrNameLst>
                                          <p:attrName>ppt_h</p:attrName>
                                        </p:attrNameLst>
                                      </p:cBhvr>
                                      <p:tavLst>
                                        <p:tav tm="0">
                                          <p:val>
                                            <p:fltVal val="0"/>
                                          </p:val>
                                        </p:tav>
                                        <p:tav tm="100000">
                                          <p:val>
                                            <p:strVal val="#ppt_h"/>
                                          </p:val>
                                        </p:tav>
                                      </p:tavLst>
                                    </p:anim>
                                  </p:childTnLst>
                                </p:cTn>
                              </p:par>
                              <p:par>
                                <p:cTn id="169" presetID="23" presetClass="entr" presetSubtype="16" fill="hold" grpId="0" nodeType="withEffect">
                                  <p:stCondLst>
                                    <p:cond delay="0"/>
                                  </p:stCondLst>
                                  <p:childTnLst>
                                    <p:set>
                                      <p:cBhvr>
                                        <p:cTn id="170" dur="1" fill="hold">
                                          <p:stCondLst>
                                            <p:cond delay="0"/>
                                          </p:stCondLst>
                                        </p:cTn>
                                        <p:tgtEl>
                                          <p:spTgt spid="62"/>
                                        </p:tgtEl>
                                        <p:attrNameLst>
                                          <p:attrName>style.visibility</p:attrName>
                                        </p:attrNameLst>
                                      </p:cBhvr>
                                      <p:to>
                                        <p:strVal val="visible"/>
                                      </p:to>
                                    </p:set>
                                    <p:anim calcmode="lin" valueType="num">
                                      <p:cBhvr>
                                        <p:cTn id="171" dur="500" fill="hold"/>
                                        <p:tgtEl>
                                          <p:spTgt spid="62"/>
                                        </p:tgtEl>
                                        <p:attrNameLst>
                                          <p:attrName>ppt_w</p:attrName>
                                        </p:attrNameLst>
                                      </p:cBhvr>
                                      <p:tavLst>
                                        <p:tav tm="0">
                                          <p:val>
                                            <p:fltVal val="0"/>
                                          </p:val>
                                        </p:tav>
                                        <p:tav tm="100000">
                                          <p:val>
                                            <p:strVal val="#ppt_w"/>
                                          </p:val>
                                        </p:tav>
                                      </p:tavLst>
                                    </p:anim>
                                    <p:anim calcmode="lin" valueType="num">
                                      <p:cBhvr>
                                        <p:cTn id="172" dur="500" fill="hold"/>
                                        <p:tgtEl>
                                          <p:spTgt spid="62"/>
                                        </p:tgtEl>
                                        <p:attrNameLst>
                                          <p:attrName>ppt_h</p:attrName>
                                        </p:attrNameLst>
                                      </p:cBhvr>
                                      <p:tavLst>
                                        <p:tav tm="0">
                                          <p:val>
                                            <p:fltVal val="0"/>
                                          </p:val>
                                        </p:tav>
                                        <p:tav tm="100000">
                                          <p:val>
                                            <p:strVal val="#ppt_h"/>
                                          </p:val>
                                        </p:tav>
                                      </p:tavLst>
                                    </p:anim>
                                  </p:childTnLst>
                                </p:cTn>
                              </p:par>
                              <p:par>
                                <p:cTn id="173" presetID="23" presetClass="entr" presetSubtype="16" fill="hold" grpId="0" nodeType="withEffect">
                                  <p:stCondLst>
                                    <p:cond delay="0"/>
                                  </p:stCondLst>
                                  <p:childTnLst>
                                    <p:set>
                                      <p:cBhvr>
                                        <p:cTn id="174" dur="1" fill="hold">
                                          <p:stCondLst>
                                            <p:cond delay="0"/>
                                          </p:stCondLst>
                                        </p:cTn>
                                        <p:tgtEl>
                                          <p:spTgt spid="69"/>
                                        </p:tgtEl>
                                        <p:attrNameLst>
                                          <p:attrName>style.visibility</p:attrName>
                                        </p:attrNameLst>
                                      </p:cBhvr>
                                      <p:to>
                                        <p:strVal val="visible"/>
                                      </p:to>
                                    </p:set>
                                    <p:anim calcmode="lin" valueType="num">
                                      <p:cBhvr>
                                        <p:cTn id="175" dur="500" fill="hold"/>
                                        <p:tgtEl>
                                          <p:spTgt spid="69"/>
                                        </p:tgtEl>
                                        <p:attrNameLst>
                                          <p:attrName>ppt_w</p:attrName>
                                        </p:attrNameLst>
                                      </p:cBhvr>
                                      <p:tavLst>
                                        <p:tav tm="0">
                                          <p:val>
                                            <p:fltVal val="0"/>
                                          </p:val>
                                        </p:tav>
                                        <p:tav tm="100000">
                                          <p:val>
                                            <p:strVal val="#ppt_w"/>
                                          </p:val>
                                        </p:tav>
                                      </p:tavLst>
                                    </p:anim>
                                    <p:anim calcmode="lin" valueType="num">
                                      <p:cBhvr>
                                        <p:cTn id="176" dur="500" fill="hold"/>
                                        <p:tgtEl>
                                          <p:spTgt spid="69"/>
                                        </p:tgtEl>
                                        <p:attrNameLst>
                                          <p:attrName>ppt_h</p:attrName>
                                        </p:attrNameLst>
                                      </p:cBhvr>
                                      <p:tavLst>
                                        <p:tav tm="0">
                                          <p:val>
                                            <p:fltVal val="0"/>
                                          </p:val>
                                        </p:tav>
                                        <p:tav tm="100000">
                                          <p:val>
                                            <p:strVal val="#ppt_h"/>
                                          </p:val>
                                        </p:tav>
                                      </p:tavLst>
                                    </p:anim>
                                  </p:childTnLst>
                                </p:cTn>
                              </p:par>
                              <p:par>
                                <p:cTn id="177" presetID="23" presetClass="entr" presetSubtype="16" fill="hold" grpId="0" nodeType="withEffect">
                                  <p:stCondLst>
                                    <p:cond delay="0"/>
                                  </p:stCondLst>
                                  <p:childTnLst>
                                    <p:set>
                                      <p:cBhvr>
                                        <p:cTn id="178" dur="1" fill="hold">
                                          <p:stCondLst>
                                            <p:cond delay="0"/>
                                          </p:stCondLst>
                                        </p:cTn>
                                        <p:tgtEl>
                                          <p:spTgt spid="71"/>
                                        </p:tgtEl>
                                        <p:attrNameLst>
                                          <p:attrName>style.visibility</p:attrName>
                                        </p:attrNameLst>
                                      </p:cBhvr>
                                      <p:to>
                                        <p:strVal val="visible"/>
                                      </p:to>
                                    </p:set>
                                    <p:anim calcmode="lin" valueType="num">
                                      <p:cBhvr>
                                        <p:cTn id="179" dur="500" fill="hold"/>
                                        <p:tgtEl>
                                          <p:spTgt spid="71"/>
                                        </p:tgtEl>
                                        <p:attrNameLst>
                                          <p:attrName>ppt_w</p:attrName>
                                        </p:attrNameLst>
                                      </p:cBhvr>
                                      <p:tavLst>
                                        <p:tav tm="0">
                                          <p:val>
                                            <p:fltVal val="0"/>
                                          </p:val>
                                        </p:tav>
                                        <p:tav tm="100000">
                                          <p:val>
                                            <p:strVal val="#ppt_w"/>
                                          </p:val>
                                        </p:tav>
                                      </p:tavLst>
                                    </p:anim>
                                    <p:anim calcmode="lin" valueType="num">
                                      <p:cBhvr>
                                        <p:cTn id="180" dur="500" fill="hold"/>
                                        <p:tgtEl>
                                          <p:spTgt spid="71"/>
                                        </p:tgtEl>
                                        <p:attrNameLst>
                                          <p:attrName>ppt_h</p:attrName>
                                        </p:attrNameLst>
                                      </p:cBhvr>
                                      <p:tavLst>
                                        <p:tav tm="0">
                                          <p:val>
                                            <p:fltVal val="0"/>
                                          </p:val>
                                        </p:tav>
                                        <p:tav tm="100000">
                                          <p:val>
                                            <p:strVal val="#ppt_h"/>
                                          </p:val>
                                        </p:tav>
                                      </p:tavLst>
                                    </p:anim>
                                  </p:childTnLst>
                                </p:cTn>
                              </p:par>
                              <p:par>
                                <p:cTn id="181" presetID="23" presetClass="entr" presetSubtype="16" fill="hold" grpId="0" nodeType="withEffect">
                                  <p:stCondLst>
                                    <p:cond delay="0"/>
                                  </p:stCondLst>
                                  <p:childTnLst>
                                    <p:set>
                                      <p:cBhvr>
                                        <p:cTn id="182" dur="1" fill="hold">
                                          <p:stCondLst>
                                            <p:cond delay="0"/>
                                          </p:stCondLst>
                                        </p:cTn>
                                        <p:tgtEl>
                                          <p:spTgt spid="72"/>
                                        </p:tgtEl>
                                        <p:attrNameLst>
                                          <p:attrName>style.visibility</p:attrName>
                                        </p:attrNameLst>
                                      </p:cBhvr>
                                      <p:to>
                                        <p:strVal val="visible"/>
                                      </p:to>
                                    </p:set>
                                    <p:anim calcmode="lin" valueType="num">
                                      <p:cBhvr>
                                        <p:cTn id="183" dur="500" fill="hold"/>
                                        <p:tgtEl>
                                          <p:spTgt spid="72"/>
                                        </p:tgtEl>
                                        <p:attrNameLst>
                                          <p:attrName>ppt_w</p:attrName>
                                        </p:attrNameLst>
                                      </p:cBhvr>
                                      <p:tavLst>
                                        <p:tav tm="0">
                                          <p:val>
                                            <p:fltVal val="0"/>
                                          </p:val>
                                        </p:tav>
                                        <p:tav tm="100000">
                                          <p:val>
                                            <p:strVal val="#ppt_w"/>
                                          </p:val>
                                        </p:tav>
                                      </p:tavLst>
                                    </p:anim>
                                    <p:anim calcmode="lin" valueType="num">
                                      <p:cBhvr>
                                        <p:cTn id="184" dur="500" fill="hold"/>
                                        <p:tgtEl>
                                          <p:spTgt spid="72"/>
                                        </p:tgtEl>
                                        <p:attrNameLst>
                                          <p:attrName>ppt_h</p:attrName>
                                        </p:attrNameLst>
                                      </p:cBhvr>
                                      <p:tavLst>
                                        <p:tav tm="0">
                                          <p:val>
                                            <p:fltVal val="0"/>
                                          </p:val>
                                        </p:tav>
                                        <p:tav tm="100000">
                                          <p:val>
                                            <p:strVal val="#ppt_h"/>
                                          </p:val>
                                        </p:tav>
                                      </p:tavLst>
                                    </p:anim>
                                  </p:childTnLst>
                                </p:cTn>
                              </p:par>
                              <p:par>
                                <p:cTn id="185" presetID="23" presetClass="entr" presetSubtype="16" fill="hold" grpId="0" nodeType="withEffect">
                                  <p:stCondLst>
                                    <p:cond delay="0"/>
                                  </p:stCondLst>
                                  <p:childTnLst>
                                    <p:set>
                                      <p:cBhvr>
                                        <p:cTn id="186" dur="1" fill="hold">
                                          <p:stCondLst>
                                            <p:cond delay="0"/>
                                          </p:stCondLst>
                                        </p:cTn>
                                        <p:tgtEl>
                                          <p:spTgt spid="74"/>
                                        </p:tgtEl>
                                        <p:attrNameLst>
                                          <p:attrName>style.visibility</p:attrName>
                                        </p:attrNameLst>
                                      </p:cBhvr>
                                      <p:to>
                                        <p:strVal val="visible"/>
                                      </p:to>
                                    </p:set>
                                    <p:anim calcmode="lin" valueType="num">
                                      <p:cBhvr>
                                        <p:cTn id="187" dur="500" fill="hold"/>
                                        <p:tgtEl>
                                          <p:spTgt spid="74"/>
                                        </p:tgtEl>
                                        <p:attrNameLst>
                                          <p:attrName>ppt_w</p:attrName>
                                        </p:attrNameLst>
                                      </p:cBhvr>
                                      <p:tavLst>
                                        <p:tav tm="0">
                                          <p:val>
                                            <p:fltVal val="0"/>
                                          </p:val>
                                        </p:tav>
                                        <p:tav tm="100000">
                                          <p:val>
                                            <p:strVal val="#ppt_w"/>
                                          </p:val>
                                        </p:tav>
                                      </p:tavLst>
                                    </p:anim>
                                    <p:anim calcmode="lin" valueType="num">
                                      <p:cBhvr>
                                        <p:cTn id="188" dur="500" fill="hold"/>
                                        <p:tgtEl>
                                          <p:spTgt spid="74"/>
                                        </p:tgtEl>
                                        <p:attrNameLst>
                                          <p:attrName>ppt_h</p:attrName>
                                        </p:attrNameLst>
                                      </p:cBhvr>
                                      <p:tavLst>
                                        <p:tav tm="0">
                                          <p:val>
                                            <p:fltVal val="0"/>
                                          </p:val>
                                        </p:tav>
                                        <p:tav tm="100000">
                                          <p:val>
                                            <p:strVal val="#ppt_h"/>
                                          </p:val>
                                        </p:tav>
                                      </p:tavLst>
                                    </p:anim>
                                  </p:childTnLst>
                                </p:cTn>
                              </p:par>
                              <p:par>
                                <p:cTn id="189" presetID="23" presetClass="entr" presetSubtype="16" fill="hold" grpId="0" nodeType="withEffect">
                                  <p:stCondLst>
                                    <p:cond delay="0"/>
                                  </p:stCondLst>
                                  <p:childTnLst>
                                    <p:set>
                                      <p:cBhvr>
                                        <p:cTn id="190" dur="1" fill="hold">
                                          <p:stCondLst>
                                            <p:cond delay="0"/>
                                          </p:stCondLst>
                                        </p:cTn>
                                        <p:tgtEl>
                                          <p:spTgt spid="75"/>
                                        </p:tgtEl>
                                        <p:attrNameLst>
                                          <p:attrName>style.visibility</p:attrName>
                                        </p:attrNameLst>
                                      </p:cBhvr>
                                      <p:to>
                                        <p:strVal val="visible"/>
                                      </p:to>
                                    </p:set>
                                    <p:anim calcmode="lin" valueType="num">
                                      <p:cBhvr>
                                        <p:cTn id="191" dur="500" fill="hold"/>
                                        <p:tgtEl>
                                          <p:spTgt spid="75"/>
                                        </p:tgtEl>
                                        <p:attrNameLst>
                                          <p:attrName>ppt_w</p:attrName>
                                        </p:attrNameLst>
                                      </p:cBhvr>
                                      <p:tavLst>
                                        <p:tav tm="0">
                                          <p:val>
                                            <p:fltVal val="0"/>
                                          </p:val>
                                        </p:tav>
                                        <p:tav tm="100000">
                                          <p:val>
                                            <p:strVal val="#ppt_w"/>
                                          </p:val>
                                        </p:tav>
                                      </p:tavLst>
                                    </p:anim>
                                    <p:anim calcmode="lin" valueType="num">
                                      <p:cBhvr>
                                        <p:cTn id="192" dur="500" fill="hold"/>
                                        <p:tgtEl>
                                          <p:spTgt spid="75"/>
                                        </p:tgtEl>
                                        <p:attrNameLst>
                                          <p:attrName>ppt_h</p:attrName>
                                        </p:attrNameLst>
                                      </p:cBhvr>
                                      <p:tavLst>
                                        <p:tav tm="0">
                                          <p:val>
                                            <p:fltVal val="0"/>
                                          </p:val>
                                        </p:tav>
                                        <p:tav tm="100000">
                                          <p:val>
                                            <p:strVal val="#ppt_h"/>
                                          </p:val>
                                        </p:tav>
                                      </p:tavLst>
                                    </p:anim>
                                  </p:childTnLst>
                                </p:cTn>
                              </p:par>
                              <p:par>
                                <p:cTn id="193" presetID="23" presetClass="entr" presetSubtype="16" fill="hold" grpId="0" nodeType="withEffect">
                                  <p:stCondLst>
                                    <p:cond delay="0"/>
                                  </p:stCondLst>
                                  <p:childTnLst>
                                    <p:set>
                                      <p:cBhvr>
                                        <p:cTn id="194" dur="1" fill="hold">
                                          <p:stCondLst>
                                            <p:cond delay="0"/>
                                          </p:stCondLst>
                                        </p:cTn>
                                        <p:tgtEl>
                                          <p:spTgt spid="76"/>
                                        </p:tgtEl>
                                        <p:attrNameLst>
                                          <p:attrName>style.visibility</p:attrName>
                                        </p:attrNameLst>
                                      </p:cBhvr>
                                      <p:to>
                                        <p:strVal val="visible"/>
                                      </p:to>
                                    </p:set>
                                    <p:anim calcmode="lin" valueType="num">
                                      <p:cBhvr>
                                        <p:cTn id="195" dur="500" fill="hold"/>
                                        <p:tgtEl>
                                          <p:spTgt spid="76"/>
                                        </p:tgtEl>
                                        <p:attrNameLst>
                                          <p:attrName>ppt_w</p:attrName>
                                        </p:attrNameLst>
                                      </p:cBhvr>
                                      <p:tavLst>
                                        <p:tav tm="0">
                                          <p:val>
                                            <p:fltVal val="0"/>
                                          </p:val>
                                        </p:tav>
                                        <p:tav tm="100000">
                                          <p:val>
                                            <p:strVal val="#ppt_w"/>
                                          </p:val>
                                        </p:tav>
                                      </p:tavLst>
                                    </p:anim>
                                    <p:anim calcmode="lin" valueType="num">
                                      <p:cBhvr>
                                        <p:cTn id="196" dur="500" fill="hold"/>
                                        <p:tgtEl>
                                          <p:spTgt spid="76"/>
                                        </p:tgtEl>
                                        <p:attrNameLst>
                                          <p:attrName>ppt_h</p:attrName>
                                        </p:attrNameLst>
                                      </p:cBhvr>
                                      <p:tavLst>
                                        <p:tav tm="0">
                                          <p:val>
                                            <p:fltVal val="0"/>
                                          </p:val>
                                        </p:tav>
                                        <p:tav tm="100000">
                                          <p:val>
                                            <p:strVal val="#ppt_h"/>
                                          </p:val>
                                        </p:tav>
                                      </p:tavLst>
                                    </p:anim>
                                  </p:childTnLst>
                                </p:cTn>
                              </p:par>
                              <p:par>
                                <p:cTn id="197" presetID="23" presetClass="entr" presetSubtype="16" fill="hold" grpId="0" nodeType="withEffect">
                                  <p:stCondLst>
                                    <p:cond delay="0"/>
                                  </p:stCondLst>
                                  <p:childTnLst>
                                    <p:set>
                                      <p:cBhvr>
                                        <p:cTn id="198" dur="1" fill="hold">
                                          <p:stCondLst>
                                            <p:cond delay="0"/>
                                          </p:stCondLst>
                                        </p:cTn>
                                        <p:tgtEl>
                                          <p:spTgt spid="77"/>
                                        </p:tgtEl>
                                        <p:attrNameLst>
                                          <p:attrName>style.visibility</p:attrName>
                                        </p:attrNameLst>
                                      </p:cBhvr>
                                      <p:to>
                                        <p:strVal val="visible"/>
                                      </p:to>
                                    </p:set>
                                    <p:anim calcmode="lin" valueType="num">
                                      <p:cBhvr>
                                        <p:cTn id="199" dur="500" fill="hold"/>
                                        <p:tgtEl>
                                          <p:spTgt spid="77"/>
                                        </p:tgtEl>
                                        <p:attrNameLst>
                                          <p:attrName>ppt_w</p:attrName>
                                        </p:attrNameLst>
                                      </p:cBhvr>
                                      <p:tavLst>
                                        <p:tav tm="0">
                                          <p:val>
                                            <p:fltVal val="0"/>
                                          </p:val>
                                        </p:tav>
                                        <p:tav tm="100000">
                                          <p:val>
                                            <p:strVal val="#ppt_w"/>
                                          </p:val>
                                        </p:tav>
                                      </p:tavLst>
                                    </p:anim>
                                    <p:anim calcmode="lin" valueType="num">
                                      <p:cBhvr>
                                        <p:cTn id="200" dur="500" fill="hold"/>
                                        <p:tgtEl>
                                          <p:spTgt spid="77"/>
                                        </p:tgtEl>
                                        <p:attrNameLst>
                                          <p:attrName>ppt_h</p:attrName>
                                        </p:attrNameLst>
                                      </p:cBhvr>
                                      <p:tavLst>
                                        <p:tav tm="0">
                                          <p:val>
                                            <p:fltVal val="0"/>
                                          </p:val>
                                        </p:tav>
                                        <p:tav tm="100000">
                                          <p:val>
                                            <p:strVal val="#ppt_h"/>
                                          </p:val>
                                        </p:tav>
                                      </p:tavLst>
                                    </p:anim>
                                  </p:childTnLst>
                                </p:cTn>
                              </p:par>
                              <p:par>
                                <p:cTn id="201" presetID="23" presetClass="entr" presetSubtype="16" fill="hold" grpId="0" nodeType="withEffect">
                                  <p:stCondLst>
                                    <p:cond delay="0"/>
                                  </p:stCondLst>
                                  <p:childTnLst>
                                    <p:set>
                                      <p:cBhvr>
                                        <p:cTn id="202" dur="1" fill="hold">
                                          <p:stCondLst>
                                            <p:cond delay="0"/>
                                          </p:stCondLst>
                                        </p:cTn>
                                        <p:tgtEl>
                                          <p:spTgt spid="68"/>
                                        </p:tgtEl>
                                        <p:attrNameLst>
                                          <p:attrName>style.visibility</p:attrName>
                                        </p:attrNameLst>
                                      </p:cBhvr>
                                      <p:to>
                                        <p:strVal val="visible"/>
                                      </p:to>
                                    </p:set>
                                    <p:anim calcmode="lin" valueType="num">
                                      <p:cBhvr>
                                        <p:cTn id="203" dur="500" fill="hold"/>
                                        <p:tgtEl>
                                          <p:spTgt spid="68"/>
                                        </p:tgtEl>
                                        <p:attrNameLst>
                                          <p:attrName>ppt_w</p:attrName>
                                        </p:attrNameLst>
                                      </p:cBhvr>
                                      <p:tavLst>
                                        <p:tav tm="0">
                                          <p:val>
                                            <p:fltVal val="0"/>
                                          </p:val>
                                        </p:tav>
                                        <p:tav tm="100000">
                                          <p:val>
                                            <p:strVal val="#ppt_w"/>
                                          </p:val>
                                        </p:tav>
                                      </p:tavLst>
                                    </p:anim>
                                    <p:anim calcmode="lin" valueType="num">
                                      <p:cBhvr>
                                        <p:cTn id="204" dur="500" fill="hold"/>
                                        <p:tgtEl>
                                          <p:spTgt spid="68"/>
                                        </p:tgtEl>
                                        <p:attrNameLst>
                                          <p:attrName>ppt_h</p:attrName>
                                        </p:attrNameLst>
                                      </p:cBhvr>
                                      <p:tavLst>
                                        <p:tav tm="0">
                                          <p:val>
                                            <p:fltVal val="0"/>
                                          </p:val>
                                        </p:tav>
                                        <p:tav tm="100000">
                                          <p:val>
                                            <p:strVal val="#ppt_h"/>
                                          </p:val>
                                        </p:tav>
                                      </p:tavLst>
                                    </p:anim>
                                  </p:childTnLst>
                                </p:cTn>
                              </p:par>
                              <p:par>
                                <p:cTn id="205" presetID="23" presetClass="entr" presetSubtype="16" fill="hold" grpId="0" nodeType="withEffect">
                                  <p:stCondLst>
                                    <p:cond delay="0"/>
                                  </p:stCondLst>
                                  <p:childTnLst>
                                    <p:set>
                                      <p:cBhvr>
                                        <p:cTn id="206" dur="1" fill="hold">
                                          <p:stCondLst>
                                            <p:cond delay="0"/>
                                          </p:stCondLst>
                                        </p:cTn>
                                        <p:tgtEl>
                                          <p:spTgt spid="78"/>
                                        </p:tgtEl>
                                        <p:attrNameLst>
                                          <p:attrName>style.visibility</p:attrName>
                                        </p:attrNameLst>
                                      </p:cBhvr>
                                      <p:to>
                                        <p:strVal val="visible"/>
                                      </p:to>
                                    </p:set>
                                    <p:anim calcmode="lin" valueType="num">
                                      <p:cBhvr>
                                        <p:cTn id="207" dur="500" fill="hold"/>
                                        <p:tgtEl>
                                          <p:spTgt spid="78"/>
                                        </p:tgtEl>
                                        <p:attrNameLst>
                                          <p:attrName>ppt_w</p:attrName>
                                        </p:attrNameLst>
                                      </p:cBhvr>
                                      <p:tavLst>
                                        <p:tav tm="0">
                                          <p:val>
                                            <p:fltVal val="0"/>
                                          </p:val>
                                        </p:tav>
                                        <p:tav tm="100000">
                                          <p:val>
                                            <p:strVal val="#ppt_w"/>
                                          </p:val>
                                        </p:tav>
                                      </p:tavLst>
                                    </p:anim>
                                    <p:anim calcmode="lin" valueType="num">
                                      <p:cBhvr>
                                        <p:cTn id="208" dur="500" fill="hold"/>
                                        <p:tgtEl>
                                          <p:spTgt spid="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1" grpId="0" animBg="1"/>
      <p:bldP spid="63" grpId="0" animBg="1"/>
      <p:bldP spid="118" grpId="0"/>
      <p:bldP spid="119" grpId="0"/>
      <p:bldP spid="121" grpId="0"/>
      <p:bldP spid="122" grpId="0"/>
      <p:bldP spid="134" grpId="0"/>
      <p:bldP spid="136" grpId="0" animBg="1"/>
      <p:bldP spid="140" grpId="0" animBg="1"/>
      <p:bldP spid="149" grpId="0"/>
      <p:bldP spid="54" grpId="0" animBg="1"/>
      <p:bldP spid="55" grpId="0" animBg="1"/>
      <p:bldP spid="57" grpId="0" animBg="1"/>
      <p:bldP spid="35" grpId="0" animBg="1"/>
      <p:bldP spid="37" grpId="0"/>
      <p:bldP spid="38" grpId="0"/>
      <p:bldP spid="40" grpId="0"/>
      <p:bldP spid="41" grpId="0"/>
      <p:bldP spid="43" grpId="0"/>
      <p:bldP spid="44" grpId="0"/>
      <p:bldP spid="50" grpId="0" animBg="1"/>
      <p:bldP spid="58" grpId="0" animBg="1"/>
      <p:bldP spid="60" grpId="0" animBg="1"/>
      <p:bldP spid="70" grpId="0" animBg="1"/>
      <p:bldP spid="79" grpId="0" animBg="1"/>
      <p:bldP spid="80" grpId="0"/>
      <p:bldP spid="87" grpId="0" animBg="1"/>
      <p:bldP spid="90" grpId="0" animBg="1"/>
      <p:bldP spid="91" grpId="0" animBg="1"/>
      <p:bldP spid="93" grpId="0" animBg="1"/>
      <p:bldP spid="94" grpId="0"/>
      <p:bldP spid="95" grpId="0"/>
      <p:bldP spid="96" grpId="0"/>
      <p:bldP spid="97" grpId="0"/>
      <p:bldP spid="98" grpId="0" animBg="1"/>
      <p:bldP spid="99" grpId="0" animBg="1"/>
      <p:bldP spid="100" grpId="0" animBg="1"/>
      <p:bldP spid="101" grpId="0" animBg="1"/>
      <p:bldP spid="64" grpId="0"/>
      <p:bldP spid="65" grpId="0" animBg="1"/>
      <p:bldP spid="62" grpId="0"/>
      <p:bldP spid="69" grpId="0"/>
      <p:bldP spid="71" grpId="0" animBg="1"/>
      <p:bldP spid="72" grpId="0"/>
      <p:bldP spid="74" grpId="0" animBg="1"/>
      <p:bldP spid="75" grpId="0"/>
      <p:bldP spid="76" grpId="0" animBg="1"/>
      <p:bldP spid="77" grpId="0"/>
      <p:bldP spid="68" grpId="0"/>
      <p:bldP spid="7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A32D9-8629-47C4-8EA7-AB3B13F41C04}"/>
              </a:ext>
            </a:extLst>
          </p:cNvPr>
          <p:cNvSpPr>
            <a:spLocks noGrp="1"/>
          </p:cNvSpPr>
          <p:nvPr>
            <p:ph type="title"/>
          </p:nvPr>
        </p:nvSpPr>
        <p:spPr/>
        <p:txBody>
          <a:bodyPr/>
          <a:lstStyle/>
          <a:p>
            <a:r>
              <a:rPr lang="en-GB" b="0" dirty="0">
                <a:solidFill>
                  <a:schemeClr val="accent1"/>
                </a:solidFill>
              </a:rPr>
              <a:t>SAP Ariba </a:t>
            </a:r>
            <a:r>
              <a:rPr lang="en-GB" b="0" dirty="0"/>
              <a:t>Integration Strategy for SAP ERP</a:t>
            </a:r>
          </a:p>
        </p:txBody>
      </p:sp>
      <p:grpSp>
        <p:nvGrpSpPr>
          <p:cNvPr id="7" name="Group 6">
            <a:extLst>
              <a:ext uri="{FF2B5EF4-FFF2-40B4-BE49-F238E27FC236}">
                <a16:creationId xmlns:a16="http://schemas.microsoft.com/office/drawing/2014/main" id="{E1D41465-3FA1-4DC6-AF3E-A4F815551A1E}"/>
              </a:ext>
            </a:extLst>
          </p:cNvPr>
          <p:cNvGrpSpPr/>
          <p:nvPr/>
        </p:nvGrpSpPr>
        <p:grpSpPr>
          <a:xfrm>
            <a:off x="4153371" y="1555643"/>
            <a:ext cx="3239692" cy="4710431"/>
            <a:chOff x="4153371" y="1555643"/>
            <a:chExt cx="3239692" cy="4710431"/>
          </a:xfrm>
        </p:grpSpPr>
        <p:cxnSp>
          <p:nvCxnSpPr>
            <p:cNvPr id="26" name="Straight Arrow Connector 17">
              <a:extLst>
                <a:ext uri="{FF2B5EF4-FFF2-40B4-BE49-F238E27FC236}">
                  <a16:creationId xmlns:a16="http://schemas.microsoft.com/office/drawing/2014/main" id="{8E9086E3-A0BD-4F44-BC0E-F34BE02F34BA}"/>
                </a:ext>
              </a:extLst>
            </p:cNvPr>
            <p:cNvCxnSpPr>
              <a:cxnSpLocks/>
            </p:cNvCxnSpPr>
            <p:nvPr/>
          </p:nvCxnSpPr>
          <p:spPr>
            <a:xfrm flipH="1" flipV="1">
              <a:off x="6559241" y="3429136"/>
              <a:ext cx="0" cy="147600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1F2DF0D5-F05A-47BC-B37C-FBB02621A970}"/>
                </a:ext>
              </a:extLst>
            </p:cNvPr>
            <p:cNvCxnSpPr>
              <a:cxnSpLocks/>
            </p:cNvCxnSpPr>
            <p:nvPr/>
          </p:nvCxnSpPr>
          <p:spPr>
            <a:xfrm flipV="1">
              <a:off x="4999753" y="3429136"/>
              <a:ext cx="0" cy="1476000"/>
            </a:xfrm>
            <a:prstGeom prst="straightConnector1">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154334D9-AF15-4BF9-8831-8BB41110A0B7}"/>
                </a:ext>
              </a:extLst>
            </p:cNvPr>
            <p:cNvSpPr/>
            <p:nvPr/>
          </p:nvSpPr>
          <p:spPr bwMode="gray">
            <a:xfrm>
              <a:off x="4211564" y="3066545"/>
              <a:ext cx="3120386" cy="299793"/>
            </a:xfrm>
            <a:custGeom>
              <a:avLst/>
              <a:gdLst>
                <a:gd name="connsiteX0" fmla="*/ 2694142 w 3120386"/>
                <a:gd name="connsiteY0" fmla="*/ 0 h 299793"/>
                <a:gd name="connsiteX1" fmla="*/ 3120386 w 3120386"/>
                <a:gd name="connsiteY1" fmla="*/ 0 h 299793"/>
                <a:gd name="connsiteX2" fmla="*/ 3070380 w 3120386"/>
                <a:gd name="connsiteY2" fmla="*/ 73818 h 299793"/>
                <a:gd name="connsiteX3" fmla="*/ 3029898 w 3120386"/>
                <a:gd name="connsiteY3" fmla="*/ 123825 h 299793"/>
                <a:gd name="connsiteX4" fmla="*/ 2975130 w 3120386"/>
                <a:gd name="connsiteY4" fmla="*/ 166687 h 299793"/>
                <a:gd name="connsiteX5" fmla="*/ 2922742 w 3120386"/>
                <a:gd name="connsiteY5" fmla="*/ 204787 h 299793"/>
                <a:gd name="connsiteX6" fmla="*/ 2872736 w 3120386"/>
                <a:gd name="connsiteY6" fmla="*/ 226218 h 299793"/>
                <a:gd name="connsiteX7" fmla="*/ 2822730 w 3120386"/>
                <a:gd name="connsiteY7" fmla="*/ 247650 h 299793"/>
                <a:gd name="connsiteX8" fmla="*/ 2784800 w 3120386"/>
                <a:gd name="connsiteY8" fmla="*/ 258487 h 299793"/>
                <a:gd name="connsiteX9" fmla="*/ 2740960 w 3120386"/>
                <a:gd name="connsiteY9" fmla="*/ 288045 h 299793"/>
                <a:gd name="connsiteX10" fmla="*/ 2682767 w 3120386"/>
                <a:gd name="connsiteY10" fmla="*/ 299793 h 299793"/>
                <a:gd name="connsiteX11" fmla="*/ 443839 w 3120386"/>
                <a:gd name="connsiteY11" fmla="*/ 299793 h 299793"/>
                <a:gd name="connsiteX12" fmla="*/ 385647 w 3120386"/>
                <a:gd name="connsiteY12" fmla="*/ 288045 h 299793"/>
                <a:gd name="connsiteX13" fmla="*/ 355599 w 3120386"/>
                <a:gd name="connsiteY13" fmla="*/ 267786 h 299793"/>
                <a:gd name="connsiteX14" fmla="*/ 347663 w 3120386"/>
                <a:gd name="connsiteY14" fmla="*/ 266733 h 299793"/>
                <a:gd name="connsiteX15" fmla="*/ 297656 w 3120386"/>
                <a:gd name="connsiteY15" fmla="*/ 252206 h 299793"/>
                <a:gd name="connsiteX16" fmla="*/ 247650 w 3120386"/>
                <a:gd name="connsiteY16" fmla="*/ 230414 h 299793"/>
                <a:gd name="connsiteX17" fmla="*/ 197644 w 3120386"/>
                <a:gd name="connsiteY17" fmla="*/ 208623 h 299793"/>
                <a:gd name="connsiteX18" fmla="*/ 145256 w 3120386"/>
                <a:gd name="connsiteY18" fmla="*/ 169884 h 299793"/>
                <a:gd name="connsiteX19" fmla="*/ 90488 w 3120386"/>
                <a:gd name="connsiteY19" fmla="*/ 126302 h 299793"/>
                <a:gd name="connsiteX20" fmla="*/ 50006 w 3120386"/>
                <a:gd name="connsiteY20" fmla="*/ 75455 h 299793"/>
                <a:gd name="connsiteX21" fmla="*/ 0 w 3120386"/>
                <a:gd name="connsiteY21" fmla="*/ 397 h 299793"/>
                <a:gd name="connsiteX22" fmla="*/ 426244 w 3120386"/>
                <a:gd name="connsiteY22" fmla="*/ 397 h 299793"/>
                <a:gd name="connsiteX23" fmla="*/ 425894 w 3120386"/>
                <a:gd name="connsiteY23" fmla="*/ 4416 h 299793"/>
                <a:gd name="connsiteX24" fmla="*/ 443839 w 3120386"/>
                <a:gd name="connsiteY24" fmla="*/ 793 h 299793"/>
                <a:gd name="connsiteX25" fmla="*/ 2682767 w 3120386"/>
                <a:gd name="connsiteY25" fmla="*/ 793 h 299793"/>
                <a:gd name="connsiteX26" fmla="*/ 2694421 w 3120386"/>
                <a:gd name="connsiteY26" fmla="*/ 3146 h 29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20386" h="299793">
                  <a:moveTo>
                    <a:pt x="2694142" y="0"/>
                  </a:moveTo>
                  <a:lnTo>
                    <a:pt x="3120386" y="0"/>
                  </a:lnTo>
                  <a:lnTo>
                    <a:pt x="3070380" y="73818"/>
                  </a:lnTo>
                  <a:lnTo>
                    <a:pt x="3029898" y="123825"/>
                  </a:lnTo>
                  <a:lnTo>
                    <a:pt x="2975130" y="166687"/>
                  </a:lnTo>
                  <a:lnTo>
                    <a:pt x="2922742" y="204787"/>
                  </a:lnTo>
                  <a:lnTo>
                    <a:pt x="2872736" y="226218"/>
                  </a:lnTo>
                  <a:lnTo>
                    <a:pt x="2822730" y="247650"/>
                  </a:lnTo>
                  <a:lnTo>
                    <a:pt x="2784800" y="258487"/>
                  </a:lnTo>
                  <a:lnTo>
                    <a:pt x="2740960" y="288045"/>
                  </a:lnTo>
                  <a:cubicBezTo>
                    <a:pt x="2723074" y="295610"/>
                    <a:pt x="2703409" y="299793"/>
                    <a:pt x="2682767" y="299793"/>
                  </a:cubicBezTo>
                  <a:lnTo>
                    <a:pt x="443839" y="299793"/>
                  </a:lnTo>
                  <a:cubicBezTo>
                    <a:pt x="423198" y="299793"/>
                    <a:pt x="403533" y="295610"/>
                    <a:pt x="385647" y="288045"/>
                  </a:cubicBezTo>
                  <a:lnTo>
                    <a:pt x="355599" y="267786"/>
                  </a:lnTo>
                  <a:lnTo>
                    <a:pt x="347663" y="266733"/>
                  </a:lnTo>
                  <a:lnTo>
                    <a:pt x="297656" y="252206"/>
                  </a:lnTo>
                  <a:lnTo>
                    <a:pt x="247650" y="230414"/>
                  </a:lnTo>
                  <a:lnTo>
                    <a:pt x="197644" y="208623"/>
                  </a:lnTo>
                  <a:lnTo>
                    <a:pt x="145256" y="169884"/>
                  </a:lnTo>
                  <a:lnTo>
                    <a:pt x="90488" y="126302"/>
                  </a:lnTo>
                  <a:lnTo>
                    <a:pt x="50006" y="75455"/>
                  </a:lnTo>
                  <a:lnTo>
                    <a:pt x="0" y="397"/>
                  </a:lnTo>
                  <a:lnTo>
                    <a:pt x="426244" y="397"/>
                  </a:lnTo>
                  <a:lnTo>
                    <a:pt x="425894" y="4416"/>
                  </a:lnTo>
                  <a:lnTo>
                    <a:pt x="443839" y="793"/>
                  </a:lnTo>
                  <a:lnTo>
                    <a:pt x="2682767" y="793"/>
                  </a:lnTo>
                  <a:lnTo>
                    <a:pt x="2694421" y="3146"/>
                  </a:lnTo>
                  <a:close/>
                </a:path>
              </a:pathLst>
            </a:custGeom>
            <a:solidFill>
              <a:schemeClr val="accent3"/>
            </a:solidFill>
            <a:ln w="25400" algn="ctr">
              <a:solidFill>
                <a:schemeClr val="accent3"/>
              </a:solidFill>
              <a:miter lim="800000"/>
              <a:headEnd/>
              <a:tailEnd/>
            </a:ln>
          </p:spPr>
          <p:txBody>
            <a:bodyPr wrap="square" lIns="90000" tIns="72000" rIns="90000" bIns="72000" rtlCol="0" anchor="ctr">
              <a:no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2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Cloud Integration Gateway</a:t>
              </a:r>
            </a:p>
          </p:txBody>
        </p:sp>
        <p:grpSp>
          <p:nvGrpSpPr>
            <p:cNvPr id="24" name="Group 23">
              <a:extLst>
                <a:ext uri="{FF2B5EF4-FFF2-40B4-BE49-F238E27FC236}">
                  <a16:creationId xmlns:a16="http://schemas.microsoft.com/office/drawing/2014/main" id="{8E573416-7EB5-4991-B68F-F4D57583ADB4}"/>
                </a:ext>
              </a:extLst>
            </p:cNvPr>
            <p:cNvGrpSpPr/>
            <p:nvPr/>
          </p:nvGrpSpPr>
          <p:grpSpPr>
            <a:xfrm>
              <a:off x="4153371" y="1555643"/>
              <a:ext cx="3239692" cy="1808257"/>
              <a:chOff x="4093030" y="1124744"/>
              <a:chExt cx="3239692" cy="1808257"/>
            </a:xfrm>
          </p:grpSpPr>
          <p:pic>
            <p:nvPicPr>
              <p:cNvPr id="16" name="Picture 15">
                <a:extLst>
                  <a:ext uri="{FF2B5EF4-FFF2-40B4-BE49-F238E27FC236}">
                    <a16:creationId xmlns:a16="http://schemas.microsoft.com/office/drawing/2014/main" id="{2B564188-099D-4391-B420-646A913022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5600" y="2068791"/>
                <a:ext cx="1915565" cy="373373"/>
              </a:xfrm>
              <a:prstGeom prst="rect">
                <a:avLst/>
              </a:prstGeom>
              <a:solidFill>
                <a:schemeClr val="bg1"/>
              </a:solidFill>
              <a:ln w="38100">
                <a:noFill/>
              </a:ln>
            </p:spPr>
          </p:pic>
          <p:sp>
            <p:nvSpPr>
              <p:cNvPr id="15" name="Freeform 38">
                <a:extLst>
                  <a:ext uri="{FF2B5EF4-FFF2-40B4-BE49-F238E27FC236}">
                    <a16:creationId xmlns:a16="http://schemas.microsoft.com/office/drawing/2014/main" id="{60DF66F3-CD4D-420B-A188-F49EE30753B5}"/>
                  </a:ext>
                </a:extLst>
              </p:cNvPr>
              <p:cNvSpPr/>
              <p:nvPr/>
            </p:nvSpPr>
            <p:spPr>
              <a:xfrm>
                <a:off x="4093030" y="1124744"/>
                <a:ext cx="3239692" cy="1808257"/>
              </a:xfrm>
              <a:custGeom>
                <a:avLst/>
                <a:gdLst>
                  <a:gd name="connsiteX0" fmla="*/ 2362016 w 4204966"/>
                  <a:gd name="connsiteY0" fmla="*/ 0 h 2581925"/>
                  <a:gd name="connsiteX1" fmla="*/ 3475609 w 4204966"/>
                  <a:gd name="connsiteY1" fmla="*/ 1113593 h 2581925"/>
                  <a:gd name="connsiteX2" fmla="*/ 3464923 w 4204966"/>
                  <a:gd name="connsiteY2" fmla="*/ 1254839 h 2581925"/>
                  <a:gd name="connsiteX3" fmla="*/ 3537752 w 4204966"/>
                  <a:gd name="connsiteY3" fmla="*/ 1247497 h 2581925"/>
                  <a:gd name="connsiteX4" fmla="*/ 4204966 w 4204966"/>
                  <a:gd name="connsiteY4" fmla="*/ 1914711 h 2581925"/>
                  <a:gd name="connsiteX5" fmla="*/ 3537752 w 4204966"/>
                  <a:gd name="connsiteY5" fmla="*/ 2581925 h 2581925"/>
                  <a:gd name="connsiteX6" fmla="*/ 3537742 w 4204966"/>
                  <a:gd name="connsiteY6" fmla="*/ 2581924 h 2581925"/>
                  <a:gd name="connsiteX7" fmla="*/ 3235911 w 4204966"/>
                  <a:gd name="connsiteY7" fmla="*/ 2581924 h 2581925"/>
                  <a:gd name="connsiteX8" fmla="*/ 3147874 w 4204966"/>
                  <a:gd name="connsiteY8" fmla="*/ 2581924 h 2581925"/>
                  <a:gd name="connsiteX9" fmla="*/ 723531 w 4204966"/>
                  <a:gd name="connsiteY9" fmla="*/ 2581924 h 2581925"/>
                  <a:gd name="connsiteX10" fmla="*/ 723531 w 4204966"/>
                  <a:gd name="connsiteY10" fmla="*/ 2578345 h 2581925"/>
                  <a:gd name="connsiteX11" fmla="*/ 688020 w 4204966"/>
                  <a:gd name="connsiteY11" fmla="*/ 2581925 h 2581925"/>
                  <a:gd name="connsiteX12" fmla="*/ 0 w 4204966"/>
                  <a:gd name="connsiteY12" fmla="*/ 1893905 h 2581925"/>
                  <a:gd name="connsiteX13" fmla="*/ 688020 w 4204966"/>
                  <a:gd name="connsiteY13" fmla="*/ 1205885 h 2581925"/>
                  <a:gd name="connsiteX14" fmla="*/ 693791 w 4204966"/>
                  <a:gd name="connsiteY14" fmla="*/ 1206467 h 2581925"/>
                  <a:gd name="connsiteX15" fmla="*/ 690479 w 4204966"/>
                  <a:gd name="connsiteY15" fmla="*/ 1195796 h 2581925"/>
                  <a:gd name="connsiteX16" fmla="*/ 682192 w 4204966"/>
                  <a:gd name="connsiteY16" fmla="*/ 1113592 h 2581925"/>
                  <a:gd name="connsiteX17" fmla="*/ 1090082 w 4204966"/>
                  <a:gd name="connsiteY17" fmla="*/ 705702 h 2581925"/>
                  <a:gd name="connsiteX18" fmla="*/ 1248851 w 4204966"/>
                  <a:gd name="connsiteY18" fmla="*/ 737756 h 2581925"/>
                  <a:gd name="connsiteX19" fmla="*/ 1303907 w 4204966"/>
                  <a:gd name="connsiteY19" fmla="*/ 767639 h 2581925"/>
                  <a:gd name="connsiteX20" fmla="*/ 1335935 w 4204966"/>
                  <a:gd name="connsiteY20" fmla="*/ 680132 h 2581925"/>
                  <a:gd name="connsiteX21" fmla="*/ 2362016 w 4204966"/>
                  <a:gd name="connsiteY21" fmla="*/ 0 h 258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966" h="2581925">
                    <a:moveTo>
                      <a:pt x="2362016" y="0"/>
                    </a:moveTo>
                    <a:cubicBezTo>
                      <a:pt x="2977036" y="0"/>
                      <a:pt x="3475609" y="498573"/>
                      <a:pt x="3475609" y="1113593"/>
                    </a:cubicBezTo>
                    <a:lnTo>
                      <a:pt x="3464923" y="1254839"/>
                    </a:lnTo>
                    <a:lnTo>
                      <a:pt x="3537752" y="1247497"/>
                    </a:lnTo>
                    <a:cubicBezTo>
                      <a:pt x="3906244" y="1247497"/>
                      <a:pt x="4204966" y="1546219"/>
                      <a:pt x="4204966" y="1914711"/>
                    </a:cubicBezTo>
                    <a:cubicBezTo>
                      <a:pt x="4204966" y="2283203"/>
                      <a:pt x="3906244" y="2581925"/>
                      <a:pt x="3537752" y="2581925"/>
                    </a:cubicBezTo>
                    <a:lnTo>
                      <a:pt x="3537742" y="2581924"/>
                    </a:lnTo>
                    <a:lnTo>
                      <a:pt x="3235911" y="2581924"/>
                    </a:lnTo>
                    <a:lnTo>
                      <a:pt x="3147874" y="2581924"/>
                    </a:lnTo>
                    <a:lnTo>
                      <a:pt x="723531" y="2581924"/>
                    </a:lnTo>
                    <a:lnTo>
                      <a:pt x="723531" y="2578345"/>
                    </a:lnTo>
                    <a:lnTo>
                      <a:pt x="688020" y="2581925"/>
                    </a:lnTo>
                    <a:cubicBezTo>
                      <a:pt x="308037" y="2581925"/>
                      <a:pt x="0" y="2273888"/>
                      <a:pt x="0" y="1893905"/>
                    </a:cubicBezTo>
                    <a:cubicBezTo>
                      <a:pt x="0" y="1513922"/>
                      <a:pt x="308037" y="1205885"/>
                      <a:pt x="688020" y="1205885"/>
                    </a:cubicBezTo>
                    <a:lnTo>
                      <a:pt x="693791" y="1206467"/>
                    </a:lnTo>
                    <a:lnTo>
                      <a:pt x="690479" y="1195796"/>
                    </a:lnTo>
                    <a:cubicBezTo>
                      <a:pt x="685045" y="1169243"/>
                      <a:pt x="682192" y="1141751"/>
                      <a:pt x="682192" y="1113592"/>
                    </a:cubicBezTo>
                    <a:cubicBezTo>
                      <a:pt x="682192" y="888321"/>
                      <a:pt x="864811" y="705702"/>
                      <a:pt x="1090082" y="705702"/>
                    </a:cubicBezTo>
                    <a:cubicBezTo>
                      <a:pt x="1146400" y="705702"/>
                      <a:pt x="1200052" y="717115"/>
                      <a:pt x="1248851" y="737756"/>
                    </a:cubicBezTo>
                    <a:lnTo>
                      <a:pt x="1303907" y="767639"/>
                    </a:lnTo>
                    <a:lnTo>
                      <a:pt x="1335935" y="680132"/>
                    </a:lnTo>
                    <a:cubicBezTo>
                      <a:pt x="1504988" y="280447"/>
                      <a:pt x="1900751" y="0"/>
                      <a:pt x="2362016" y="0"/>
                    </a:cubicBezTo>
                    <a:close/>
                  </a:path>
                </a:pathLst>
              </a:custGeom>
              <a:noFill/>
              <a:ln w="38100" cap="flat" cmpd="sng" algn="ctr">
                <a:solidFill>
                  <a:schemeClr val="tx1"/>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a:ea typeface="+mn-ea"/>
                  <a:cs typeface="+mn-cs"/>
                </a:endParaRPr>
              </a:p>
            </p:txBody>
          </p:sp>
        </p:grpSp>
        <p:pic>
          <p:nvPicPr>
            <p:cNvPr id="21" name="Picture 20">
              <a:extLst>
                <a:ext uri="{FF2B5EF4-FFF2-40B4-BE49-F238E27FC236}">
                  <a16:creationId xmlns:a16="http://schemas.microsoft.com/office/drawing/2014/main" id="{E4F115A5-4A98-41A5-A2D8-0D50638BF941}"/>
                </a:ext>
              </a:extLst>
            </p:cNvPr>
            <p:cNvPicPr>
              <a:picLocks noChangeAspect="1"/>
            </p:cNvPicPr>
            <p:nvPr/>
          </p:nvPicPr>
          <p:blipFill>
            <a:blip r:embed="rId3"/>
            <a:stretch>
              <a:fillRect/>
            </a:stretch>
          </p:blipFill>
          <p:spPr>
            <a:xfrm>
              <a:off x="4394083" y="4837202"/>
              <a:ext cx="1211339" cy="1211339"/>
            </a:xfrm>
            <a:prstGeom prst="rect">
              <a:avLst/>
            </a:prstGeom>
          </p:spPr>
        </p:pic>
        <p:pic>
          <p:nvPicPr>
            <p:cNvPr id="33" name="Picture 32">
              <a:extLst>
                <a:ext uri="{FF2B5EF4-FFF2-40B4-BE49-F238E27FC236}">
                  <a16:creationId xmlns:a16="http://schemas.microsoft.com/office/drawing/2014/main" id="{06D357DA-8F2B-4510-8D91-CA63793EB18A}"/>
                </a:ext>
              </a:extLst>
            </p:cNvPr>
            <p:cNvPicPr>
              <a:picLocks noChangeAspect="1"/>
            </p:cNvPicPr>
            <p:nvPr/>
          </p:nvPicPr>
          <p:blipFill>
            <a:blip r:embed="rId3"/>
            <a:stretch>
              <a:fillRect/>
            </a:stretch>
          </p:blipFill>
          <p:spPr>
            <a:xfrm>
              <a:off x="5953571" y="4837202"/>
              <a:ext cx="1211339" cy="1211339"/>
            </a:xfrm>
            <a:prstGeom prst="rect">
              <a:avLst/>
            </a:prstGeom>
          </p:spPr>
        </p:pic>
        <p:sp>
          <p:nvSpPr>
            <p:cNvPr id="34" name="TextBox 33">
              <a:extLst>
                <a:ext uri="{FF2B5EF4-FFF2-40B4-BE49-F238E27FC236}">
                  <a16:creationId xmlns:a16="http://schemas.microsoft.com/office/drawing/2014/main" id="{5E2BF1AA-DF68-491A-BEBE-3C9AEB060A6A}"/>
                </a:ext>
              </a:extLst>
            </p:cNvPr>
            <p:cNvSpPr txBox="1"/>
            <p:nvPr/>
          </p:nvSpPr>
          <p:spPr>
            <a:xfrm>
              <a:off x="4585419" y="5901985"/>
              <a:ext cx="780663"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effectLst/>
                  <a:uLnTx/>
                  <a:uFillTx/>
                  <a:latin typeface="Arial"/>
                  <a:ea typeface="Arial Unicode MS" pitchFamily="34" charset="-128"/>
                  <a:cs typeface="Arial Unicode MS" pitchFamily="34" charset="-128"/>
                </a:rPr>
                <a:t>SAP ERP</a:t>
              </a:r>
            </a:p>
          </p:txBody>
        </p:sp>
        <p:sp>
          <p:nvSpPr>
            <p:cNvPr id="36" name="TextBox 35">
              <a:extLst>
                <a:ext uri="{FF2B5EF4-FFF2-40B4-BE49-F238E27FC236}">
                  <a16:creationId xmlns:a16="http://schemas.microsoft.com/office/drawing/2014/main" id="{E5494CB0-1B59-4D10-84E5-82A16DEAEECF}"/>
                </a:ext>
              </a:extLst>
            </p:cNvPr>
            <p:cNvSpPr txBox="1"/>
            <p:nvPr/>
          </p:nvSpPr>
          <p:spPr>
            <a:xfrm>
              <a:off x="5964996" y="5901984"/>
              <a:ext cx="1130118"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effectLst/>
                  <a:uLnTx/>
                  <a:uFillTx/>
                  <a:latin typeface="Arial"/>
                  <a:ea typeface="Arial Unicode MS" pitchFamily="34" charset="-128"/>
                  <a:cs typeface="Arial Unicode MS" pitchFamily="34" charset="-128"/>
                </a:rPr>
                <a:t>SAP S4HANA</a:t>
              </a:r>
            </a:p>
          </p:txBody>
        </p:sp>
        <p:sp>
          <p:nvSpPr>
            <p:cNvPr id="6" name="Rectangle: Rounded Corners 5">
              <a:extLst>
                <a:ext uri="{FF2B5EF4-FFF2-40B4-BE49-F238E27FC236}">
                  <a16:creationId xmlns:a16="http://schemas.microsoft.com/office/drawing/2014/main" id="{24FEB8D6-003C-4C07-B7C1-E7E719101725}"/>
                </a:ext>
              </a:extLst>
            </p:cNvPr>
            <p:cNvSpPr/>
            <p:nvPr/>
          </p:nvSpPr>
          <p:spPr bwMode="gray">
            <a:xfrm>
              <a:off x="4657427" y="4313746"/>
              <a:ext cx="2304256" cy="267382"/>
            </a:xfrm>
            <a:prstGeom prst="roundRect">
              <a:avLst>
                <a:gd name="adj" fmla="val 50000"/>
              </a:avLst>
            </a:prstGeom>
            <a:solidFill>
              <a:schemeClr val="tx2"/>
            </a:solidFill>
            <a:ln w="25400" algn="ctr">
              <a:solidFill>
                <a:schemeClr val="bg2">
                  <a:lumMod val="60000"/>
                  <a:lumOff val="4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600" b="0" i="0" u="none" strike="noStrike" kern="0" cap="none" spc="0" normalizeH="0" baseline="0" noProof="0" dirty="0">
                  <a:ln>
                    <a:noFill/>
                  </a:ln>
                  <a:effectLst/>
                  <a:uLnTx/>
                  <a:uFillTx/>
                  <a:ea typeface="Arial Unicode MS" pitchFamily="34" charset="-128"/>
                  <a:cs typeface="Arial Unicode MS" pitchFamily="34" charset="-128"/>
                </a:rPr>
                <a:t>SAP Cloud Connector</a:t>
              </a:r>
            </a:p>
          </p:txBody>
        </p:sp>
        <p:sp>
          <p:nvSpPr>
            <p:cNvPr id="28" name="Rectangle: Rounded Corners 27">
              <a:extLst>
                <a:ext uri="{FF2B5EF4-FFF2-40B4-BE49-F238E27FC236}">
                  <a16:creationId xmlns:a16="http://schemas.microsoft.com/office/drawing/2014/main" id="{95389790-E620-4941-BFD4-F6B99C690D7D}"/>
                </a:ext>
              </a:extLst>
            </p:cNvPr>
            <p:cNvSpPr/>
            <p:nvPr/>
          </p:nvSpPr>
          <p:spPr bwMode="gray">
            <a:xfrm>
              <a:off x="6097909" y="6139994"/>
              <a:ext cx="922664" cy="126080"/>
            </a:xfrm>
            <a:prstGeom prst="roundRect">
              <a:avLst>
                <a:gd name="adj" fmla="val 50000"/>
              </a:avLst>
            </a:prstGeom>
            <a:solidFill>
              <a:schemeClr val="accent3"/>
            </a:solid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SAP CIG Add-on</a:t>
              </a:r>
            </a:p>
          </p:txBody>
        </p:sp>
        <p:sp>
          <p:nvSpPr>
            <p:cNvPr id="32" name="Rectangle: Rounded Corners 31">
              <a:extLst>
                <a:ext uri="{FF2B5EF4-FFF2-40B4-BE49-F238E27FC236}">
                  <a16:creationId xmlns:a16="http://schemas.microsoft.com/office/drawing/2014/main" id="{B7C340E1-34AB-4C45-894A-4D903F0EDFB1}"/>
                </a:ext>
              </a:extLst>
            </p:cNvPr>
            <p:cNvSpPr/>
            <p:nvPr/>
          </p:nvSpPr>
          <p:spPr bwMode="gray">
            <a:xfrm>
              <a:off x="4538420" y="6139994"/>
              <a:ext cx="922664" cy="126080"/>
            </a:xfrm>
            <a:prstGeom prst="roundRect">
              <a:avLst>
                <a:gd name="adj" fmla="val 50000"/>
              </a:avLst>
            </a:prstGeom>
            <a:solidFill>
              <a:schemeClr val="accent3"/>
            </a:solid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SAP CIG Add-on</a:t>
              </a:r>
            </a:p>
          </p:txBody>
        </p:sp>
      </p:grpSp>
    </p:spTree>
    <p:extLst>
      <p:ext uri="{BB962C8B-B14F-4D97-AF65-F5344CB8AC3E}">
        <p14:creationId xmlns:p14="http://schemas.microsoft.com/office/powerpoint/2010/main" val="35824877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A32D9-8629-47C4-8EA7-AB3B13F41C04}"/>
              </a:ext>
            </a:extLst>
          </p:cNvPr>
          <p:cNvSpPr>
            <a:spLocks noGrp="1"/>
          </p:cNvSpPr>
          <p:nvPr>
            <p:ph type="title"/>
          </p:nvPr>
        </p:nvSpPr>
        <p:spPr/>
        <p:txBody>
          <a:bodyPr/>
          <a:lstStyle/>
          <a:p>
            <a:r>
              <a:rPr lang="en-GB" b="0" dirty="0">
                <a:solidFill>
                  <a:schemeClr val="accent1"/>
                </a:solidFill>
              </a:rPr>
              <a:t>SAP Ariba </a:t>
            </a:r>
            <a:r>
              <a:rPr lang="en-GB" b="0" dirty="0"/>
              <a:t>Integration for SAP ERP – ‘One Pager’</a:t>
            </a:r>
          </a:p>
        </p:txBody>
      </p:sp>
      <p:pic>
        <p:nvPicPr>
          <p:cNvPr id="2" name="Picture 1">
            <a:extLst>
              <a:ext uri="{FF2B5EF4-FFF2-40B4-BE49-F238E27FC236}">
                <a16:creationId xmlns:a16="http://schemas.microsoft.com/office/drawing/2014/main" id="{4DAE6FB8-68CF-49AE-BCFB-054A31976A61}"/>
              </a:ext>
            </a:extLst>
          </p:cNvPr>
          <p:cNvPicPr>
            <a:picLocks noChangeAspect="1"/>
          </p:cNvPicPr>
          <p:nvPr/>
        </p:nvPicPr>
        <p:blipFill>
          <a:blip r:embed="rId3"/>
          <a:stretch>
            <a:fillRect/>
          </a:stretch>
        </p:blipFill>
        <p:spPr>
          <a:xfrm>
            <a:off x="153730" y="1772816"/>
            <a:ext cx="2514784" cy="3645024"/>
          </a:xfrm>
          <a:prstGeom prst="rect">
            <a:avLst/>
          </a:prstGeom>
        </p:spPr>
      </p:pic>
      <p:pic>
        <p:nvPicPr>
          <p:cNvPr id="4" name="Picture 3">
            <a:extLst>
              <a:ext uri="{FF2B5EF4-FFF2-40B4-BE49-F238E27FC236}">
                <a16:creationId xmlns:a16="http://schemas.microsoft.com/office/drawing/2014/main" id="{5F512467-15E6-4C3D-AAAA-AEEC5FA889DE}"/>
              </a:ext>
            </a:extLst>
          </p:cNvPr>
          <p:cNvPicPr>
            <a:picLocks noChangeAspect="1"/>
          </p:cNvPicPr>
          <p:nvPr/>
        </p:nvPicPr>
        <p:blipFill>
          <a:blip r:embed="rId4"/>
          <a:stretch>
            <a:fillRect/>
          </a:stretch>
        </p:blipFill>
        <p:spPr>
          <a:xfrm>
            <a:off x="8126079" y="650988"/>
            <a:ext cx="3661377" cy="1568705"/>
          </a:xfrm>
          <a:prstGeom prst="rect">
            <a:avLst/>
          </a:prstGeom>
        </p:spPr>
      </p:pic>
      <p:sp>
        <p:nvSpPr>
          <p:cNvPr id="57" name="Text Placeholder 1">
            <a:extLst>
              <a:ext uri="{FF2B5EF4-FFF2-40B4-BE49-F238E27FC236}">
                <a16:creationId xmlns:a16="http://schemas.microsoft.com/office/drawing/2014/main" id="{883C43C9-1C4C-4841-95C5-B8350E4E2908}"/>
              </a:ext>
            </a:extLst>
          </p:cNvPr>
          <p:cNvSpPr txBox="1">
            <a:spLocks/>
          </p:cNvSpPr>
          <p:nvPr/>
        </p:nvSpPr>
        <p:spPr>
          <a:xfrm>
            <a:off x="8485718" y="2362815"/>
            <a:ext cx="3576666" cy="1440160"/>
          </a:xfrm>
          <a:prstGeom prst="rect">
            <a:avLst/>
          </a:prstGeom>
        </p:spPr>
        <p:txBody>
          <a:bodyP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SzPct val="120000"/>
            </a:pPr>
            <a:r>
              <a:rPr lang="en-GB" sz="900" b="1" dirty="0"/>
              <a:t>Pre-built content</a:t>
            </a:r>
          </a:p>
          <a:p>
            <a:pPr marL="522864" lvl="1" indent="-342900">
              <a:buSzPct val="120000"/>
            </a:pPr>
            <a:r>
              <a:rPr lang="en-GB" sz="700" dirty="0"/>
              <a:t>Based on SAP standards (</a:t>
            </a:r>
            <a:r>
              <a:rPr lang="en-GB" sz="700" dirty="0" err="1"/>
              <a:t>IDoc</a:t>
            </a:r>
            <a:r>
              <a:rPr lang="en-GB" sz="700" dirty="0"/>
              <a:t> / SOAP)</a:t>
            </a:r>
          </a:p>
          <a:p>
            <a:pPr marL="522864" lvl="1" indent="-342900">
              <a:buSzPct val="120000"/>
            </a:pPr>
            <a:r>
              <a:rPr lang="en-GB" sz="700" dirty="0"/>
              <a:t>Wizard driven configuration</a:t>
            </a:r>
          </a:p>
          <a:p>
            <a:pPr marL="522864" lvl="1" indent="-342900">
              <a:buSzPct val="120000"/>
            </a:pPr>
            <a:r>
              <a:rPr lang="en-GB" sz="700" dirty="0"/>
              <a:t>Certified and tested against every SAP ERP and S4HANA OP version</a:t>
            </a:r>
          </a:p>
          <a:p>
            <a:pPr marL="522864" lvl="1" indent="-342900">
              <a:buSzPct val="120000"/>
            </a:pPr>
            <a:r>
              <a:rPr lang="en-GB" sz="700" dirty="0"/>
              <a:t>Built on SAP technology (SAP Cloud Platform)</a:t>
            </a:r>
          </a:p>
          <a:p>
            <a:pPr>
              <a:buSzPct val="120000"/>
            </a:pPr>
            <a:r>
              <a:rPr lang="en-GB" sz="900" b="1" dirty="0"/>
              <a:t>Extensibility</a:t>
            </a:r>
          </a:p>
          <a:p>
            <a:pPr marL="522864" lvl="1" indent="-342900">
              <a:buSzPct val="120000"/>
            </a:pPr>
            <a:r>
              <a:rPr lang="en-GB" sz="700" dirty="0"/>
              <a:t>Standard mappings can be extended to accommodate customers specific requirements</a:t>
            </a:r>
          </a:p>
          <a:p>
            <a:pPr marL="522864" lvl="1" indent="-342900">
              <a:buSzPct val="120000"/>
            </a:pPr>
            <a:r>
              <a:rPr lang="en-GB" sz="700" dirty="0"/>
              <a:t>BADI’s provided to extend the SAP interfaces</a:t>
            </a:r>
          </a:p>
          <a:p>
            <a:pPr marL="522864" lvl="1" indent="-342900">
              <a:buSzPct val="120000"/>
            </a:pPr>
            <a:r>
              <a:rPr lang="en-GB" sz="700" dirty="0"/>
              <a:t>Supports value mappings / look-up table functionality </a:t>
            </a:r>
          </a:p>
          <a:p>
            <a:pPr>
              <a:buSzPct val="120000"/>
            </a:pPr>
            <a:r>
              <a:rPr lang="en-GB" sz="900" b="1" dirty="0"/>
              <a:t>Test Central</a:t>
            </a:r>
          </a:p>
          <a:p>
            <a:pPr marL="522864" lvl="1" indent="-342900">
              <a:buSzPct val="120000"/>
            </a:pPr>
            <a:r>
              <a:rPr lang="en-GB" sz="700" dirty="0"/>
              <a:t>Pre-built test routines allowing for automated test cases to be against all interfaces</a:t>
            </a:r>
          </a:p>
          <a:p>
            <a:pPr marL="522864" lvl="1" indent="-342900">
              <a:buSzPct val="120000"/>
            </a:pPr>
            <a:r>
              <a:rPr lang="en-GB" sz="700" dirty="0"/>
              <a:t>Customers can add their own specific test routines</a:t>
            </a:r>
          </a:p>
          <a:p>
            <a:pPr>
              <a:buSzPct val="120000"/>
            </a:pPr>
            <a:r>
              <a:rPr lang="en-GB" sz="900" b="1" dirty="0"/>
              <a:t>Monitoring</a:t>
            </a:r>
          </a:p>
          <a:p>
            <a:pPr marL="522864" lvl="1" indent="-342900">
              <a:buSzPct val="120000"/>
            </a:pPr>
            <a:r>
              <a:rPr lang="en-GB" sz="700" dirty="0"/>
              <a:t>Standard transaction monitoring provided within CIG</a:t>
            </a:r>
          </a:p>
          <a:p>
            <a:pPr marL="522864" lvl="1" indent="-342900">
              <a:buSzPct val="120000"/>
            </a:pPr>
            <a:r>
              <a:rPr lang="en-GB" sz="700" dirty="0"/>
              <a:t>Coming soon: SAP </a:t>
            </a:r>
            <a:r>
              <a:rPr lang="en-GB" sz="700" dirty="0" err="1"/>
              <a:t>SolMon</a:t>
            </a:r>
            <a:r>
              <a:rPr lang="en-GB" sz="700" dirty="0"/>
              <a:t> monitoring integration and external monitoring API</a:t>
            </a:r>
          </a:p>
          <a:p>
            <a:pPr>
              <a:buSzPct val="120000"/>
            </a:pPr>
            <a:r>
              <a:rPr lang="en-GB" sz="900" b="1" dirty="0"/>
              <a:t>Automated Upgrades</a:t>
            </a:r>
          </a:p>
          <a:p>
            <a:pPr marL="522864" lvl="1" indent="-342900">
              <a:buSzPct val="120000"/>
            </a:pPr>
            <a:r>
              <a:rPr lang="en-GB" sz="700" dirty="0"/>
              <a:t>As with SAP Ariba Procurement solutions, Cloud Integration Gateway is a fully managed platform, and includes upgrades as part of the standard SAP Ariba subscription</a:t>
            </a:r>
          </a:p>
          <a:p>
            <a:pPr marL="342900" indent="-342900">
              <a:buSzPct val="120000"/>
              <a:buFont typeface="Wingdings" panose="05000000000000000000" pitchFamily="2" charset="2"/>
              <a:buChar char="§"/>
            </a:pPr>
            <a:endParaRPr lang="en-GB" sz="900" dirty="0"/>
          </a:p>
        </p:txBody>
      </p:sp>
      <p:sp>
        <p:nvSpPr>
          <p:cNvPr id="5" name="TextBox 4">
            <a:extLst>
              <a:ext uri="{FF2B5EF4-FFF2-40B4-BE49-F238E27FC236}">
                <a16:creationId xmlns:a16="http://schemas.microsoft.com/office/drawing/2014/main" id="{2F5754F8-8449-4D44-BA1F-311CE9AACB51}"/>
              </a:ext>
            </a:extLst>
          </p:cNvPr>
          <p:cNvSpPr txBox="1"/>
          <p:nvPr/>
        </p:nvSpPr>
        <p:spPr>
          <a:xfrm>
            <a:off x="2890034" y="2448758"/>
            <a:ext cx="4365005" cy="3046988"/>
          </a:xfrm>
          <a:prstGeom prst="rect">
            <a:avLst/>
          </a:prstGeom>
          <a:noFill/>
        </p:spPr>
        <p:txBody>
          <a:bodyPr wrap="square" lIns="0" tIns="0" rIns="0" bIns="0" rtlCol="0">
            <a:spAutoFit/>
          </a:bodyPr>
          <a:lstStyle/>
          <a:p>
            <a:pPr marL="342900" lvl="0" indent="-342900" algn="just">
              <a:buSzPct val="120000"/>
              <a:buFont typeface="Wingdings" panose="05000000000000000000" pitchFamily="2" charset="2"/>
              <a:buChar char="§"/>
            </a:pPr>
            <a:r>
              <a:rPr lang="en-GB" sz="1100" dirty="0">
                <a:solidFill>
                  <a:srgbClr val="000000"/>
                </a:solidFill>
              </a:rPr>
              <a:t>Available to all SAP Ariba customers at no extra charge</a:t>
            </a:r>
          </a:p>
          <a:p>
            <a:pPr lvl="0" algn="just">
              <a:buSzPct val="120000"/>
            </a:pPr>
            <a:endParaRPr lang="en-GB" sz="1100" dirty="0">
              <a:solidFill>
                <a:srgbClr val="000000"/>
              </a:solidFill>
            </a:endParaRPr>
          </a:p>
          <a:p>
            <a:pPr marL="342900" lvl="0" indent="-342900" algn="just">
              <a:buSzPct val="120000"/>
              <a:buFont typeface="Wingdings" panose="05000000000000000000" pitchFamily="2" charset="2"/>
              <a:buChar char="§"/>
            </a:pPr>
            <a:r>
              <a:rPr lang="en-GB" sz="1100" dirty="0">
                <a:solidFill>
                  <a:srgbClr val="000000"/>
                </a:solidFill>
              </a:rPr>
              <a:t>No impact on SAP ERP user licenses (i.e. indirect usage)</a:t>
            </a:r>
          </a:p>
          <a:p>
            <a:pPr lvl="0" algn="just">
              <a:buSzPct val="120000"/>
            </a:pPr>
            <a:endParaRPr lang="en-GB" sz="1100" dirty="0">
              <a:solidFill>
                <a:srgbClr val="000000"/>
              </a:solidFill>
            </a:endParaRPr>
          </a:p>
          <a:p>
            <a:pPr marL="342900" lvl="0" indent="-342900" algn="just">
              <a:buSzPct val="120000"/>
              <a:buFont typeface="Wingdings" panose="05000000000000000000" pitchFamily="2" charset="2"/>
              <a:buChar char="§"/>
            </a:pPr>
            <a:r>
              <a:rPr lang="en-GB" sz="1100" dirty="0">
                <a:solidFill>
                  <a:srgbClr val="000000"/>
                </a:solidFill>
              </a:rPr>
              <a:t>No additional software licences (i.e. middleware or </a:t>
            </a:r>
            <a:r>
              <a:rPr lang="en-GB" sz="1100" dirty="0" err="1">
                <a:solidFill>
                  <a:srgbClr val="000000"/>
                </a:solidFill>
              </a:rPr>
              <a:t>iPaaS</a:t>
            </a:r>
            <a:r>
              <a:rPr lang="en-GB" sz="1100" dirty="0">
                <a:solidFill>
                  <a:srgbClr val="000000"/>
                </a:solidFill>
              </a:rPr>
              <a:t>)</a:t>
            </a:r>
          </a:p>
          <a:p>
            <a:pPr lvl="0" algn="just">
              <a:buSzPct val="120000"/>
            </a:pPr>
            <a:endParaRPr lang="en-GB" sz="1100" dirty="0">
              <a:solidFill>
                <a:srgbClr val="000000"/>
              </a:solidFill>
            </a:endParaRPr>
          </a:p>
          <a:p>
            <a:pPr marL="342900" lvl="0" indent="-342900" algn="just">
              <a:buSzPct val="120000"/>
              <a:buFont typeface="Wingdings" panose="05000000000000000000" pitchFamily="2" charset="2"/>
              <a:buChar char="§"/>
            </a:pPr>
            <a:r>
              <a:rPr lang="en-GB" sz="1100" dirty="0">
                <a:solidFill>
                  <a:srgbClr val="000000"/>
                </a:solidFill>
              </a:rPr>
              <a:t>Supports SAP ECC and SAP S4 HANA OP</a:t>
            </a:r>
          </a:p>
          <a:p>
            <a:pPr lvl="0" algn="just">
              <a:buSzPct val="120000"/>
            </a:pPr>
            <a:endParaRPr lang="en-GB" sz="1100" dirty="0">
              <a:solidFill>
                <a:srgbClr val="000000"/>
              </a:solidFill>
            </a:endParaRPr>
          </a:p>
          <a:p>
            <a:pPr marL="342900" lvl="0" indent="-342900" algn="just">
              <a:buSzPct val="120000"/>
              <a:buFont typeface="Wingdings" panose="05000000000000000000" pitchFamily="2" charset="2"/>
              <a:buChar char="§"/>
            </a:pPr>
            <a:r>
              <a:rPr lang="en-GB" sz="1100" dirty="0">
                <a:solidFill>
                  <a:srgbClr val="000000"/>
                </a:solidFill>
              </a:rPr>
              <a:t>Access via SAP Ariba solutions (no additional login required)</a:t>
            </a:r>
          </a:p>
          <a:p>
            <a:pPr lvl="0" algn="just">
              <a:buSzPct val="120000"/>
            </a:pPr>
            <a:endParaRPr lang="en-GB" sz="1100" dirty="0">
              <a:solidFill>
                <a:srgbClr val="000000"/>
              </a:solidFill>
            </a:endParaRPr>
          </a:p>
          <a:p>
            <a:pPr marL="342900" lvl="0" indent="-342900" algn="just">
              <a:buSzPct val="120000"/>
              <a:buFont typeface="Wingdings" panose="05000000000000000000" pitchFamily="2" charset="2"/>
              <a:buChar char="§"/>
            </a:pPr>
            <a:r>
              <a:rPr lang="en-GB" sz="1100" dirty="0">
                <a:solidFill>
                  <a:srgbClr val="000000"/>
                </a:solidFill>
              </a:rPr>
              <a:t>Provides out-of-the-box integration for over 100 interfaces (8000K fields) covering the full source-to-settle process (not only P2P)</a:t>
            </a:r>
          </a:p>
          <a:p>
            <a:pPr lvl="0" algn="just">
              <a:buSzPct val="120000"/>
            </a:pPr>
            <a:endParaRPr lang="en-GB" sz="1100" dirty="0">
              <a:solidFill>
                <a:srgbClr val="000000"/>
              </a:solidFill>
            </a:endParaRPr>
          </a:p>
          <a:p>
            <a:pPr marL="342900" lvl="0" indent="-342900" algn="just">
              <a:buSzPct val="120000"/>
              <a:buFont typeface="Wingdings" panose="05000000000000000000" pitchFamily="2" charset="2"/>
              <a:buChar char="§"/>
            </a:pPr>
            <a:r>
              <a:rPr lang="en-GB" sz="1100" dirty="0">
                <a:solidFill>
                  <a:srgbClr val="000000"/>
                </a:solidFill>
              </a:rPr>
              <a:t>Secured using the SAP Cloud Platform Connectivity</a:t>
            </a:r>
          </a:p>
          <a:p>
            <a:pPr lvl="0" algn="just">
              <a:buSzPct val="120000"/>
            </a:pPr>
            <a:endParaRPr lang="en-GB" sz="1100" dirty="0">
              <a:solidFill>
                <a:srgbClr val="000000"/>
              </a:solidFill>
            </a:endParaRPr>
          </a:p>
          <a:p>
            <a:pPr marL="342900" lvl="0" indent="-342900" algn="just">
              <a:buSzPct val="120000"/>
              <a:buFont typeface="Wingdings" panose="05000000000000000000" pitchFamily="2" charset="2"/>
              <a:buChar char="§"/>
            </a:pPr>
            <a:r>
              <a:rPr lang="en-GB" sz="1100" dirty="0">
                <a:solidFill>
                  <a:srgbClr val="000000"/>
                </a:solidFill>
              </a:rPr>
              <a:t>Supports mediation with a customer’s existing middleware / </a:t>
            </a:r>
            <a:r>
              <a:rPr lang="en-GB" sz="1100" dirty="0" err="1">
                <a:solidFill>
                  <a:srgbClr val="000000"/>
                </a:solidFill>
              </a:rPr>
              <a:t>iPaaS</a:t>
            </a:r>
            <a:endParaRPr lang="en-GB" sz="1100" dirty="0">
              <a:solidFill>
                <a:srgbClr val="000000"/>
              </a:solidFill>
            </a:endParaRPr>
          </a:p>
        </p:txBody>
      </p:sp>
      <p:grpSp>
        <p:nvGrpSpPr>
          <p:cNvPr id="61" name="Group 60">
            <a:extLst>
              <a:ext uri="{FF2B5EF4-FFF2-40B4-BE49-F238E27FC236}">
                <a16:creationId xmlns:a16="http://schemas.microsoft.com/office/drawing/2014/main" id="{A79C5CF1-A9C3-4B89-B5FE-1633130D84FF}"/>
              </a:ext>
            </a:extLst>
          </p:cNvPr>
          <p:cNvGrpSpPr/>
          <p:nvPr/>
        </p:nvGrpSpPr>
        <p:grpSpPr bwMode="gray">
          <a:xfrm>
            <a:off x="7459745" y="2060848"/>
            <a:ext cx="257211" cy="3805523"/>
            <a:chOff x="4715287" y="1216835"/>
            <a:chExt cx="265964" cy="5213044"/>
          </a:xfrm>
        </p:grpSpPr>
        <p:sp>
          <p:nvSpPr>
            <p:cNvPr id="62" name="Left Bracket 61">
              <a:extLst>
                <a:ext uri="{FF2B5EF4-FFF2-40B4-BE49-F238E27FC236}">
                  <a16:creationId xmlns:a16="http://schemas.microsoft.com/office/drawing/2014/main" id="{22D8585B-07F2-4CC6-B900-78385BDF8FA3}"/>
                </a:ext>
              </a:extLst>
            </p:cNvPr>
            <p:cNvSpPr/>
            <p:nvPr/>
          </p:nvSpPr>
          <p:spPr bwMode="gray">
            <a:xfrm flipH="1">
              <a:off x="4715287" y="1216835"/>
              <a:ext cx="100544" cy="5213044"/>
            </a:xfrm>
            <a:prstGeom prst="leftBracket">
              <a:avLst>
                <a:gd name="adj" fmla="val 46284"/>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Isosceles Triangle 62">
              <a:extLst>
                <a:ext uri="{FF2B5EF4-FFF2-40B4-BE49-F238E27FC236}">
                  <a16:creationId xmlns:a16="http://schemas.microsoft.com/office/drawing/2014/main" id="{7C1E32EF-BF13-4E29-A5CD-AD6D799DD09D}"/>
                </a:ext>
              </a:extLst>
            </p:cNvPr>
            <p:cNvSpPr/>
            <p:nvPr/>
          </p:nvSpPr>
          <p:spPr bwMode="gray">
            <a:xfrm rot="5400000">
              <a:off x="4505141" y="3747648"/>
              <a:ext cx="800801" cy="151418"/>
            </a:xfrm>
            <a:prstGeom prst="triangl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mn-lt"/>
                <a:ea typeface="Arial Unicode MS" pitchFamily="34" charset="-128"/>
                <a:cs typeface="Arial Unicode MS" pitchFamily="34" charset="-128"/>
              </a:endParaRPr>
            </a:p>
          </p:txBody>
        </p:sp>
      </p:grpSp>
      <p:pic>
        <p:nvPicPr>
          <p:cNvPr id="9" name="Picture 8">
            <a:extLst>
              <a:ext uri="{FF2B5EF4-FFF2-40B4-BE49-F238E27FC236}">
                <a16:creationId xmlns:a16="http://schemas.microsoft.com/office/drawing/2014/main" id="{95008DFC-785C-405D-AE1E-E7D5E8B852C8}"/>
              </a:ext>
            </a:extLst>
          </p:cNvPr>
          <p:cNvPicPr>
            <a:picLocks noChangeAspect="1"/>
          </p:cNvPicPr>
          <p:nvPr/>
        </p:nvPicPr>
        <p:blipFill>
          <a:blip r:embed="rId5"/>
          <a:stretch>
            <a:fillRect/>
          </a:stretch>
        </p:blipFill>
        <p:spPr>
          <a:xfrm>
            <a:off x="8004836" y="2373916"/>
            <a:ext cx="640858" cy="640858"/>
          </a:xfrm>
          <a:prstGeom prst="rect">
            <a:avLst/>
          </a:prstGeom>
        </p:spPr>
      </p:pic>
      <p:pic>
        <p:nvPicPr>
          <p:cNvPr id="11" name="Picture 10">
            <a:extLst>
              <a:ext uri="{FF2B5EF4-FFF2-40B4-BE49-F238E27FC236}">
                <a16:creationId xmlns:a16="http://schemas.microsoft.com/office/drawing/2014/main" id="{35595102-9DC7-4D22-BCA8-E09929309466}"/>
              </a:ext>
            </a:extLst>
          </p:cNvPr>
          <p:cNvPicPr>
            <a:picLocks noChangeAspect="1"/>
          </p:cNvPicPr>
          <p:nvPr/>
        </p:nvPicPr>
        <p:blipFill>
          <a:blip r:embed="rId6"/>
          <a:stretch>
            <a:fillRect/>
          </a:stretch>
        </p:blipFill>
        <p:spPr>
          <a:xfrm>
            <a:off x="7987491" y="3417752"/>
            <a:ext cx="658203" cy="658203"/>
          </a:xfrm>
          <a:prstGeom prst="rect">
            <a:avLst/>
          </a:prstGeom>
        </p:spPr>
      </p:pic>
      <p:pic>
        <p:nvPicPr>
          <p:cNvPr id="13" name="Picture 12">
            <a:extLst>
              <a:ext uri="{FF2B5EF4-FFF2-40B4-BE49-F238E27FC236}">
                <a16:creationId xmlns:a16="http://schemas.microsoft.com/office/drawing/2014/main" id="{F71354B4-ABD6-404F-A970-44D519B1067D}"/>
              </a:ext>
            </a:extLst>
          </p:cNvPr>
          <p:cNvPicPr>
            <a:picLocks noChangeAspect="1"/>
          </p:cNvPicPr>
          <p:nvPr/>
        </p:nvPicPr>
        <p:blipFill>
          <a:blip r:embed="rId7"/>
          <a:stretch>
            <a:fillRect/>
          </a:stretch>
        </p:blipFill>
        <p:spPr>
          <a:xfrm>
            <a:off x="8053320" y="4505604"/>
            <a:ext cx="592374" cy="592374"/>
          </a:xfrm>
          <a:prstGeom prst="rect">
            <a:avLst/>
          </a:prstGeom>
        </p:spPr>
      </p:pic>
      <p:pic>
        <p:nvPicPr>
          <p:cNvPr id="17" name="Picture 16">
            <a:extLst>
              <a:ext uri="{FF2B5EF4-FFF2-40B4-BE49-F238E27FC236}">
                <a16:creationId xmlns:a16="http://schemas.microsoft.com/office/drawing/2014/main" id="{84B9D8BA-2882-40C4-A0A9-5052B4A6806E}"/>
              </a:ext>
            </a:extLst>
          </p:cNvPr>
          <p:cNvPicPr>
            <a:picLocks noChangeAspect="1"/>
          </p:cNvPicPr>
          <p:nvPr/>
        </p:nvPicPr>
        <p:blipFill>
          <a:blip r:embed="rId8"/>
          <a:stretch>
            <a:fillRect/>
          </a:stretch>
        </p:blipFill>
        <p:spPr>
          <a:xfrm>
            <a:off x="8126079" y="5334732"/>
            <a:ext cx="448923" cy="448923"/>
          </a:xfrm>
          <a:prstGeom prst="rect">
            <a:avLst/>
          </a:prstGeom>
        </p:spPr>
      </p:pic>
      <p:pic>
        <p:nvPicPr>
          <p:cNvPr id="84" name="Picture 83">
            <a:extLst>
              <a:ext uri="{FF2B5EF4-FFF2-40B4-BE49-F238E27FC236}">
                <a16:creationId xmlns:a16="http://schemas.microsoft.com/office/drawing/2014/main" id="{A59934B3-C104-4C65-8945-185D22C505D7}"/>
              </a:ext>
            </a:extLst>
          </p:cNvPr>
          <p:cNvPicPr>
            <a:picLocks noChangeAspect="1"/>
          </p:cNvPicPr>
          <p:nvPr/>
        </p:nvPicPr>
        <p:blipFill>
          <a:blip r:embed="rId9"/>
          <a:stretch>
            <a:fillRect/>
          </a:stretch>
        </p:blipFill>
        <p:spPr>
          <a:xfrm>
            <a:off x="8145635" y="6093296"/>
            <a:ext cx="424570" cy="424570"/>
          </a:xfrm>
          <a:prstGeom prst="rect">
            <a:avLst/>
          </a:prstGeom>
        </p:spPr>
      </p:pic>
    </p:spTree>
    <p:extLst>
      <p:ext uri="{BB962C8B-B14F-4D97-AF65-F5344CB8AC3E}">
        <p14:creationId xmlns:p14="http://schemas.microsoft.com/office/powerpoint/2010/main" val="80298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 calcmode="lin" valueType="num">
                                      <p:cBhvr additive="base">
                                        <p:cTn id="7"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anim calcmode="lin" valueType="num">
                                      <p:cBhvr additive="base">
                                        <p:cTn id="11" dur="500" fill="hold"/>
                                        <p:tgtEl>
                                          <p:spTgt spid="5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anim calcmode="lin" valueType="num">
                                      <p:cBhvr additive="base">
                                        <p:cTn id="15" dur="500" fill="hold"/>
                                        <p:tgtEl>
                                          <p:spTgt spid="5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7">
                                            <p:txEl>
                                              <p:pRg st="3" end="3"/>
                                            </p:txEl>
                                          </p:spTgt>
                                        </p:tgtEl>
                                        <p:attrNameLst>
                                          <p:attrName>style.visibility</p:attrName>
                                        </p:attrNameLst>
                                      </p:cBhvr>
                                      <p:to>
                                        <p:strVal val="visible"/>
                                      </p:to>
                                    </p:set>
                                    <p:anim calcmode="lin" valueType="num">
                                      <p:cBhvr additive="base">
                                        <p:cTn id="19" dur="500" fill="hold"/>
                                        <p:tgtEl>
                                          <p:spTgt spid="5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7">
                                            <p:txEl>
                                              <p:pRg st="4" end="4"/>
                                            </p:txEl>
                                          </p:spTgt>
                                        </p:tgtEl>
                                        <p:attrNameLst>
                                          <p:attrName>style.visibility</p:attrName>
                                        </p:attrNameLst>
                                      </p:cBhvr>
                                      <p:to>
                                        <p:strVal val="visible"/>
                                      </p:to>
                                    </p:set>
                                    <p:anim calcmode="lin" valueType="num">
                                      <p:cBhvr additive="base">
                                        <p:cTn id="23" dur="500" fill="hold"/>
                                        <p:tgtEl>
                                          <p:spTgt spid="5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7">
                                            <p:txEl>
                                              <p:pRg st="5" end="5"/>
                                            </p:txEl>
                                          </p:spTgt>
                                        </p:tgtEl>
                                        <p:attrNameLst>
                                          <p:attrName>style.visibility</p:attrName>
                                        </p:attrNameLst>
                                      </p:cBhvr>
                                      <p:to>
                                        <p:strVal val="visible"/>
                                      </p:to>
                                    </p:set>
                                    <p:anim calcmode="lin" valueType="num">
                                      <p:cBhvr additive="base">
                                        <p:cTn id="29" dur="500" fill="hold"/>
                                        <p:tgtEl>
                                          <p:spTgt spid="5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7">
                                            <p:txEl>
                                              <p:pRg st="6" end="6"/>
                                            </p:txEl>
                                          </p:spTgt>
                                        </p:tgtEl>
                                        <p:attrNameLst>
                                          <p:attrName>style.visibility</p:attrName>
                                        </p:attrNameLst>
                                      </p:cBhvr>
                                      <p:to>
                                        <p:strVal val="visible"/>
                                      </p:to>
                                    </p:set>
                                    <p:anim calcmode="lin" valueType="num">
                                      <p:cBhvr additive="base">
                                        <p:cTn id="33" dur="500" fill="hold"/>
                                        <p:tgtEl>
                                          <p:spTgt spid="5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7">
                                            <p:txEl>
                                              <p:pRg st="7" end="7"/>
                                            </p:txEl>
                                          </p:spTgt>
                                        </p:tgtEl>
                                        <p:attrNameLst>
                                          <p:attrName>style.visibility</p:attrName>
                                        </p:attrNameLst>
                                      </p:cBhvr>
                                      <p:to>
                                        <p:strVal val="visible"/>
                                      </p:to>
                                    </p:set>
                                    <p:anim calcmode="lin" valueType="num">
                                      <p:cBhvr additive="base">
                                        <p:cTn id="37" dur="500" fill="hold"/>
                                        <p:tgtEl>
                                          <p:spTgt spid="5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7">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7">
                                            <p:txEl>
                                              <p:pRg st="8" end="8"/>
                                            </p:txEl>
                                          </p:spTgt>
                                        </p:tgtEl>
                                        <p:attrNameLst>
                                          <p:attrName>style.visibility</p:attrName>
                                        </p:attrNameLst>
                                      </p:cBhvr>
                                      <p:to>
                                        <p:strVal val="visible"/>
                                      </p:to>
                                    </p:set>
                                    <p:anim calcmode="lin" valueType="num">
                                      <p:cBhvr additive="base">
                                        <p:cTn id="41" dur="500" fill="hold"/>
                                        <p:tgtEl>
                                          <p:spTgt spid="57">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7">
                                            <p:txEl>
                                              <p:pRg st="9" end="9"/>
                                            </p:txEl>
                                          </p:spTgt>
                                        </p:tgtEl>
                                        <p:attrNameLst>
                                          <p:attrName>style.visibility</p:attrName>
                                        </p:attrNameLst>
                                      </p:cBhvr>
                                      <p:to>
                                        <p:strVal val="visible"/>
                                      </p:to>
                                    </p:set>
                                    <p:anim calcmode="lin" valueType="num">
                                      <p:cBhvr additive="base">
                                        <p:cTn id="47" dur="500" fill="hold"/>
                                        <p:tgtEl>
                                          <p:spTgt spid="57">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7">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7">
                                            <p:txEl>
                                              <p:pRg st="10" end="10"/>
                                            </p:txEl>
                                          </p:spTgt>
                                        </p:tgtEl>
                                        <p:attrNameLst>
                                          <p:attrName>style.visibility</p:attrName>
                                        </p:attrNameLst>
                                      </p:cBhvr>
                                      <p:to>
                                        <p:strVal val="visible"/>
                                      </p:to>
                                    </p:set>
                                    <p:anim calcmode="lin" valueType="num">
                                      <p:cBhvr additive="base">
                                        <p:cTn id="51" dur="500" fill="hold"/>
                                        <p:tgtEl>
                                          <p:spTgt spid="57">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7">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7">
                                            <p:txEl>
                                              <p:pRg st="11" end="11"/>
                                            </p:txEl>
                                          </p:spTgt>
                                        </p:tgtEl>
                                        <p:attrNameLst>
                                          <p:attrName>style.visibility</p:attrName>
                                        </p:attrNameLst>
                                      </p:cBhvr>
                                      <p:to>
                                        <p:strVal val="visible"/>
                                      </p:to>
                                    </p:set>
                                    <p:anim calcmode="lin" valueType="num">
                                      <p:cBhvr additive="base">
                                        <p:cTn id="55" dur="500" fill="hold"/>
                                        <p:tgtEl>
                                          <p:spTgt spid="57">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7">
                                            <p:txEl>
                                              <p:pRg st="12" end="12"/>
                                            </p:txEl>
                                          </p:spTgt>
                                        </p:tgtEl>
                                        <p:attrNameLst>
                                          <p:attrName>style.visibility</p:attrName>
                                        </p:attrNameLst>
                                      </p:cBhvr>
                                      <p:to>
                                        <p:strVal val="visible"/>
                                      </p:to>
                                    </p:set>
                                    <p:anim calcmode="lin" valueType="num">
                                      <p:cBhvr additive="base">
                                        <p:cTn id="61" dur="500" fill="hold"/>
                                        <p:tgtEl>
                                          <p:spTgt spid="57">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7">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7">
                                            <p:txEl>
                                              <p:pRg st="13" end="13"/>
                                            </p:txEl>
                                          </p:spTgt>
                                        </p:tgtEl>
                                        <p:attrNameLst>
                                          <p:attrName>style.visibility</p:attrName>
                                        </p:attrNameLst>
                                      </p:cBhvr>
                                      <p:to>
                                        <p:strVal val="visible"/>
                                      </p:to>
                                    </p:set>
                                    <p:anim calcmode="lin" valueType="num">
                                      <p:cBhvr additive="base">
                                        <p:cTn id="65" dur="500" fill="hold"/>
                                        <p:tgtEl>
                                          <p:spTgt spid="57">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57">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7">
                                            <p:txEl>
                                              <p:pRg st="14" end="14"/>
                                            </p:txEl>
                                          </p:spTgt>
                                        </p:tgtEl>
                                        <p:attrNameLst>
                                          <p:attrName>style.visibility</p:attrName>
                                        </p:attrNameLst>
                                      </p:cBhvr>
                                      <p:to>
                                        <p:strVal val="visible"/>
                                      </p:to>
                                    </p:set>
                                    <p:anim calcmode="lin" valueType="num">
                                      <p:cBhvr additive="base">
                                        <p:cTn id="69" dur="500" fill="hold"/>
                                        <p:tgtEl>
                                          <p:spTgt spid="57">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5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369332"/>
          </a:xfrm>
        </p:spPr>
        <p:txBody>
          <a:bodyPr/>
          <a:lstStyle/>
          <a:p>
            <a:r>
              <a:rPr lang="en-US" b="0" dirty="0">
                <a:solidFill>
                  <a:schemeClr val="accent1"/>
                </a:solidFill>
              </a:rPr>
              <a:t>SAP Ariba </a:t>
            </a:r>
            <a:r>
              <a:rPr lang="en-US" b="0" dirty="0"/>
              <a:t>Solution Procurement Map</a:t>
            </a:r>
            <a:endParaRPr lang="en-GB" b="0" dirty="0"/>
          </a:p>
        </p:txBody>
      </p:sp>
      <p:cxnSp>
        <p:nvCxnSpPr>
          <p:cNvPr id="225" name="Straight Connector 224">
            <a:extLst>
              <a:ext uri="{FF2B5EF4-FFF2-40B4-BE49-F238E27FC236}">
                <a16:creationId xmlns:a16="http://schemas.microsoft.com/office/drawing/2014/main" id="{CF1925B7-D062-47D7-AFCC-7F160B0708B8}"/>
              </a:ext>
            </a:extLst>
          </p:cNvPr>
          <p:cNvCxnSpPr/>
          <p:nvPr/>
        </p:nvCxnSpPr>
        <p:spPr>
          <a:xfrm flipV="1">
            <a:off x="1492566" y="3576699"/>
            <a:ext cx="8005178" cy="2791"/>
          </a:xfrm>
          <a:prstGeom prst="line">
            <a:avLst/>
          </a:prstGeom>
          <a:ln w="228600" cap="rnd">
            <a:solidFill>
              <a:schemeClr val="accent3"/>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239" name="TextBox 238">
            <a:extLst>
              <a:ext uri="{FF2B5EF4-FFF2-40B4-BE49-F238E27FC236}">
                <a16:creationId xmlns:a16="http://schemas.microsoft.com/office/drawing/2014/main" id="{7A8B4BC3-ECE6-4A0E-BFD4-E25638C92384}"/>
              </a:ext>
            </a:extLst>
          </p:cNvPr>
          <p:cNvSpPr txBox="1"/>
          <p:nvPr/>
        </p:nvSpPr>
        <p:spPr>
          <a:xfrm>
            <a:off x="3417491" y="3507505"/>
            <a:ext cx="1888918"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05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SAP Ariba </a:t>
            </a:r>
            <a:r>
              <a:rPr kumimoji="0" lang="en-GB"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Platform</a:t>
            </a:r>
          </a:p>
        </p:txBody>
      </p:sp>
      <p:grpSp>
        <p:nvGrpSpPr>
          <p:cNvPr id="264" name="Group 263">
            <a:extLst>
              <a:ext uri="{FF2B5EF4-FFF2-40B4-BE49-F238E27FC236}">
                <a16:creationId xmlns:a16="http://schemas.microsoft.com/office/drawing/2014/main" id="{EE34698C-DA6A-44E9-BB25-727ABB80B54B}"/>
              </a:ext>
            </a:extLst>
          </p:cNvPr>
          <p:cNvGrpSpPr/>
          <p:nvPr/>
        </p:nvGrpSpPr>
        <p:grpSpPr>
          <a:xfrm>
            <a:off x="1942565" y="2066035"/>
            <a:ext cx="1160066" cy="1402453"/>
            <a:chOff x="1942565" y="2089483"/>
            <a:chExt cx="1160066" cy="1402453"/>
          </a:xfrm>
        </p:grpSpPr>
        <p:grpSp>
          <p:nvGrpSpPr>
            <p:cNvPr id="207" name="Group 206">
              <a:extLst>
                <a:ext uri="{FF2B5EF4-FFF2-40B4-BE49-F238E27FC236}">
                  <a16:creationId xmlns:a16="http://schemas.microsoft.com/office/drawing/2014/main" id="{F8D1598C-074E-438C-B998-B24C581EFA6C}"/>
                </a:ext>
              </a:extLst>
            </p:cNvPr>
            <p:cNvGrpSpPr/>
            <p:nvPr/>
          </p:nvGrpSpPr>
          <p:grpSpPr>
            <a:xfrm>
              <a:off x="1942565" y="2636171"/>
              <a:ext cx="1093936" cy="855765"/>
              <a:chOff x="954000" y="2587532"/>
              <a:chExt cx="1093936" cy="855765"/>
            </a:xfrm>
          </p:grpSpPr>
          <p:sp>
            <p:nvSpPr>
              <p:cNvPr id="208" name="Rectangle 207">
                <a:extLst>
                  <a:ext uri="{FF2B5EF4-FFF2-40B4-BE49-F238E27FC236}">
                    <a16:creationId xmlns:a16="http://schemas.microsoft.com/office/drawing/2014/main" id="{8CD7653B-0803-45F0-BDAE-8414688FE621}"/>
                  </a:ext>
                </a:extLst>
              </p:cNvPr>
              <p:cNvSpPr/>
              <p:nvPr/>
            </p:nvSpPr>
            <p:spPr bwMode="gray">
              <a:xfrm>
                <a:off x="1446166" y="3280335"/>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209" name="TextBox 208">
                <a:extLst>
                  <a:ext uri="{FF2B5EF4-FFF2-40B4-BE49-F238E27FC236}">
                    <a16:creationId xmlns:a16="http://schemas.microsoft.com/office/drawing/2014/main" id="{CA218143-59B2-46D8-9599-3F21F0E2F850}"/>
                  </a:ext>
                </a:extLst>
              </p:cNvPr>
              <p:cNvSpPr txBox="1"/>
              <p:nvPr/>
            </p:nvSpPr>
            <p:spPr>
              <a:xfrm>
                <a:off x="954000" y="2587532"/>
                <a:ext cx="1093936" cy="64633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Supplier Management &amp; Risk</a:t>
                </a:r>
              </a:p>
            </p:txBody>
          </p:sp>
        </p:grpSp>
        <p:pic>
          <p:nvPicPr>
            <p:cNvPr id="240" name="Picture 239">
              <a:extLst>
                <a:ext uri="{FF2B5EF4-FFF2-40B4-BE49-F238E27FC236}">
                  <a16:creationId xmlns:a16="http://schemas.microsoft.com/office/drawing/2014/main" id="{551C27AE-B73E-4881-9388-A79D2B53B784}"/>
                </a:ext>
              </a:extLst>
            </p:cNvPr>
            <p:cNvPicPr>
              <a:picLocks noChangeAspect="1"/>
            </p:cNvPicPr>
            <p:nvPr/>
          </p:nvPicPr>
          <p:blipFill>
            <a:blip r:embed="rId2"/>
            <a:stretch>
              <a:fillRect/>
            </a:stretch>
          </p:blipFill>
          <p:spPr>
            <a:xfrm>
              <a:off x="2170433" y="2089483"/>
              <a:ext cx="673200" cy="673200"/>
            </a:xfrm>
            <a:prstGeom prst="rect">
              <a:avLst/>
            </a:prstGeom>
          </p:spPr>
        </p:pic>
        <p:pic>
          <p:nvPicPr>
            <p:cNvPr id="241" name="Picture 240">
              <a:extLst>
                <a:ext uri="{FF2B5EF4-FFF2-40B4-BE49-F238E27FC236}">
                  <a16:creationId xmlns:a16="http://schemas.microsoft.com/office/drawing/2014/main" id="{90E603FB-EA67-4E9A-8602-541FDFC76D4F}"/>
                </a:ext>
              </a:extLst>
            </p:cNvPr>
            <p:cNvPicPr>
              <a:picLocks noChangeAspect="1"/>
            </p:cNvPicPr>
            <p:nvPr/>
          </p:nvPicPr>
          <p:blipFill>
            <a:blip r:embed="rId3"/>
            <a:stretch>
              <a:fillRect/>
            </a:stretch>
          </p:blipFill>
          <p:spPr>
            <a:xfrm>
              <a:off x="1942565" y="2299156"/>
              <a:ext cx="309600" cy="309600"/>
            </a:xfrm>
            <a:prstGeom prst="rect">
              <a:avLst/>
            </a:prstGeom>
          </p:spPr>
        </p:pic>
        <p:pic>
          <p:nvPicPr>
            <p:cNvPr id="242" name="Picture 241">
              <a:extLst>
                <a:ext uri="{FF2B5EF4-FFF2-40B4-BE49-F238E27FC236}">
                  <a16:creationId xmlns:a16="http://schemas.microsoft.com/office/drawing/2014/main" id="{158C7799-4E2D-4412-9C91-971DADE40F89}"/>
                </a:ext>
              </a:extLst>
            </p:cNvPr>
            <p:cNvPicPr>
              <a:picLocks noChangeAspect="1"/>
            </p:cNvPicPr>
            <p:nvPr/>
          </p:nvPicPr>
          <p:blipFill>
            <a:blip r:embed="rId4"/>
            <a:stretch>
              <a:fillRect/>
            </a:stretch>
          </p:blipFill>
          <p:spPr>
            <a:xfrm>
              <a:off x="2634631" y="2179464"/>
              <a:ext cx="468000" cy="468000"/>
            </a:xfrm>
            <a:prstGeom prst="rect">
              <a:avLst/>
            </a:prstGeom>
          </p:spPr>
        </p:pic>
      </p:grpSp>
      <p:grpSp>
        <p:nvGrpSpPr>
          <p:cNvPr id="265" name="Group 264">
            <a:extLst>
              <a:ext uri="{FF2B5EF4-FFF2-40B4-BE49-F238E27FC236}">
                <a16:creationId xmlns:a16="http://schemas.microsoft.com/office/drawing/2014/main" id="{F7E16205-D8A5-436E-BC20-84BF553D8C49}"/>
              </a:ext>
            </a:extLst>
          </p:cNvPr>
          <p:cNvGrpSpPr/>
          <p:nvPr/>
        </p:nvGrpSpPr>
        <p:grpSpPr>
          <a:xfrm>
            <a:off x="2736150" y="3651917"/>
            <a:ext cx="1218478" cy="1726714"/>
            <a:chOff x="2736150" y="3651917"/>
            <a:chExt cx="1218478" cy="1726714"/>
          </a:xfrm>
        </p:grpSpPr>
        <p:grpSp>
          <p:nvGrpSpPr>
            <p:cNvPr id="210" name="Group 209">
              <a:extLst>
                <a:ext uri="{FF2B5EF4-FFF2-40B4-BE49-F238E27FC236}">
                  <a16:creationId xmlns:a16="http://schemas.microsoft.com/office/drawing/2014/main" id="{8F0EC500-FDB7-4B0B-B638-756E5FD14DDB}"/>
                </a:ext>
              </a:extLst>
            </p:cNvPr>
            <p:cNvGrpSpPr/>
            <p:nvPr/>
          </p:nvGrpSpPr>
          <p:grpSpPr>
            <a:xfrm>
              <a:off x="2736150" y="3651917"/>
              <a:ext cx="1093936" cy="1042844"/>
              <a:chOff x="2736150" y="3651917"/>
              <a:chExt cx="1093936" cy="1042844"/>
            </a:xfrm>
          </p:grpSpPr>
          <p:sp>
            <p:nvSpPr>
              <p:cNvPr id="211" name="Rectangle 210">
                <a:extLst>
                  <a:ext uri="{FF2B5EF4-FFF2-40B4-BE49-F238E27FC236}">
                    <a16:creationId xmlns:a16="http://schemas.microsoft.com/office/drawing/2014/main" id="{0A729952-0173-475C-B829-BBBC4F5DA83B}"/>
                  </a:ext>
                </a:extLst>
              </p:cNvPr>
              <p:cNvSpPr/>
              <p:nvPr/>
            </p:nvSpPr>
            <p:spPr bwMode="gray">
              <a:xfrm>
                <a:off x="3233324" y="3651917"/>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212" name="TextBox 211">
                <a:extLst>
                  <a:ext uri="{FF2B5EF4-FFF2-40B4-BE49-F238E27FC236}">
                    <a16:creationId xmlns:a16="http://schemas.microsoft.com/office/drawing/2014/main" id="{7E9E8AEE-5997-4435-9CEB-66153D79DF06}"/>
                  </a:ext>
                </a:extLst>
              </p:cNvPr>
              <p:cNvSpPr txBox="1"/>
              <p:nvPr/>
            </p:nvSpPr>
            <p:spPr>
              <a:xfrm>
                <a:off x="2736150" y="3832987"/>
                <a:ext cx="1093936" cy="86177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Sourcing &amp; Contract Management (In-direct)</a:t>
                </a:r>
              </a:p>
            </p:txBody>
          </p:sp>
        </p:grpSp>
        <p:pic>
          <p:nvPicPr>
            <p:cNvPr id="244" name="Picture 243">
              <a:extLst>
                <a:ext uri="{FF2B5EF4-FFF2-40B4-BE49-F238E27FC236}">
                  <a16:creationId xmlns:a16="http://schemas.microsoft.com/office/drawing/2014/main" id="{A39D203E-64EF-4E42-8FBE-5F9F14DAECC3}"/>
                </a:ext>
              </a:extLst>
            </p:cNvPr>
            <p:cNvPicPr>
              <a:picLocks noChangeAspect="1"/>
            </p:cNvPicPr>
            <p:nvPr/>
          </p:nvPicPr>
          <p:blipFill>
            <a:blip r:embed="rId5"/>
            <a:stretch>
              <a:fillRect/>
            </a:stretch>
          </p:blipFill>
          <p:spPr>
            <a:xfrm>
              <a:off x="2736150" y="4750797"/>
              <a:ext cx="605663" cy="605663"/>
            </a:xfrm>
            <a:prstGeom prst="rect">
              <a:avLst/>
            </a:prstGeom>
          </p:spPr>
        </p:pic>
        <p:pic>
          <p:nvPicPr>
            <p:cNvPr id="245" name="Picture 244">
              <a:extLst>
                <a:ext uri="{FF2B5EF4-FFF2-40B4-BE49-F238E27FC236}">
                  <a16:creationId xmlns:a16="http://schemas.microsoft.com/office/drawing/2014/main" id="{B510B4D8-A34D-4072-9473-4EA970454919}"/>
                </a:ext>
              </a:extLst>
            </p:cNvPr>
            <p:cNvPicPr>
              <a:picLocks noChangeAspect="1"/>
            </p:cNvPicPr>
            <p:nvPr/>
          </p:nvPicPr>
          <p:blipFill>
            <a:blip r:embed="rId6"/>
            <a:stretch>
              <a:fillRect/>
            </a:stretch>
          </p:blipFill>
          <p:spPr>
            <a:xfrm>
              <a:off x="3213028" y="4637031"/>
              <a:ext cx="741600" cy="741600"/>
            </a:xfrm>
            <a:prstGeom prst="rect">
              <a:avLst/>
            </a:prstGeom>
          </p:spPr>
        </p:pic>
      </p:grpSp>
      <p:grpSp>
        <p:nvGrpSpPr>
          <p:cNvPr id="272" name="Group 271">
            <a:extLst>
              <a:ext uri="{FF2B5EF4-FFF2-40B4-BE49-F238E27FC236}">
                <a16:creationId xmlns:a16="http://schemas.microsoft.com/office/drawing/2014/main" id="{BFE24F06-3946-4029-BD47-24E13A5288AE}"/>
              </a:ext>
            </a:extLst>
          </p:cNvPr>
          <p:cNvGrpSpPr/>
          <p:nvPr/>
        </p:nvGrpSpPr>
        <p:grpSpPr>
          <a:xfrm>
            <a:off x="3496617" y="2174335"/>
            <a:ext cx="1281378" cy="1305076"/>
            <a:chOff x="3496617" y="2174335"/>
            <a:chExt cx="1281378" cy="1305076"/>
          </a:xfrm>
        </p:grpSpPr>
        <p:sp>
          <p:nvSpPr>
            <p:cNvPr id="227" name="Rectangle 226">
              <a:extLst>
                <a:ext uri="{FF2B5EF4-FFF2-40B4-BE49-F238E27FC236}">
                  <a16:creationId xmlns:a16="http://schemas.microsoft.com/office/drawing/2014/main" id="{E5C97302-4042-4060-8185-B980ACFD1C1F}"/>
                </a:ext>
              </a:extLst>
            </p:cNvPr>
            <p:cNvSpPr/>
            <p:nvPr/>
          </p:nvSpPr>
          <p:spPr bwMode="gray">
            <a:xfrm>
              <a:off x="4093265" y="3316449"/>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229" name="Group 228">
              <a:extLst>
                <a:ext uri="{FF2B5EF4-FFF2-40B4-BE49-F238E27FC236}">
                  <a16:creationId xmlns:a16="http://schemas.microsoft.com/office/drawing/2014/main" id="{CA47A882-11BE-4B74-9D44-7B65ABA5C050}"/>
                </a:ext>
              </a:extLst>
            </p:cNvPr>
            <p:cNvGrpSpPr/>
            <p:nvPr/>
          </p:nvGrpSpPr>
          <p:grpSpPr>
            <a:xfrm>
              <a:off x="3496617" y="2174335"/>
              <a:ext cx="1281378" cy="1081339"/>
              <a:chOff x="3496617" y="2174335"/>
              <a:chExt cx="1281378" cy="1081339"/>
            </a:xfrm>
          </p:grpSpPr>
          <p:sp>
            <p:nvSpPr>
              <p:cNvPr id="228" name="TextBox 227">
                <a:extLst>
                  <a:ext uri="{FF2B5EF4-FFF2-40B4-BE49-F238E27FC236}">
                    <a16:creationId xmlns:a16="http://schemas.microsoft.com/office/drawing/2014/main" id="{1E585EC5-7A94-4F52-9287-ABD02DA733BD}"/>
                  </a:ext>
                </a:extLst>
              </p:cNvPr>
              <p:cNvSpPr txBox="1"/>
              <p:nvPr/>
            </p:nvSpPr>
            <p:spPr>
              <a:xfrm>
                <a:off x="3496617" y="2824787"/>
                <a:ext cx="1281378" cy="43088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Direct Materials Sourcing</a:t>
                </a:r>
              </a:p>
            </p:txBody>
          </p:sp>
          <p:pic>
            <p:nvPicPr>
              <p:cNvPr id="243" name="Picture 242">
                <a:extLst>
                  <a:ext uri="{FF2B5EF4-FFF2-40B4-BE49-F238E27FC236}">
                    <a16:creationId xmlns:a16="http://schemas.microsoft.com/office/drawing/2014/main" id="{8A085422-094C-457F-B4AB-434A05251B0D}"/>
                  </a:ext>
                </a:extLst>
              </p:cNvPr>
              <p:cNvPicPr>
                <a:picLocks noChangeAspect="1"/>
              </p:cNvPicPr>
              <p:nvPr/>
            </p:nvPicPr>
            <p:blipFill>
              <a:blip r:embed="rId5"/>
              <a:stretch>
                <a:fillRect/>
              </a:stretch>
            </p:blipFill>
            <p:spPr>
              <a:xfrm>
                <a:off x="3605390" y="2174335"/>
                <a:ext cx="605663" cy="605663"/>
              </a:xfrm>
              <a:prstGeom prst="rect">
                <a:avLst/>
              </a:prstGeom>
            </p:spPr>
          </p:pic>
          <p:pic>
            <p:nvPicPr>
              <p:cNvPr id="247" name="Picture 246">
                <a:extLst>
                  <a:ext uri="{FF2B5EF4-FFF2-40B4-BE49-F238E27FC236}">
                    <a16:creationId xmlns:a16="http://schemas.microsoft.com/office/drawing/2014/main" id="{DDF00BBA-59F8-40AF-B829-3ADC4987BC0F}"/>
                  </a:ext>
                </a:extLst>
              </p:cNvPr>
              <p:cNvPicPr>
                <a:picLocks noChangeAspect="1"/>
              </p:cNvPicPr>
              <p:nvPr/>
            </p:nvPicPr>
            <p:blipFill>
              <a:blip r:embed="rId7"/>
              <a:stretch>
                <a:fillRect/>
              </a:stretch>
            </p:blipFill>
            <p:spPr>
              <a:xfrm>
                <a:off x="4222221" y="2333588"/>
                <a:ext cx="555774" cy="555774"/>
              </a:xfrm>
              <a:prstGeom prst="rect">
                <a:avLst/>
              </a:prstGeom>
            </p:spPr>
          </p:pic>
        </p:grpSp>
      </p:grpSp>
      <p:grpSp>
        <p:nvGrpSpPr>
          <p:cNvPr id="263" name="Group 262">
            <a:extLst>
              <a:ext uri="{FF2B5EF4-FFF2-40B4-BE49-F238E27FC236}">
                <a16:creationId xmlns:a16="http://schemas.microsoft.com/office/drawing/2014/main" id="{11084FC7-AB5F-416B-A363-4337E7A5CD55}"/>
              </a:ext>
            </a:extLst>
          </p:cNvPr>
          <p:cNvGrpSpPr/>
          <p:nvPr/>
        </p:nvGrpSpPr>
        <p:grpSpPr>
          <a:xfrm>
            <a:off x="1252654" y="3651917"/>
            <a:ext cx="1013988" cy="1069917"/>
            <a:chOff x="1252654" y="3651917"/>
            <a:chExt cx="1013988" cy="1069917"/>
          </a:xfrm>
        </p:grpSpPr>
        <p:grpSp>
          <p:nvGrpSpPr>
            <p:cNvPr id="204" name="Group 203">
              <a:extLst>
                <a:ext uri="{FF2B5EF4-FFF2-40B4-BE49-F238E27FC236}">
                  <a16:creationId xmlns:a16="http://schemas.microsoft.com/office/drawing/2014/main" id="{9D770099-5109-45C1-8CD5-AA934350B5CC}"/>
                </a:ext>
              </a:extLst>
            </p:cNvPr>
            <p:cNvGrpSpPr/>
            <p:nvPr/>
          </p:nvGrpSpPr>
          <p:grpSpPr>
            <a:xfrm>
              <a:off x="1252654" y="3651917"/>
              <a:ext cx="1013988" cy="611957"/>
              <a:chOff x="264089" y="3603278"/>
              <a:chExt cx="1013988" cy="611957"/>
            </a:xfrm>
          </p:grpSpPr>
          <p:sp>
            <p:nvSpPr>
              <p:cNvPr id="205" name="TextBox 204">
                <a:extLst>
                  <a:ext uri="{FF2B5EF4-FFF2-40B4-BE49-F238E27FC236}">
                    <a16:creationId xmlns:a16="http://schemas.microsoft.com/office/drawing/2014/main" id="{541F260D-0C8D-4E58-87E7-FD17BF8BCCEC}"/>
                  </a:ext>
                </a:extLst>
              </p:cNvPr>
              <p:cNvSpPr txBox="1"/>
              <p:nvPr/>
            </p:nvSpPr>
            <p:spPr>
              <a:xfrm>
                <a:off x="264089" y="3784348"/>
                <a:ext cx="1013988" cy="43088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Spend Analysis</a:t>
                </a:r>
              </a:p>
            </p:txBody>
          </p:sp>
          <p:sp>
            <p:nvSpPr>
              <p:cNvPr id="206" name="Rectangle 205">
                <a:extLst>
                  <a:ext uri="{FF2B5EF4-FFF2-40B4-BE49-F238E27FC236}">
                    <a16:creationId xmlns:a16="http://schemas.microsoft.com/office/drawing/2014/main" id="{810ED043-50EA-468A-94B6-D381B6A4A281}"/>
                  </a:ext>
                </a:extLst>
              </p:cNvPr>
              <p:cNvSpPr/>
              <p:nvPr/>
            </p:nvSpPr>
            <p:spPr bwMode="gray">
              <a:xfrm>
                <a:off x="721289" y="3603278"/>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pic>
          <p:nvPicPr>
            <p:cNvPr id="248" name="Picture 247">
              <a:extLst>
                <a:ext uri="{FF2B5EF4-FFF2-40B4-BE49-F238E27FC236}">
                  <a16:creationId xmlns:a16="http://schemas.microsoft.com/office/drawing/2014/main" id="{2E68A341-03C4-4CDB-88F8-2D9B5D9FBACD}"/>
                </a:ext>
              </a:extLst>
            </p:cNvPr>
            <p:cNvPicPr>
              <a:picLocks noChangeAspect="1"/>
            </p:cNvPicPr>
            <p:nvPr/>
          </p:nvPicPr>
          <p:blipFill>
            <a:blip r:embed="rId8"/>
            <a:stretch>
              <a:fillRect/>
            </a:stretch>
          </p:blipFill>
          <p:spPr>
            <a:xfrm>
              <a:off x="1730352" y="4263874"/>
              <a:ext cx="457960" cy="457960"/>
            </a:xfrm>
            <a:prstGeom prst="rect">
              <a:avLst/>
            </a:prstGeom>
          </p:spPr>
        </p:pic>
        <p:pic>
          <p:nvPicPr>
            <p:cNvPr id="249" name="Picture 248">
              <a:extLst>
                <a:ext uri="{FF2B5EF4-FFF2-40B4-BE49-F238E27FC236}">
                  <a16:creationId xmlns:a16="http://schemas.microsoft.com/office/drawing/2014/main" id="{3F81CC07-7D49-45D7-B690-5B24D4CA8B90}"/>
                </a:ext>
              </a:extLst>
            </p:cNvPr>
            <p:cNvPicPr>
              <a:picLocks noChangeAspect="1"/>
            </p:cNvPicPr>
            <p:nvPr/>
          </p:nvPicPr>
          <p:blipFill>
            <a:blip r:embed="rId9"/>
            <a:stretch>
              <a:fillRect/>
            </a:stretch>
          </p:blipFill>
          <p:spPr>
            <a:xfrm>
              <a:off x="1383453" y="4275417"/>
              <a:ext cx="410400" cy="410400"/>
            </a:xfrm>
            <a:prstGeom prst="rect">
              <a:avLst/>
            </a:prstGeom>
          </p:spPr>
        </p:pic>
      </p:grpSp>
      <p:grpSp>
        <p:nvGrpSpPr>
          <p:cNvPr id="270" name="Group 269">
            <a:extLst>
              <a:ext uri="{FF2B5EF4-FFF2-40B4-BE49-F238E27FC236}">
                <a16:creationId xmlns:a16="http://schemas.microsoft.com/office/drawing/2014/main" id="{201FCBE7-DA43-4957-A397-E7BD8CA03495}"/>
              </a:ext>
            </a:extLst>
          </p:cNvPr>
          <p:cNvGrpSpPr/>
          <p:nvPr/>
        </p:nvGrpSpPr>
        <p:grpSpPr>
          <a:xfrm>
            <a:off x="7462685" y="3651917"/>
            <a:ext cx="1093936" cy="1040913"/>
            <a:chOff x="7462685" y="3651917"/>
            <a:chExt cx="1093936" cy="1040913"/>
          </a:xfrm>
        </p:grpSpPr>
        <p:grpSp>
          <p:nvGrpSpPr>
            <p:cNvPr id="222" name="Group 221">
              <a:extLst>
                <a:ext uri="{FF2B5EF4-FFF2-40B4-BE49-F238E27FC236}">
                  <a16:creationId xmlns:a16="http://schemas.microsoft.com/office/drawing/2014/main" id="{F3DB784C-8BE6-45D5-973F-2D648A136ADB}"/>
                </a:ext>
              </a:extLst>
            </p:cNvPr>
            <p:cNvGrpSpPr/>
            <p:nvPr/>
          </p:nvGrpSpPr>
          <p:grpSpPr>
            <a:xfrm>
              <a:off x="7462685" y="3651917"/>
              <a:ext cx="1093936" cy="396514"/>
              <a:chOff x="8973480" y="3603278"/>
              <a:chExt cx="1093936" cy="396514"/>
            </a:xfrm>
          </p:grpSpPr>
          <p:sp>
            <p:nvSpPr>
              <p:cNvPr id="223" name="Rectangle 222">
                <a:extLst>
                  <a:ext uri="{FF2B5EF4-FFF2-40B4-BE49-F238E27FC236}">
                    <a16:creationId xmlns:a16="http://schemas.microsoft.com/office/drawing/2014/main" id="{3B095AFE-1199-41A2-B023-618D94DE94F3}"/>
                  </a:ext>
                </a:extLst>
              </p:cNvPr>
              <p:cNvSpPr/>
              <p:nvPr/>
            </p:nvSpPr>
            <p:spPr bwMode="gray">
              <a:xfrm>
                <a:off x="9466133" y="3603278"/>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224" name="TextBox 223">
                <a:extLst>
                  <a:ext uri="{FF2B5EF4-FFF2-40B4-BE49-F238E27FC236}">
                    <a16:creationId xmlns:a16="http://schemas.microsoft.com/office/drawing/2014/main" id="{E346126D-E8EE-4002-B2DE-98E2635DAA23}"/>
                  </a:ext>
                </a:extLst>
              </p:cNvPr>
              <p:cNvSpPr txBox="1"/>
              <p:nvPr/>
            </p:nvSpPr>
            <p:spPr>
              <a:xfrm>
                <a:off x="8973480" y="3784348"/>
                <a:ext cx="1093936"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Payables</a:t>
                </a:r>
              </a:p>
            </p:txBody>
          </p:sp>
        </p:grpSp>
        <p:pic>
          <p:nvPicPr>
            <p:cNvPr id="254" name="Picture 253">
              <a:extLst>
                <a:ext uri="{FF2B5EF4-FFF2-40B4-BE49-F238E27FC236}">
                  <a16:creationId xmlns:a16="http://schemas.microsoft.com/office/drawing/2014/main" id="{E7BD2AF7-B0AD-4F00-A63C-2CB5F7FF319D}"/>
                </a:ext>
              </a:extLst>
            </p:cNvPr>
            <p:cNvPicPr>
              <a:picLocks noChangeAspect="1"/>
            </p:cNvPicPr>
            <p:nvPr/>
          </p:nvPicPr>
          <p:blipFill>
            <a:blip r:embed="rId10"/>
            <a:stretch>
              <a:fillRect/>
            </a:stretch>
          </p:blipFill>
          <p:spPr>
            <a:xfrm>
              <a:off x="7682932" y="4048430"/>
              <a:ext cx="644400" cy="644400"/>
            </a:xfrm>
            <a:prstGeom prst="rect">
              <a:avLst/>
            </a:prstGeom>
          </p:spPr>
        </p:pic>
      </p:grpSp>
      <p:grpSp>
        <p:nvGrpSpPr>
          <p:cNvPr id="271" name="Group 270">
            <a:extLst>
              <a:ext uri="{FF2B5EF4-FFF2-40B4-BE49-F238E27FC236}">
                <a16:creationId xmlns:a16="http://schemas.microsoft.com/office/drawing/2014/main" id="{F1858A43-B1E1-474B-AA82-A690CF92D62B}"/>
              </a:ext>
            </a:extLst>
          </p:cNvPr>
          <p:cNvGrpSpPr/>
          <p:nvPr/>
        </p:nvGrpSpPr>
        <p:grpSpPr>
          <a:xfrm>
            <a:off x="5472066" y="1651622"/>
            <a:ext cx="1958665" cy="1846392"/>
            <a:chOff x="5472066" y="1651622"/>
            <a:chExt cx="1958665" cy="1846392"/>
          </a:xfrm>
        </p:grpSpPr>
        <p:grpSp>
          <p:nvGrpSpPr>
            <p:cNvPr id="268" name="Group 267">
              <a:extLst>
                <a:ext uri="{FF2B5EF4-FFF2-40B4-BE49-F238E27FC236}">
                  <a16:creationId xmlns:a16="http://schemas.microsoft.com/office/drawing/2014/main" id="{BC0AFFF4-5F67-4AEA-AB1C-F8F8000E758C}"/>
                </a:ext>
              </a:extLst>
            </p:cNvPr>
            <p:cNvGrpSpPr/>
            <p:nvPr/>
          </p:nvGrpSpPr>
          <p:grpSpPr>
            <a:xfrm>
              <a:off x="5472066" y="2032273"/>
              <a:ext cx="1958665" cy="1465741"/>
              <a:chOff x="5472066" y="2032273"/>
              <a:chExt cx="1958665" cy="1465741"/>
            </a:xfrm>
          </p:grpSpPr>
          <p:grpSp>
            <p:nvGrpSpPr>
              <p:cNvPr id="216" name="Group 215">
                <a:extLst>
                  <a:ext uri="{FF2B5EF4-FFF2-40B4-BE49-F238E27FC236}">
                    <a16:creationId xmlns:a16="http://schemas.microsoft.com/office/drawing/2014/main" id="{91F99ED7-B487-4290-9178-66ECE029CDAF}"/>
                  </a:ext>
                </a:extLst>
              </p:cNvPr>
              <p:cNvGrpSpPr/>
              <p:nvPr/>
            </p:nvGrpSpPr>
            <p:grpSpPr>
              <a:xfrm>
                <a:off x="5550138" y="2612110"/>
                <a:ext cx="1880593" cy="885904"/>
                <a:chOff x="7203546" y="2563471"/>
                <a:chExt cx="1880593" cy="885904"/>
              </a:xfrm>
            </p:grpSpPr>
            <p:sp>
              <p:nvSpPr>
                <p:cNvPr id="217" name="Rectangle 216">
                  <a:extLst>
                    <a:ext uri="{FF2B5EF4-FFF2-40B4-BE49-F238E27FC236}">
                      <a16:creationId xmlns:a16="http://schemas.microsoft.com/office/drawing/2014/main" id="{442B4320-231E-4766-9668-C19BB1DBEB32}"/>
                    </a:ext>
                  </a:extLst>
                </p:cNvPr>
                <p:cNvSpPr/>
                <p:nvPr/>
              </p:nvSpPr>
              <p:spPr bwMode="gray">
                <a:xfrm>
                  <a:off x="8114521" y="3286413"/>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218" name="TextBox 217">
                  <a:extLst>
                    <a:ext uri="{FF2B5EF4-FFF2-40B4-BE49-F238E27FC236}">
                      <a16:creationId xmlns:a16="http://schemas.microsoft.com/office/drawing/2014/main" id="{448C89A0-46F0-48FD-97E6-9882C69DB9E1}"/>
                    </a:ext>
                  </a:extLst>
                </p:cNvPr>
                <p:cNvSpPr txBox="1"/>
                <p:nvPr/>
              </p:nvSpPr>
              <p:spPr>
                <a:xfrm>
                  <a:off x="7203546" y="2563471"/>
                  <a:ext cx="1880593" cy="646331"/>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Commerce Automation &amp; Supply Chain Collaboration</a:t>
                  </a:r>
                </a:p>
              </p:txBody>
            </p:sp>
          </p:grpSp>
          <p:pic>
            <p:nvPicPr>
              <p:cNvPr id="251" name="Picture 250">
                <a:extLst>
                  <a:ext uri="{FF2B5EF4-FFF2-40B4-BE49-F238E27FC236}">
                    <a16:creationId xmlns:a16="http://schemas.microsoft.com/office/drawing/2014/main" id="{6306DB9D-50E8-4A12-8A28-F752D132DCF0}"/>
                  </a:ext>
                </a:extLst>
              </p:cNvPr>
              <p:cNvPicPr>
                <a:picLocks noChangeAspect="1"/>
              </p:cNvPicPr>
              <p:nvPr/>
            </p:nvPicPr>
            <p:blipFill>
              <a:blip r:embed="rId11"/>
              <a:stretch>
                <a:fillRect/>
              </a:stretch>
            </p:blipFill>
            <p:spPr>
              <a:xfrm>
                <a:off x="6668029" y="2068916"/>
                <a:ext cx="684916" cy="684916"/>
              </a:xfrm>
              <a:prstGeom prst="rect">
                <a:avLst/>
              </a:prstGeom>
            </p:spPr>
          </p:pic>
          <p:pic>
            <p:nvPicPr>
              <p:cNvPr id="252" name="Picture 251">
                <a:extLst>
                  <a:ext uri="{FF2B5EF4-FFF2-40B4-BE49-F238E27FC236}">
                    <a16:creationId xmlns:a16="http://schemas.microsoft.com/office/drawing/2014/main" id="{EC3D389F-4CDF-48C7-A832-5FA82756BADC}"/>
                  </a:ext>
                </a:extLst>
              </p:cNvPr>
              <p:cNvPicPr>
                <a:picLocks noChangeAspect="1"/>
              </p:cNvPicPr>
              <p:nvPr/>
            </p:nvPicPr>
            <p:blipFill>
              <a:blip r:embed="rId12"/>
              <a:stretch>
                <a:fillRect/>
              </a:stretch>
            </p:blipFill>
            <p:spPr>
              <a:xfrm>
                <a:off x="5472066" y="2032273"/>
                <a:ext cx="572561" cy="572561"/>
              </a:xfrm>
              <a:prstGeom prst="rect">
                <a:avLst/>
              </a:prstGeom>
            </p:spPr>
          </p:pic>
          <p:pic>
            <p:nvPicPr>
              <p:cNvPr id="253" name="Picture 252">
                <a:extLst>
                  <a:ext uri="{FF2B5EF4-FFF2-40B4-BE49-F238E27FC236}">
                    <a16:creationId xmlns:a16="http://schemas.microsoft.com/office/drawing/2014/main" id="{CE3F4CBB-D920-42D7-B4E6-7D7B6CAE790A}"/>
                  </a:ext>
                </a:extLst>
              </p:cNvPr>
              <p:cNvPicPr>
                <a:picLocks noChangeAspect="1"/>
              </p:cNvPicPr>
              <p:nvPr/>
            </p:nvPicPr>
            <p:blipFill>
              <a:blip r:embed="rId13"/>
              <a:stretch>
                <a:fillRect/>
              </a:stretch>
            </p:blipFill>
            <p:spPr>
              <a:xfrm>
                <a:off x="6106157" y="2161839"/>
                <a:ext cx="558000" cy="558000"/>
              </a:xfrm>
              <a:prstGeom prst="rect">
                <a:avLst/>
              </a:prstGeom>
            </p:spPr>
          </p:pic>
        </p:grpSp>
        <p:pic>
          <p:nvPicPr>
            <p:cNvPr id="256" name="Picture 255">
              <a:extLst>
                <a:ext uri="{FF2B5EF4-FFF2-40B4-BE49-F238E27FC236}">
                  <a16:creationId xmlns:a16="http://schemas.microsoft.com/office/drawing/2014/main" id="{3BDCC4B1-617D-4BB0-ACF2-73D622A81532}"/>
                </a:ext>
              </a:extLst>
            </p:cNvPr>
            <p:cNvPicPr>
              <a:picLocks noChangeAspect="1"/>
            </p:cNvPicPr>
            <p:nvPr/>
          </p:nvPicPr>
          <p:blipFill>
            <a:blip r:embed="rId14"/>
            <a:stretch>
              <a:fillRect/>
            </a:stretch>
          </p:blipFill>
          <p:spPr>
            <a:xfrm>
              <a:off x="5880304" y="1651622"/>
              <a:ext cx="975467" cy="753770"/>
            </a:xfrm>
            <a:prstGeom prst="rect">
              <a:avLst/>
            </a:prstGeom>
          </p:spPr>
        </p:pic>
      </p:grpSp>
      <p:grpSp>
        <p:nvGrpSpPr>
          <p:cNvPr id="269" name="Group 268">
            <a:extLst>
              <a:ext uri="{FF2B5EF4-FFF2-40B4-BE49-F238E27FC236}">
                <a16:creationId xmlns:a16="http://schemas.microsoft.com/office/drawing/2014/main" id="{067A7D5D-36B7-40A2-8C27-57D70BB1430D}"/>
              </a:ext>
            </a:extLst>
          </p:cNvPr>
          <p:cNvGrpSpPr/>
          <p:nvPr/>
        </p:nvGrpSpPr>
        <p:grpSpPr>
          <a:xfrm>
            <a:off x="6259009" y="3651917"/>
            <a:ext cx="1093936" cy="1313666"/>
            <a:chOff x="6259009" y="3651917"/>
            <a:chExt cx="1093936" cy="1313666"/>
          </a:xfrm>
        </p:grpSpPr>
        <p:grpSp>
          <p:nvGrpSpPr>
            <p:cNvPr id="219" name="Group 218">
              <a:extLst>
                <a:ext uri="{FF2B5EF4-FFF2-40B4-BE49-F238E27FC236}">
                  <a16:creationId xmlns:a16="http://schemas.microsoft.com/office/drawing/2014/main" id="{192ED186-0883-44F5-B8B5-C8E438F6BE13}"/>
                </a:ext>
              </a:extLst>
            </p:cNvPr>
            <p:cNvGrpSpPr/>
            <p:nvPr/>
          </p:nvGrpSpPr>
          <p:grpSpPr>
            <a:xfrm>
              <a:off x="6259009" y="3651917"/>
              <a:ext cx="1093936" cy="615383"/>
              <a:chOff x="7912417" y="3603278"/>
              <a:chExt cx="1093936" cy="615383"/>
            </a:xfrm>
          </p:grpSpPr>
          <p:sp>
            <p:nvSpPr>
              <p:cNvPr id="220" name="Rectangle 219">
                <a:extLst>
                  <a:ext uri="{FF2B5EF4-FFF2-40B4-BE49-F238E27FC236}">
                    <a16:creationId xmlns:a16="http://schemas.microsoft.com/office/drawing/2014/main" id="{AE1AB584-377E-4ECA-B567-02353179E010}"/>
                  </a:ext>
                </a:extLst>
              </p:cNvPr>
              <p:cNvSpPr/>
              <p:nvPr/>
            </p:nvSpPr>
            <p:spPr bwMode="gray">
              <a:xfrm>
                <a:off x="8409591" y="3603278"/>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221" name="TextBox 220">
                <a:extLst>
                  <a:ext uri="{FF2B5EF4-FFF2-40B4-BE49-F238E27FC236}">
                    <a16:creationId xmlns:a16="http://schemas.microsoft.com/office/drawing/2014/main" id="{797C3AD7-7473-4D5F-9F6A-DCE161BA358D}"/>
                  </a:ext>
                </a:extLst>
              </p:cNvPr>
              <p:cNvSpPr txBox="1"/>
              <p:nvPr/>
            </p:nvSpPr>
            <p:spPr>
              <a:xfrm>
                <a:off x="7912417" y="3787774"/>
                <a:ext cx="1093936" cy="43088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Supply Chain Finance</a:t>
                </a:r>
              </a:p>
            </p:txBody>
          </p:sp>
        </p:grpSp>
        <p:pic>
          <p:nvPicPr>
            <p:cNvPr id="258" name="Picture 257">
              <a:extLst>
                <a:ext uri="{FF2B5EF4-FFF2-40B4-BE49-F238E27FC236}">
                  <a16:creationId xmlns:a16="http://schemas.microsoft.com/office/drawing/2014/main" id="{02F576D1-745C-476B-A3FF-4907E2539A7A}"/>
                </a:ext>
              </a:extLst>
            </p:cNvPr>
            <p:cNvPicPr>
              <a:picLocks noChangeAspect="1"/>
            </p:cNvPicPr>
            <p:nvPr/>
          </p:nvPicPr>
          <p:blipFill>
            <a:blip r:embed="rId15"/>
            <a:stretch>
              <a:fillRect/>
            </a:stretch>
          </p:blipFill>
          <p:spPr>
            <a:xfrm>
              <a:off x="6472918" y="4262692"/>
              <a:ext cx="702891" cy="702891"/>
            </a:xfrm>
            <a:prstGeom prst="rect">
              <a:avLst/>
            </a:prstGeom>
          </p:spPr>
        </p:pic>
      </p:grpSp>
      <p:grpSp>
        <p:nvGrpSpPr>
          <p:cNvPr id="267" name="Group 266">
            <a:extLst>
              <a:ext uri="{FF2B5EF4-FFF2-40B4-BE49-F238E27FC236}">
                <a16:creationId xmlns:a16="http://schemas.microsoft.com/office/drawing/2014/main" id="{04A09630-21A8-49ED-A978-B2E3676AD705}"/>
              </a:ext>
            </a:extLst>
          </p:cNvPr>
          <p:cNvGrpSpPr/>
          <p:nvPr/>
        </p:nvGrpSpPr>
        <p:grpSpPr>
          <a:xfrm>
            <a:off x="4585071" y="3651917"/>
            <a:ext cx="1400106" cy="1360926"/>
            <a:chOff x="4585071" y="3651917"/>
            <a:chExt cx="1400106" cy="1360926"/>
          </a:xfrm>
        </p:grpSpPr>
        <p:grpSp>
          <p:nvGrpSpPr>
            <p:cNvPr id="213" name="Group 212">
              <a:extLst>
                <a:ext uri="{FF2B5EF4-FFF2-40B4-BE49-F238E27FC236}">
                  <a16:creationId xmlns:a16="http://schemas.microsoft.com/office/drawing/2014/main" id="{13236C7E-0C5A-4FA0-9785-12F4474DB449}"/>
                </a:ext>
              </a:extLst>
            </p:cNvPr>
            <p:cNvGrpSpPr/>
            <p:nvPr/>
          </p:nvGrpSpPr>
          <p:grpSpPr>
            <a:xfrm>
              <a:off x="4626734" y="3651917"/>
              <a:ext cx="1339062" cy="639114"/>
              <a:chOff x="3638169" y="3603278"/>
              <a:chExt cx="1339062" cy="639114"/>
            </a:xfrm>
          </p:grpSpPr>
          <p:sp>
            <p:nvSpPr>
              <p:cNvPr id="214" name="Rectangle 213">
                <a:extLst>
                  <a:ext uri="{FF2B5EF4-FFF2-40B4-BE49-F238E27FC236}">
                    <a16:creationId xmlns:a16="http://schemas.microsoft.com/office/drawing/2014/main" id="{07447269-5BC3-42A7-A8EF-210AB91992B3}"/>
                  </a:ext>
                </a:extLst>
              </p:cNvPr>
              <p:cNvSpPr/>
              <p:nvPr/>
            </p:nvSpPr>
            <p:spPr bwMode="gray">
              <a:xfrm>
                <a:off x="4244926" y="3603278"/>
                <a:ext cx="99588" cy="162962"/>
              </a:xfrm>
              <a:prstGeom prst="rect">
                <a:avLst/>
              </a:prstGeom>
              <a:solidFill>
                <a:schemeClr val="accent3"/>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215" name="TextBox 214">
                <a:extLst>
                  <a:ext uri="{FF2B5EF4-FFF2-40B4-BE49-F238E27FC236}">
                    <a16:creationId xmlns:a16="http://schemas.microsoft.com/office/drawing/2014/main" id="{8BC691FD-E021-495A-AD90-45AF2C683713}"/>
                  </a:ext>
                </a:extLst>
              </p:cNvPr>
              <p:cNvSpPr txBox="1"/>
              <p:nvPr/>
            </p:nvSpPr>
            <p:spPr>
              <a:xfrm>
                <a:off x="3638169" y="3811505"/>
                <a:ext cx="1339062" cy="43088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Buying &amp; Invoice Management</a:t>
                </a:r>
              </a:p>
            </p:txBody>
          </p:sp>
        </p:grpSp>
        <p:pic>
          <p:nvPicPr>
            <p:cNvPr id="250" name="Picture 249">
              <a:extLst>
                <a:ext uri="{FF2B5EF4-FFF2-40B4-BE49-F238E27FC236}">
                  <a16:creationId xmlns:a16="http://schemas.microsoft.com/office/drawing/2014/main" id="{EEA591A5-EFA5-40DF-A6A8-C6A890E1E5CD}"/>
                </a:ext>
              </a:extLst>
            </p:cNvPr>
            <p:cNvPicPr>
              <a:picLocks noChangeAspect="1"/>
            </p:cNvPicPr>
            <p:nvPr/>
          </p:nvPicPr>
          <p:blipFill>
            <a:blip r:embed="rId16"/>
            <a:stretch>
              <a:fillRect/>
            </a:stretch>
          </p:blipFill>
          <p:spPr>
            <a:xfrm>
              <a:off x="4585071" y="4221088"/>
              <a:ext cx="791755" cy="791755"/>
            </a:xfrm>
            <a:prstGeom prst="rect">
              <a:avLst/>
            </a:prstGeom>
          </p:spPr>
        </p:pic>
        <p:pic>
          <p:nvPicPr>
            <p:cNvPr id="260" name="Picture 259">
              <a:extLst>
                <a:ext uri="{FF2B5EF4-FFF2-40B4-BE49-F238E27FC236}">
                  <a16:creationId xmlns:a16="http://schemas.microsoft.com/office/drawing/2014/main" id="{0BFB3FC2-CD74-4249-879E-5F8825A9F07A}"/>
                </a:ext>
              </a:extLst>
            </p:cNvPr>
            <p:cNvPicPr>
              <a:picLocks noChangeAspect="1"/>
            </p:cNvPicPr>
            <p:nvPr/>
          </p:nvPicPr>
          <p:blipFill>
            <a:blip r:embed="rId17"/>
            <a:stretch>
              <a:fillRect/>
            </a:stretch>
          </p:blipFill>
          <p:spPr>
            <a:xfrm>
              <a:off x="5379111" y="4360936"/>
              <a:ext cx="606066" cy="606066"/>
            </a:xfrm>
            <a:prstGeom prst="rect">
              <a:avLst/>
            </a:prstGeom>
          </p:spPr>
        </p:pic>
      </p:grpSp>
      <p:grpSp>
        <p:nvGrpSpPr>
          <p:cNvPr id="6" name="Group 5">
            <a:extLst>
              <a:ext uri="{FF2B5EF4-FFF2-40B4-BE49-F238E27FC236}">
                <a16:creationId xmlns:a16="http://schemas.microsoft.com/office/drawing/2014/main" id="{1EFC36F3-2C67-4F62-BF67-F1B437166FE6}"/>
              </a:ext>
            </a:extLst>
          </p:cNvPr>
          <p:cNvGrpSpPr/>
          <p:nvPr/>
        </p:nvGrpSpPr>
        <p:grpSpPr>
          <a:xfrm>
            <a:off x="8880700" y="3471464"/>
            <a:ext cx="1969414" cy="3283721"/>
            <a:chOff x="8880700" y="3471464"/>
            <a:chExt cx="1969414" cy="3283721"/>
          </a:xfrm>
        </p:grpSpPr>
        <p:sp>
          <p:nvSpPr>
            <p:cNvPr id="18" name="TextBox 17">
              <a:extLst>
                <a:ext uri="{FF2B5EF4-FFF2-40B4-BE49-F238E27FC236}">
                  <a16:creationId xmlns:a16="http://schemas.microsoft.com/office/drawing/2014/main" id="{5BA0B5BF-AA5F-4E6F-8242-B155CE4F765D}"/>
                </a:ext>
              </a:extLst>
            </p:cNvPr>
            <p:cNvSpPr txBox="1"/>
            <p:nvPr/>
          </p:nvSpPr>
          <p:spPr>
            <a:xfrm>
              <a:off x="9578214" y="5216302"/>
              <a:ext cx="1187826" cy="1538883"/>
            </a:xfrm>
            <a:prstGeom prst="rect">
              <a:avLst/>
            </a:prstGeom>
            <a:noFill/>
          </p:spPr>
          <p:txBody>
            <a:bodyPr wrap="none" lIns="0" tIns="0" rIns="0" bIns="0" rtlCol="0">
              <a:spAutoFit/>
            </a:bodyPr>
            <a:lstStyle/>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Thomson Reuters</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Vertex</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DocuSign</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Adobe</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TrustWeaver</a:t>
              </a:r>
              <a:endPar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D&amp;B</a:t>
              </a:r>
            </a:p>
            <a:p>
              <a:pPr marL="171450" marR="0" lvl="0" indent="-1714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GB" sz="1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p>
          </p:txBody>
        </p:sp>
        <p:grpSp>
          <p:nvGrpSpPr>
            <p:cNvPr id="266" name="Group 265">
              <a:extLst>
                <a:ext uri="{FF2B5EF4-FFF2-40B4-BE49-F238E27FC236}">
                  <a16:creationId xmlns:a16="http://schemas.microsoft.com/office/drawing/2014/main" id="{AEDC6E66-F6D8-49B2-AD5C-99FAEECD67EE}"/>
                </a:ext>
              </a:extLst>
            </p:cNvPr>
            <p:cNvGrpSpPr/>
            <p:nvPr/>
          </p:nvGrpSpPr>
          <p:grpSpPr>
            <a:xfrm>
              <a:off x="8880700" y="3471464"/>
              <a:ext cx="1969414" cy="1722454"/>
              <a:chOff x="8880700" y="3471464"/>
              <a:chExt cx="1969414" cy="1722454"/>
            </a:xfrm>
          </p:grpSpPr>
          <p:grpSp>
            <p:nvGrpSpPr>
              <p:cNvPr id="68" name="Group 67">
                <a:extLst>
                  <a:ext uri="{FF2B5EF4-FFF2-40B4-BE49-F238E27FC236}">
                    <a16:creationId xmlns:a16="http://schemas.microsoft.com/office/drawing/2014/main" id="{01811B6A-AC8D-4AB3-9CC4-0DFE96880AEF}"/>
                  </a:ext>
                </a:extLst>
              </p:cNvPr>
              <p:cNvGrpSpPr/>
              <p:nvPr/>
            </p:nvGrpSpPr>
            <p:grpSpPr>
              <a:xfrm>
                <a:off x="8880700" y="3471464"/>
                <a:ext cx="1969414" cy="1309121"/>
                <a:chOff x="10231363" y="3432233"/>
                <a:chExt cx="1969414" cy="1309121"/>
              </a:xfrm>
            </p:grpSpPr>
            <p:sp>
              <p:nvSpPr>
                <p:cNvPr id="69" name="TextBox 68">
                  <a:extLst>
                    <a:ext uri="{FF2B5EF4-FFF2-40B4-BE49-F238E27FC236}">
                      <a16:creationId xmlns:a16="http://schemas.microsoft.com/office/drawing/2014/main" id="{FE262D38-198C-4562-94AB-33655D0F277F}"/>
                    </a:ext>
                  </a:extLst>
                </p:cNvPr>
                <p:cNvSpPr txBox="1"/>
                <p:nvPr/>
              </p:nvSpPr>
              <p:spPr>
                <a:xfrm>
                  <a:off x="10625034" y="4525910"/>
                  <a:ext cx="1575743" cy="215444"/>
                </a:xfrm>
                <a:prstGeom prst="rect">
                  <a:avLst/>
                </a:prstGeom>
                <a:noFill/>
                <a:ln>
                  <a:noFill/>
                </a:ln>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Partner Extensions</a:t>
                  </a:r>
                </a:p>
              </p:txBody>
            </p:sp>
            <p:sp>
              <p:nvSpPr>
                <p:cNvPr id="70" name="Freeform: Shape 69">
                  <a:extLst>
                    <a:ext uri="{FF2B5EF4-FFF2-40B4-BE49-F238E27FC236}">
                      <a16:creationId xmlns:a16="http://schemas.microsoft.com/office/drawing/2014/main" id="{B6B07EA4-1DAB-4789-9B83-74C44DF70820}"/>
                    </a:ext>
                  </a:extLst>
                </p:cNvPr>
                <p:cNvSpPr/>
                <p:nvPr/>
              </p:nvSpPr>
              <p:spPr bwMode="gray">
                <a:xfrm flipV="1">
                  <a:off x="10364597" y="3588354"/>
                  <a:ext cx="1172933" cy="755455"/>
                </a:xfrm>
                <a:custGeom>
                  <a:avLst/>
                  <a:gdLst>
                    <a:gd name="connsiteX0" fmla="*/ 0 w 1511300"/>
                    <a:gd name="connsiteY0" fmla="*/ 1019880 h 1019880"/>
                    <a:gd name="connsiteX1" fmla="*/ 657225 w 1511300"/>
                    <a:gd name="connsiteY1" fmla="*/ 242005 h 1019880"/>
                    <a:gd name="connsiteX2" fmla="*/ 796925 w 1511300"/>
                    <a:gd name="connsiteY2" fmla="*/ 76905 h 1019880"/>
                    <a:gd name="connsiteX3" fmla="*/ 898525 w 1511300"/>
                    <a:gd name="connsiteY3" fmla="*/ 10230 h 1019880"/>
                    <a:gd name="connsiteX4" fmla="*/ 1035050 w 1511300"/>
                    <a:gd name="connsiteY4" fmla="*/ 705 h 1019880"/>
                    <a:gd name="connsiteX5" fmla="*/ 1165225 w 1511300"/>
                    <a:gd name="connsiteY5" fmla="*/ 705 h 1019880"/>
                    <a:gd name="connsiteX6" fmla="*/ 1511300 w 1511300"/>
                    <a:gd name="connsiteY6" fmla="*/ 705 h 101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300" h="1019880">
                      <a:moveTo>
                        <a:pt x="0" y="1019880"/>
                      </a:moveTo>
                      <a:lnTo>
                        <a:pt x="657225" y="242005"/>
                      </a:lnTo>
                      <a:cubicBezTo>
                        <a:pt x="790046" y="84842"/>
                        <a:pt x="756708" y="115534"/>
                        <a:pt x="796925" y="76905"/>
                      </a:cubicBezTo>
                      <a:cubicBezTo>
                        <a:pt x="837142" y="38276"/>
                        <a:pt x="858838" y="22930"/>
                        <a:pt x="898525" y="10230"/>
                      </a:cubicBezTo>
                      <a:cubicBezTo>
                        <a:pt x="938213" y="-2470"/>
                        <a:pt x="990600" y="2292"/>
                        <a:pt x="1035050" y="705"/>
                      </a:cubicBezTo>
                      <a:cubicBezTo>
                        <a:pt x="1079500" y="-883"/>
                        <a:pt x="1165225" y="705"/>
                        <a:pt x="1165225" y="705"/>
                      </a:cubicBezTo>
                      <a:lnTo>
                        <a:pt x="1511300" y="705"/>
                      </a:lnTo>
                    </a:path>
                  </a:pathLst>
                </a:custGeom>
                <a:noFill/>
                <a:ln w="228600" cap="rnd" algn="ctr">
                  <a:solidFill>
                    <a:schemeClr val="accent6"/>
                  </a:solidFill>
                  <a:miter lim="800000"/>
                  <a:headEnd/>
                  <a:tailEnd/>
                </a:ln>
              </p:spPr>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GB" sz="2100" b="0" i="0" u="none" strike="noStrike" kern="1200" cap="none" spc="0" normalizeH="0" baseline="0" noProof="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374112F1-96D0-4C73-BAF1-3B73FF4E2D87}"/>
                    </a:ext>
                  </a:extLst>
                </p:cNvPr>
                <p:cNvSpPr/>
                <p:nvPr/>
              </p:nvSpPr>
              <p:spPr bwMode="gray">
                <a:xfrm>
                  <a:off x="10231363" y="3432233"/>
                  <a:ext cx="242046" cy="242046"/>
                </a:xfrm>
                <a:prstGeom prst="ellipse">
                  <a:avLst/>
                </a:prstGeom>
                <a:solidFill>
                  <a:schemeClr val="bg1"/>
                </a:solidFill>
                <a:ln w="34925"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72" name="Oval 71">
                  <a:extLst>
                    <a:ext uri="{FF2B5EF4-FFF2-40B4-BE49-F238E27FC236}">
                      <a16:creationId xmlns:a16="http://schemas.microsoft.com/office/drawing/2014/main" id="{5CB18C4C-9BCC-4F3D-8B16-16CE0F09F207}"/>
                    </a:ext>
                  </a:extLst>
                </p:cNvPr>
                <p:cNvSpPr/>
                <p:nvPr/>
              </p:nvSpPr>
              <p:spPr bwMode="gray">
                <a:xfrm>
                  <a:off x="11435696" y="4239482"/>
                  <a:ext cx="208653" cy="208653"/>
                </a:xfrm>
                <a:prstGeom prst="ellipse">
                  <a:avLst/>
                </a:prstGeom>
                <a:solidFill>
                  <a:schemeClr val="bg1"/>
                </a:solidFill>
                <a:ln w="34925"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grpSp>
          <p:pic>
            <p:nvPicPr>
              <p:cNvPr id="20" name="Picture 19">
                <a:extLst>
                  <a:ext uri="{FF2B5EF4-FFF2-40B4-BE49-F238E27FC236}">
                    <a16:creationId xmlns:a16="http://schemas.microsoft.com/office/drawing/2014/main" id="{B78EA93C-2617-4A92-B7AA-114CFD276925}"/>
                  </a:ext>
                </a:extLst>
              </p:cNvPr>
              <p:cNvPicPr>
                <a:picLocks noChangeAspect="1"/>
              </p:cNvPicPr>
              <p:nvPr/>
            </p:nvPicPr>
            <p:blipFill>
              <a:blip r:embed="rId18"/>
              <a:stretch>
                <a:fillRect/>
              </a:stretch>
            </p:blipFill>
            <p:spPr>
              <a:xfrm>
                <a:off x="9526589" y="4802969"/>
                <a:ext cx="378198" cy="378198"/>
              </a:xfrm>
              <a:prstGeom prst="rect">
                <a:avLst/>
              </a:prstGeom>
            </p:spPr>
          </p:pic>
          <p:pic>
            <p:nvPicPr>
              <p:cNvPr id="90" name="Picture 89">
                <a:extLst>
                  <a:ext uri="{FF2B5EF4-FFF2-40B4-BE49-F238E27FC236}">
                    <a16:creationId xmlns:a16="http://schemas.microsoft.com/office/drawing/2014/main" id="{BE256F12-E28D-4E2B-BE63-668A94D9A223}"/>
                  </a:ext>
                </a:extLst>
              </p:cNvPr>
              <p:cNvPicPr>
                <a:picLocks noChangeAspect="1"/>
              </p:cNvPicPr>
              <p:nvPr/>
            </p:nvPicPr>
            <p:blipFill>
              <a:blip r:embed="rId19"/>
              <a:stretch>
                <a:fillRect/>
              </a:stretch>
            </p:blipFill>
            <p:spPr>
              <a:xfrm>
                <a:off x="9142681" y="4219996"/>
                <a:ext cx="359403" cy="359403"/>
              </a:xfrm>
              <a:prstGeom prst="rect">
                <a:avLst/>
              </a:prstGeom>
            </p:spPr>
          </p:pic>
          <p:pic>
            <p:nvPicPr>
              <p:cNvPr id="22" name="Picture 21">
                <a:extLst>
                  <a:ext uri="{FF2B5EF4-FFF2-40B4-BE49-F238E27FC236}">
                    <a16:creationId xmlns:a16="http://schemas.microsoft.com/office/drawing/2014/main" id="{7573D732-6D2D-43F5-94BD-C572198A1AD3}"/>
                  </a:ext>
                </a:extLst>
              </p:cNvPr>
              <p:cNvPicPr>
                <a:picLocks noChangeAspect="1"/>
              </p:cNvPicPr>
              <p:nvPr/>
            </p:nvPicPr>
            <p:blipFill>
              <a:blip r:embed="rId20"/>
              <a:stretch>
                <a:fillRect/>
              </a:stretch>
            </p:blipFill>
            <p:spPr>
              <a:xfrm>
                <a:off x="9875146" y="4788731"/>
                <a:ext cx="370574" cy="370574"/>
              </a:xfrm>
              <a:prstGeom prst="rect">
                <a:avLst/>
              </a:prstGeom>
            </p:spPr>
          </p:pic>
          <p:pic>
            <p:nvPicPr>
              <p:cNvPr id="24" name="Picture 23">
                <a:extLst>
                  <a:ext uri="{FF2B5EF4-FFF2-40B4-BE49-F238E27FC236}">
                    <a16:creationId xmlns:a16="http://schemas.microsoft.com/office/drawing/2014/main" id="{CA96B25C-2E08-456D-8EFA-409F1E8BFE15}"/>
                  </a:ext>
                </a:extLst>
              </p:cNvPr>
              <p:cNvPicPr>
                <a:picLocks noChangeAspect="1"/>
              </p:cNvPicPr>
              <p:nvPr/>
            </p:nvPicPr>
            <p:blipFill>
              <a:blip r:embed="rId17"/>
              <a:stretch>
                <a:fillRect/>
              </a:stretch>
            </p:blipFill>
            <p:spPr>
              <a:xfrm>
                <a:off x="10279706" y="4754118"/>
                <a:ext cx="439800" cy="439800"/>
              </a:xfrm>
              <a:prstGeom prst="rect">
                <a:avLst/>
              </a:prstGeom>
            </p:spPr>
          </p:pic>
        </p:grpSp>
      </p:grpSp>
      <p:grpSp>
        <p:nvGrpSpPr>
          <p:cNvPr id="262" name="Group 261">
            <a:extLst>
              <a:ext uri="{FF2B5EF4-FFF2-40B4-BE49-F238E27FC236}">
                <a16:creationId xmlns:a16="http://schemas.microsoft.com/office/drawing/2014/main" id="{F645BE4A-DBC1-434A-AC7C-6774F4CCEEBF}"/>
              </a:ext>
            </a:extLst>
          </p:cNvPr>
          <p:cNvGrpSpPr/>
          <p:nvPr/>
        </p:nvGrpSpPr>
        <p:grpSpPr>
          <a:xfrm>
            <a:off x="8495657" y="1429273"/>
            <a:ext cx="1904409" cy="2246411"/>
            <a:chOff x="8495657" y="1429273"/>
            <a:chExt cx="1904409" cy="2246411"/>
          </a:xfrm>
        </p:grpSpPr>
        <p:grpSp>
          <p:nvGrpSpPr>
            <p:cNvPr id="62" name="Group 61">
              <a:extLst>
                <a:ext uri="{FF2B5EF4-FFF2-40B4-BE49-F238E27FC236}">
                  <a16:creationId xmlns:a16="http://schemas.microsoft.com/office/drawing/2014/main" id="{03C50F85-9234-476A-94D2-9AC34709A4EC}"/>
                </a:ext>
              </a:extLst>
            </p:cNvPr>
            <p:cNvGrpSpPr/>
            <p:nvPr/>
          </p:nvGrpSpPr>
          <p:grpSpPr>
            <a:xfrm>
              <a:off x="8495657" y="2365455"/>
              <a:ext cx="1546399" cy="1310229"/>
              <a:chOff x="9848178" y="2316816"/>
              <a:chExt cx="1546399" cy="1310229"/>
            </a:xfrm>
          </p:grpSpPr>
          <p:sp>
            <p:nvSpPr>
              <p:cNvPr id="63" name="TextBox 62">
                <a:extLst>
                  <a:ext uri="{FF2B5EF4-FFF2-40B4-BE49-F238E27FC236}">
                    <a16:creationId xmlns:a16="http://schemas.microsoft.com/office/drawing/2014/main" id="{6129589E-4888-4F0D-853D-38AD3214EAEB}"/>
                  </a:ext>
                </a:extLst>
              </p:cNvPr>
              <p:cNvSpPr txBox="1"/>
              <p:nvPr/>
            </p:nvSpPr>
            <p:spPr>
              <a:xfrm>
                <a:off x="10300641" y="2316816"/>
                <a:ext cx="1093936" cy="215444"/>
              </a:xfrm>
              <a:prstGeom prst="rect">
                <a:avLst/>
              </a:prstGeom>
              <a:noFill/>
              <a:ln>
                <a:noFill/>
              </a:ln>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Open API’s</a:t>
                </a:r>
              </a:p>
            </p:txBody>
          </p:sp>
          <p:sp>
            <p:nvSpPr>
              <p:cNvPr id="64" name="Freeform: Shape 63">
                <a:extLst>
                  <a:ext uri="{FF2B5EF4-FFF2-40B4-BE49-F238E27FC236}">
                    <a16:creationId xmlns:a16="http://schemas.microsoft.com/office/drawing/2014/main" id="{AB579950-025A-4A4E-A01B-16EDA19EDEEB}"/>
                  </a:ext>
                </a:extLst>
              </p:cNvPr>
              <p:cNvSpPr/>
              <p:nvPr/>
            </p:nvSpPr>
            <p:spPr bwMode="gray">
              <a:xfrm>
                <a:off x="9997038" y="2705192"/>
                <a:ext cx="1102550" cy="750971"/>
              </a:xfrm>
              <a:custGeom>
                <a:avLst/>
                <a:gdLst>
                  <a:gd name="connsiteX0" fmla="*/ 0 w 1511300"/>
                  <a:gd name="connsiteY0" fmla="*/ 1019880 h 1019880"/>
                  <a:gd name="connsiteX1" fmla="*/ 657225 w 1511300"/>
                  <a:gd name="connsiteY1" fmla="*/ 242005 h 1019880"/>
                  <a:gd name="connsiteX2" fmla="*/ 796925 w 1511300"/>
                  <a:gd name="connsiteY2" fmla="*/ 76905 h 1019880"/>
                  <a:gd name="connsiteX3" fmla="*/ 898525 w 1511300"/>
                  <a:gd name="connsiteY3" fmla="*/ 10230 h 1019880"/>
                  <a:gd name="connsiteX4" fmla="*/ 1035050 w 1511300"/>
                  <a:gd name="connsiteY4" fmla="*/ 705 h 1019880"/>
                  <a:gd name="connsiteX5" fmla="*/ 1165225 w 1511300"/>
                  <a:gd name="connsiteY5" fmla="*/ 705 h 1019880"/>
                  <a:gd name="connsiteX6" fmla="*/ 1511300 w 1511300"/>
                  <a:gd name="connsiteY6" fmla="*/ 705 h 101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300" h="1019880">
                    <a:moveTo>
                      <a:pt x="0" y="1019880"/>
                    </a:moveTo>
                    <a:lnTo>
                      <a:pt x="657225" y="242005"/>
                    </a:lnTo>
                    <a:cubicBezTo>
                      <a:pt x="790046" y="84842"/>
                      <a:pt x="756708" y="115534"/>
                      <a:pt x="796925" y="76905"/>
                    </a:cubicBezTo>
                    <a:cubicBezTo>
                      <a:pt x="837142" y="38276"/>
                      <a:pt x="858838" y="22930"/>
                      <a:pt x="898525" y="10230"/>
                    </a:cubicBezTo>
                    <a:cubicBezTo>
                      <a:pt x="938213" y="-2470"/>
                      <a:pt x="990600" y="2292"/>
                      <a:pt x="1035050" y="705"/>
                    </a:cubicBezTo>
                    <a:cubicBezTo>
                      <a:pt x="1079500" y="-883"/>
                      <a:pt x="1165225" y="705"/>
                      <a:pt x="1165225" y="705"/>
                    </a:cubicBezTo>
                    <a:lnTo>
                      <a:pt x="1511300" y="705"/>
                    </a:lnTo>
                  </a:path>
                </a:pathLst>
              </a:custGeom>
              <a:noFill/>
              <a:ln w="228600" cap="rnd" algn="ctr">
                <a:solidFill>
                  <a:schemeClr val="accent4"/>
                </a:solidFill>
                <a:miter lim="800000"/>
                <a:headEnd/>
                <a:tailEnd/>
              </a:ln>
            </p:spPr>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GB"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6" name="Oval 65">
                <a:extLst>
                  <a:ext uri="{FF2B5EF4-FFF2-40B4-BE49-F238E27FC236}">
                    <a16:creationId xmlns:a16="http://schemas.microsoft.com/office/drawing/2014/main" id="{4458943D-F3F7-49C6-A516-441290516B3C}"/>
                  </a:ext>
                </a:extLst>
              </p:cNvPr>
              <p:cNvSpPr/>
              <p:nvPr/>
            </p:nvSpPr>
            <p:spPr bwMode="gray">
              <a:xfrm>
                <a:off x="9848178" y="3384999"/>
                <a:ext cx="242046" cy="242046"/>
              </a:xfrm>
              <a:prstGeom prst="ellipse">
                <a:avLst/>
              </a:prstGeom>
              <a:solidFill>
                <a:schemeClr val="bg1"/>
              </a:solidFill>
              <a:ln w="34925"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67" name="Oval 66">
                <a:extLst>
                  <a:ext uri="{FF2B5EF4-FFF2-40B4-BE49-F238E27FC236}">
                    <a16:creationId xmlns:a16="http://schemas.microsoft.com/office/drawing/2014/main" id="{D032411F-1C74-40CF-B6E6-942F06992746}"/>
                  </a:ext>
                </a:extLst>
              </p:cNvPr>
              <p:cNvSpPr/>
              <p:nvPr/>
            </p:nvSpPr>
            <p:spPr bwMode="gray">
              <a:xfrm>
                <a:off x="10976493" y="2587098"/>
                <a:ext cx="231537" cy="231537"/>
              </a:xfrm>
              <a:prstGeom prst="ellipse">
                <a:avLst/>
              </a:prstGeom>
              <a:solidFill>
                <a:schemeClr val="bg1"/>
              </a:solidFill>
              <a:ln w="34925"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grpSp>
        <p:pic>
          <p:nvPicPr>
            <p:cNvPr id="11" name="Picture 10">
              <a:extLst>
                <a:ext uri="{FF2B5EF4-FFF2-40B4-BE49-F238E27FC236}">
                  <a16:creationId xmlns:a16="http://schemas.microsoft.com/office/drawing/2014/main" id="{148E6484-B8E9-4922-81FF-152241C9482F}"/>
                </a:ext>
              </a:extLst>
            </p:cNvPr>
            <p:cNvPicPr>
              <a:picLocks noChangeAspect="1"/>
            </p:cNvPicPr>
            <p:nvPr/>
          </p:nvPicPr>
          <p:blipFill>
            <a:blip r:embed="rId21"/>
            <a:stretch>
              <a:fillRect/>
            </a:stretch>
          </p:blipFill>
          <p:spPr>
            <a:xfrm>
              <a:off x="8678210" y="1896434"/>
              <a:ext cx="422354" cy="422354"/>
            </a:xfrm>
            <a:prstGeom prst="rect">
              <a:avLst/>
            </a:prstGeom>
          </p:spPr>
        </p:pic>
        <p:pic>
          <p:nvPicPr>
            <p:cNvPr id="13" name="Picture 12">
              <a:extLst>
                <a:ext uri="{FF2B5EF4-FFF2-40B4-BE49-F238E27FC236}">
                  <a16:creationId xmlns:a16="http://schemas.microsoft.com/office/drawing/2014/main" id="{D51E6D29-8C1E-4DBD-8D07-C69E63D95A10}"/>
                </a:ext>
              </a:extLst>
            </p:cNvPr>
            <p:cNvPicPr>
              <a:picLocks noChangeAspect="1"/>
            </p:cNvPicPr>
            <p:nvPr/>
          </p:nvPicPr>
          <p:blipFill>
            <a:blip r:embed="rId22"/>
            <a:stretch>
              <a:fillRect/>
            </a:stretch>
          </p:blipFill>
          <p:spPr>
            <a:xfrm>
              <a:off x="9500520" y="1831958"/>
              <a:ext cx="422354" cy="422354"/>
            </a:xfrm>
            <a:prstGeom prst="rect">
              <a:avLst/>
            </a:prstGeom>
          </p:spPr>
        </p:pic>
        <p:pic>
          <p:nvPicPr>
            <p:cNvPr id="15" name="Picture 14">
              <a:extLst>
                <a:ext uri="{FF2B5EF4-FFF2-40B4-BE49-F238E27FC236}">
                  <a16:creationId xmlns:a16="http://schemas.microsoft.com/office/drawing/2014/main" id="{1C84B35A-DAC6-4CA2-8E91-55F9DF82B4E9}"/>
                </a:ext>
              </a:extLst>
            </p:cNvPr>
            <p:cNvPicPr>
              <a:picLocks noChangeAspect="1"/>
            </p:cNvPicPr>
            <p:nvPr/>
          </p:nvPicPr>
          <p:blipFill>
            <a:blip r:embed="rId23"/>
            <a:stretch>
              <a:fillRect/>
            </a:stretch>
          </p:blipFill>
          <p:spPr>
            <a:xfrm>
              <a:off x="9100564" y="1898603"/>
              <a:ext cx="373853" cy="373853"/>
            </a:xfrm>
            <a:prstGeom prst="rect">
              <a:avLst/>
            </a:prstGeom>
          </p:spPr>
        </p:pic>
        <p:pic>
          <p:nvPicPr>
            <p:cNvPr id="17" name="Picture 16">
              <a:extLst>
                <a:ext uri="{FF2B5EF4-FFF2-40B4-BE49-F238E27FC236}">
                  <a16:creationId xmlns:a16="http://schemas.microsoft.com/office/drawing/2014/main" id="{B105225F-0000-49F7-93F6-68B15C84CB27}"/>
                </a:ext>
              </a:extLst>
            </p:cNvPr>
            <p:cNvPicPr>
              <a:picLocks noChangeAspect="1"/>
            </p:cNvPicPr>
            <p:nvPr/>
          </p:nvPicPr>
          <p:blipFill>
            <a:blip r:embed="rId19"/>
            <a:stretch>
              <a:fillRect/>
            </a:stretch>
          </p:blipFill>
          <p:spPr>
            <a:xfrm>
              <a:off x="8758893" y="2456035"/>
              <a:ext cx="359403" cy="359403"/>
            </a:xfrm>
            <a:prstGeom prst="rect">
              <a:avLst/>
            </a:prstGeom>
          </p:spPr>
        </p:pic>
        <p:pic>
          <p:nvPicPr>
            <p:cNvPr id="26" name="Picture 25">
              <a:extLst>
                <a:ext uri="{FF2B5EF4-FFF2-40B4-BE49-F238E27FC236}">
                  <a16:creationId xmlns:a16="http://schemas.microsoft.com/office/drawing/2014/main" id="{02E3170F-F805-42A8-8323-F26E6DA2F4E4}"/>
                </a:ext>
              </a:extLst>
            </p:cNvPr>
            <p:cNvPicPr>
              <a:picLocks noChangeAspect="1"/>
            </p:cNvPicPr>
            <p:nvPr/>
          </p:nvPicPr>
          <p:blipFill>
            <a:blip r:embed="rId24"/>
            <a:stretch>
              <a:fillRect/>
            </a:stretch>
          </p:blipFill>
          <p:spPr>
            <a:xfrm>
              <a:off x="9872415" y="1831958"/>
              <a:ext cx="527651" cy="527651"/>
            </a:xfrm>
            <a:prstGeom prst="rect">
              <a:avLst/>
            </a:prstGeom>
          </p:spPr>
        </p:pic>
        <p:pic>
          <p:nvPicPr>
            <p:cNvPr id="28" name="Picture 27">
              <a:extLst>
                <a:ext uri="{FF2B5EF4-FFF2-40B4-BE49-F238E27FC236}">
                  <a16:creationId xmlns:a16="http://schemas.microsoft.com/office/drawing/2014/main" id="{273DC6D5-D439-4639-9A66-70E700F9F8D8}"/>
                </a:ext>
              </a:extLst>
            </p:cNvPr>
            <p:cNvPicPr>
              <a:picLocks noChangeAspect="1"/>
            </p:cNvPicPr>
            <p:nvPr/>
          </p:nvPicPr>
          <p:blipFill>
            <a:blip r:embed="rId25"/>
            <a:stretch>
              <a:fillRect/>
            </a:stretch>
          </p:blipFill>
          <p:spPr>
            <a:xfrm>
              <a:off x="8802299" y="1455083"/>
              <a:ext cx="414718" cy="414718"/>
            </a:xfrm>
            <a:prstGeom prst="rect">
              <a:avLst/>
            </a:prstGeom>
          </p:spPr>
        </p:pic>
        <p:pic>
          <p:nvPicPr>
            <p:cNvPr id="30" name="Picture 29">
              <a:extLst>
                <a:ext uri="{FF2B5EF4-FFF2-40B4-BE49-F238E27FC236}">
                  <a16:creationId xmlns:a16="http://schemas.microsoft.com/office/drawing/2014/main" id="{CE3D7F5C-98CE-4824-B6EA-2E477E8B6B38}"/>
                </a:ext>
              </a:extLst>
            </p:cNvPr>
            <p:cNvPicPr>
              <a:picLocks noChangeAspect="1"/>
            </p:cNvPicPr>
            <p:nvPr/>
          </p:nvPicPr>
          <p:blipFill>
            <a:blip r:embed="rId26"/>
            <a:stretch>
              <a:fillRect/>
            </a:stretch>
          </p:blipFill>
          <p:spPr>
            <a:xfrm>
              <a:off x="9262521" y="1429273"/>
              <a:ext cx="424950" cy="424950"/>
            </a:xfrm>
            <a:prstGeom prst="rect">
              <a:avLst/>
            </a:prstGeom>
          </p:spPr>
        </p:pic>
        <p:pic>
          <p:nvPicPr>
            <p:cNvPr id="226" name="Picture 225">
              <a:extLst>
                <a:ext uri="{FF2B5EF4-FFF2-40B4-BE49-F238E27FC236}">
                  <a16:creationId xmlns:a16="http://schemas.microsoft.com/office/drawing/2014/main" id="{FF9B0FBE-C64F-44AD-8330-6668E170DC42}"/>
                </a:ext>
              </a:extLst>
            </p:cNvPr>
            <p:cNvPicPr>
              <a:picLocks noChangeAspect="1"/>
            </p:cNvPicPr>
            <p:nvPr/>
          </p:nvPicPr>
          <p:blipFill>
            <a:blip r:embed="rId16"/>
            <a:stretch>
              <a:fillRect/>
            </a:stretch>
          </p:blipFill>
          <p:spPr>
            <a:xfrm>
              <a:off x="9653335" y="1429273"/>
              <a:ext cx="467161" cy="467161"/>
            </a:xfrm>
            <a:prstGeom prst="rect">
              <a:avLst/>
            </a:prstGeom>
          </p:spPr>
        </p:pic>
      </p:grpSp>
    </p:spTree>
    <p:extLst>
      <p:ext uri="{BB962C8B-B14F-4D97-AF65-F5344CB8AC3E}">
        <p14:creationId xmlns:p14="http://schemas.microsoft.com/office/powerpoint/2010/main" val="3250124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fade">
                                      <p:cBhvr>
                                        <p:cTn id="12" dur="500"/>
                                        <p:tgtEl>
                                          <p:spTgt spid="2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
                                        </p:tgtEl>
                                        <p:attrNameLst>
                                          <p:attrName>style.visibility</p:attrName>
                                        </p:attrNameLst>
                                      </p:cBhvr>
                                      <p:to>
                                        <p:strVal val="visible"/>
                                      </p:to>
                                    </p:set>
                                    <p:animEffect transition="in" filter="fade">
                                      <p:cBhvr>
                                        <p:cTn id="17" dur="500"/>
                                        <p:tgtEl>
                                          <p:spTgt spid="2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5"/>
                                        </p:tgtEl>
                                        <p:attrNameLst>
                                          <p:attrName>style.visibility</p:attrName>
                                        </p:attrNameLst>
                                      </p:cBhvr>
                                      <p:to>
                                        <p:strVal val="visible"/>
                                      </p:to>
                                    </p:set>
                                    <p:animEffect transition="in" filter="fade">
                                      <p:cBhvr>
                                        <p:cTn id="22" dur="500"/>
                                        <p:tgtEl>
                                          <p:spTgt spid="2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fade">
                                      <p:cBhvr>
                                        <p:cTn id="27" dur="500"/>
                                        <p:tgtEl>
                                          <p:spTgt spid="2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1"/>
                                        </p:tgtEl>
                                        <p:attrNameLst>
                                          <p:attrName>style.visibility</p:attrName>
                                        </p:attrNameLst>
                                      </p:cBhvr>
                                      <p:to>
                                        <p:strVal val="visible"/>
                                      </p:to>
                                    </p:set>
                                    <p:animEffect transition="in" filter="fade">
                                      <p:cBhvr>
                                        <p:cTn id="32" dur="500"/>
                                        <p:tgtEl>
                                          <p:spTgt spid="27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9"/>
                                        </p:tgtEl>
                                        <p:attrNameLst>
                                          <p:attrName>style.visibility</p:attrName>
                                        </p:attrNameLst>
                                      </p:cBhvr>
                                      <p:to>
                                        <p:strVal val="visible"/>
                                      </p:to>
                                    </p:set>
                                    <p:animEffect transition="in" filter="fade">
                                      <p:cBhvr>
                                        <p:cTn id="37" dur="500"/>
                                        <p:tgtEl>
                                          <p:spTgt spid="2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0"/>
                                        </p:tgtEl>
                                        <p:attrNameLst>
                                          <p:attrName>style.visibility</p:attrName>
                                        </p:attrNameLst>
                                      </p:cBhvr>
                                      <p:to>
                                        <p:strVal val="visible"/>
                                      </p:to>
                                    </p:set>
                                    <p:animEffect transition="in" filter="fade">
                                      <p:cBhvr>
                                        <p:cTn id="42" dur="500"/>
                                        <p:tgtEl>
                                          <p:spTgt spid="2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 Ariba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Ariba_2018_16x9_black.potx" id="{8C0DFC8B-AC96-4822-8CE0-DCDB0E45BFA6}" vid="{AA09CD29-9058-41AA-AEDE-5ABEFF237241}"/>
    </a:ext>
  </a:extLst>
</a:theme>
</file>

<file path=ppt/theme/theme2.xml><?xml version="1.0" encoding="utf-8"?>
<a:theme xmlns:a="http://schemas.openxmlformats.org/drawingml/2006/main" name="SAP_Ariba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Ariba_2017_16x9_Black.potx" id="{068C045D-4180-4D24-9BB5-32B146F759D3}" vid="{618889DA-7619-4D85-AE8F-0208C1F9C71C}"/>
    </a:ext>
  </a:extLst>
</a:theme>
</file>

<file path=ppt/theme/theme3.xml><?xml version="1.0" encoding="utf-8"?>
<a:theme xmlns:a="http://schemas.openxmlformats.org/drawingml/2006/main" name="SAP Ariba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Ariba_2018_16x9_black_and_white.potx" id="{6DCBFB71-C00C-47AF-8910-C2CF9E12866B}" vid="{2612AEE1-07EE-4A2A-977F-9DA9B472CCDB}"/>
    </a:ext>
  </a:extLst>
</a:theme>
</file>

<file path=ppt/theme/theme4.xml><?xml version="1.0" encoding="utf-8"?>
<a:theme xmlns:a="http://schemas.openxmlformats.org/drawingml/2006/main" name="1_SAP Ariba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Ariba_2018_16x9_black.potx" id="{B82EF998-D21B-41FF-A2DD-292D578AA309}" vid="{367F977F-7D9F-487A-931B-484643492BED}"/>
    </a:ext>
  </a:extLst>
</a:theme>
</file>

<file path=ppt/theme/theme5.xml><?xml version="1.0" encoding="utf-8"?>
<a:theme xmlns:a="http://schemas.openxmlformats.org/drawingml/2006/main" name="1_SAP_Ariba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Ariba_2017_16x9_white.potx" id="{A66194A8-0A13-4AFE-9D71-E4A64BDFDB51}" vid="{0503F04F-DABF-4DC8-A6CF-F98ACF2F587C}"/>
    </a:ext>
  </a:extLst>
</a:theme>
</file>

<file path=ppt/theme/theme6.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SAP_Ariba_2018_16x9_Black</Template>
  <TotalTime>43613</TotalTime>
  <Words>6444</Words>
  <Application>Microsoft Office PowerPoint</Application>
  <PresentationFormat>Custom</PresentationFormat>
  <Paragraphs>1891</Paragraphs>
  <Slides>104</Slides>
  <Notes>11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104</vt:i4>
      </vt:variant>
    </vt:vector>
  </HeadingPairs>
  <TitlesOfParts>
    <vt:vector size="118" baseType="lpstr">
      <vt:lpstr>Arial Unicode MS</vt:lpstr>
      <vt:lpstr>Arial</vt:lpstr>
      <vt:lpstr>BentonSans</vt:lpstr>
      <vt:lpstr>Calibri</vt:lpstr>
      <vt:lpstr>Courier New</vt:lpstr>
      <vt:lpstr>Symbol</vt:lpstr>
      <vt:lpstr>Times New Roman</vt:lpstr>
      <vt:lpstr>wingdings</vt:lpstr>
      <vt:lpstr>wingdings</vt:lpstr>
      <vt:lpstr>SAP Ariba 2018 16x9 black</vt:lpstr>
      <vt:lpstr>SAP_Ariba_2017_16x9_black</vt:lpstr>
      <vt:lpstr>SAP Ariba 2018 16x9 black and white</vt:lpstr>
      <vt:lpstr>1_SAP Ariba 2018 16x9 black</vt:lpstr>
      <vt:lpstr>1_SAP_Ariba_2017_16x9_white</vt:lpstr>
      <vt:lpstr>PowerPoint Presentation</vt:lpstr>
      <vt:lpstr>Internal notes</vt:lpstr>
      <vt:lpstr>SAP Ariba Integration Overview</vt:lpstr>
      <vt:lpstr>SAP Ariba Solution Procurement Map</vt:lpstr>
      <vt:lpstr>SAP Ariba Source-to-Settle Integration Capabilities for SAP ERP and Beyond</vt:lpstr>
      <vt:lpstr>SAP Ariba Source-to-Settle Integration Capabilities for Non-SAP Systems</vt:lpstr>
      <vt:lpstr>SAP Ariba Supported Integration Patterns</vt:lpstr>
      <vt:lpstr>SAP Ariba Integration Security</vt:lpstr>
      <vt:lpstr>SAP Ariba Integration Flows (L1)</vt:lpstr>
      <vt:lpstr>SAP Ariba Interactive Solution Map</vt:lpstr>
      <vt:lpstr>SAP Ariba Spend Analysis Cleanse, Enrich, Report, Find opportunities and Reduce Cost</vt:lpstr>
      <vt:lpstr>SAP Ariba Supplier Lifecycle &amp; Performance (SLP) Load and invite existing vendors flow</vt:lpstr>
      <vt:lpstr>SAP Ariba Supplier Lifecycle &amp; Performance (SLP) Create New Vendor Flow</vt:lpstr>
      <vt:lpstr>SAP Ariba Supplier Lifecycle &amp; Performance (SLP) Update Options for Vendor Data</vt:lpstr>
      <vt:lpstr>SAP Ariba Strategic Sourcing Data Flow (In-Direct)</vt:lpstr>
      <vt:lpstr>SAP Ariba Strategic Sourcing Data Flow (Direct)</vt:lpstr>
      <vt:lpstr>SAP Ariba Contract Management Data Flow</vt:lpstr>
      <vt:lpstr>SAP Ariba Catalogue Content Sources</vt:lpstr>
      <vt:lpstr>SAP Ariba Catalog &amp; Commerce Automation Data Flow</vt:lpstr>
      <vt:lpstr>SAP Ariba Buying &amp; Invoice Management Data Flow – Low Touch Integration</vt:lpstr>
      <vt:lpstr>SAP Ariba Buying &amp; Invoice Management Data Flow – Full Integration</vt:lpstr>
      <vt:lpstr>SAP Ariba Guided Buying on S4HANA (OP &amp; Cloud)</vt:lpstr>
      <vt:lpstr>SAP Ariba Buying &amp; Invoice Management Data Flow – Close PO’s</vt:lpstr>
      <vt:lpstr>SAP Ariba Buying &amp; Invoice Management Data Flow (Srvcs) – Low Touch Integration</vt:lpstr>
      <vt:lpstr>SAP Ariba Buying &amp; Invoice Management Data Flow (Srvcs) – Full Integration </vt:lpstr>
      <vt:lpstr>SAP Ariba Buying &amp; Commerce Automation Data Flow (3rd Party IM)</vt:lpstr>
      <vt:lpstr>SAP Ariba Buying &amp; Commerce Automation Data Flow (3rd Party IM) - Services</vt:lpstr>
      <vt:lpstr>SAP Ariba Invoice Management Options</vt:lpstr>
      <vt:lpstr>SAP Ariba Invoice Management Options (For direct &amp; In-direct)</vt:lpstr>
      <vt:lpstr>SAP Ariba Invoice Pro (Direct Procurement)</vt:lpstr>
      <vt:lpstr>SAP Ariba Buying &amp; Invoice Management + InvoicePro</vt:lpstr>
      <vt:lpstr>SAP Ariba Buying &amp; Invoice Management + InvoicePro + ICS</vt:lpstr>
      <vt:lpstr>SAP Ariba Commerce Automation Data Flow (Direct Procurement)</vt:lpstr>
      <vt:lpstr>SAP Ariba Commerce Automation: Collaborative Finance Data Flow</vt:lpstr>
      <vt:lpstr>SAP Ariba Commerce Automation: Collaborative Finance Data Flow (ccInvoice)</vt:lpstr>
      <vt:lpstr>SAP Ariba Integration Strategy</vt:lpstr>
      <vt:lpstr>SAP Ariba Integration Strategy for SAP ERP</vt:lpstr>
      <vt:lpstr>SAP Ariba Integration Strategy for Non-SAP ERP / Systems</vt:lpstr>
      <vt:lpstr>SAP Ariba Integration Scenarios: SAP Only Environment</vt:lpstr>
      <vt:lpstr>SAP Ariba Integration Scenarios: Heterogenous Environments</vt:lpstr>
      <vt:lpstr>SAP Ariba API Strategy</vt:lpstr>
      <vt:lpstr>SAP Ariba API Overview</vt:lpstr>
      <vt:lpstr>SAP Ariba Cloud Integration Gateway (CIG)</vt:lpstr>
      <vt:lpstr>SAP Ariba Cloud Integration Gateway</vt:lpstr>
      <vt:lpstr>SAP Ariba Cloud Integration Gateway – Detailed View</vt:lpstr>
      <vt:lpstr>SAP Ariba Cloud Integration – Core Components</vt:lpstr>
      <vt:lpstr>SAP Ariba Cloud Integration – Core Components</vt:lpstr>
      <vt:lpstr>SAP Ariba Cloud Integration – Core Components</vt:lpstr>
      <vt:lpstr>SAP Ariba Cloud Integration – Core Components</vt:lpstr>
      <vt:lpstr>SAP Ariba Cloud Integration – Core Components</vt:lpstr>
      <vt:lpstr>Four Steps to Integration Happiness </vt:lpstr>
      <vt:lpstr>SAP Ariba Cloud Integration Gateway Summary</vt:lpstr>
      <vt:lpstr>SAP Customer Resources</vt:lpstr>
      <vt:lpstr>SAP Customer Resources</vt:lpstr>
      <vt:lpstr>Supported SAP Environments</vt:lpstr>
      <vt:lpstr>SAP Ariba Integration Details (L2)</vt:lpstr>
      <vt:lpstr>SAP Ariba Spend Analysis Integration – Not supported by CIG (Planned)</vt:lpstr>
      <vt:lpstr>SAP Ariba Supplier Lifecycle and Performance (SLP) Data Integration Scenarios</vt:lpstr>
      <vt:lpstr>SAP Ariba Applications and Network Integration</vt:lpstr>
      <vt:lpstr>SAP Ariba Applications and Network Integration to S4 OP &amp; S4HC for GB Process</vt:lpstr>
      <vt:lpstr>SAP Ariba Supply Chain Collaboration Data Integration (Direct Procurement)</vt:lpstr>
      <vt:lpstr>SAP Ariba Integration Deep Dive (L3)</vt:lpstr>
      <vt:lpstr>Master Data Integration</vt:lpstr>
      <vt:lpstr>SAP Ariba Supplier Lifecycle &amp; Performance Management</vt:lpstr>
      <vt:lpstr>SAP Ariba Supplier Lifecycle &amp; Performance Data Model</vt:lpstr>
      <vt:lpstr>SLP Business Partner Interfaces for ECC / S4 / MDG-S</vt:lpstr>
      <vt:lpstr>SAP Ariba Sourcing &amp; Contract Management</vt:lpstr>
      <vt:lpstr>SAP Ariba Strategic Sourcing Master Data Integration for SAP ERP </vt:lpstr>
      <vt:lpstr>SAP Ariba Buying &amp; Invoicing</vt:lpstr>
      <vt:lpstr>SAP Ariba Buying Master Data Integration for SAP ERP </vt:lpstr>
      <vt:lpstr>Supplier Connectivity Options</vt:lpstr>
      <vt:lpstr>SAP Ariba – Supplier Collaboration Options Supplier Connectivity Overview</vt:lpstr>
      <vt:lpstr>SAP Ariba – Supplier Integration Options Supplier Connectivity Overview</vt:lpstr>
      <vt:lpstr>SAP Ariba User Authentication</vt:lpstr>
      <vt:lpstr>SAP Ariba Basic Authentication (Username / Password)</vt:lpstr>
      <vt:lpstr>SAP Ariba Single Sign-on Process using SAML </vt:lpstr>
      <vt:lpstr>SAP Ariba Mobile Authentication Setup &amp; Access</vt:lpstr>
      <vt:lpstr>SAP GRC Integration</vt:lpstr>
      <vt:lpstr>SAP Ariba Integration for SAP GRC / AVM</vt:lpstr>
      <vt:lpstr>SAP Cloud Identity Access Governance Integration</vt:lpstr>
      <vt:lpstr>SAP Ariba Integration to SAP Cloud Identity Access Governance</vt:lpstr>
      <vt:lpstr>SAP Ariba Multi-ERP Architecture</vt:lpstr>
      <vt:lpstr>SAP Ariba Multi-ERP Architecture : Deployment Options</vt:lpstr>
      <vt:lpstr>SAP Ariba Multi-ERP Architecture – Successful Projects Global Beverage &amp; Snacks Company</vt:lpstr>
      <vt:lpstr>SAP Ariba Multi-ERP Architecture Functionality</vt:lpstr>
      <vt:lpstr>Business Unit Filtering within a Realm using ‘Purchasing Units’</vt:lpstr>
      <vt:lpstr>Alternative Approach to Ariba Multi-ERP Architecture</vt:lpstr>
      <vt:lpstr>SAP Ariba Multi-ERP Architecture - Key Benefits</vt:lpstr>
      <vt:lpstr>Questions</vt:lpstr>
      <vt:lpstr>Thank you.</vt:lpstr>
      <vt:lpstr>Additional slides / white versions</vt:lpstr>
      <vt:lpstr>High-Level Architectural Proposal for Vendor Master Data (MDG-S)</vt:lpstr>
      <vt:lpstr>SAP Ariba Integration Innovation to SAP Cloud Solutions</vt:lpstr>
      <vt:lpstr>SAP API Business Hub</vt:lpstr>
      <vt:lpstr>SAP Cloud Trust Center – SAP Ariba Cloud Status</vt:lpstr>
      <vt:lpstr>CIG - Standard integrations – 202 (Sept’18)</vt:lpstr>
      <vt:lpstr>SAP Ariba Integration Strategy for SAP ERP</vt:lpstr>
      <vt:lpstr>SAP Ariba Integration for SAP ERP – ‘One Pager’</vt:lpstr>
      <vt:lpstr>SAP Ariba Solution Procurement Map</vt:lpstr>
      <vt:lpstr>SAP Ariba Solution Portfolio</vt:lpstr>
      <vt:lpstr>SAP Ariba Cloud Integration Gateway Supported Processes</vt:lpstr>
      <vt:lpstr>SAP Ariba Supported Processes for non-SAP</vt:lpstr>
      <vt:lpstr>SAP Ariba Integration Strategy for SAP ERP</vt:lpstr>
      <vt:lpstr>SAP Ariba Integration Strategy for Non-SAP ERP / Systems</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Hannan, James</cp:lastModifiedBy>
  <cp:revision>420</cp:revision>
  <dcterms:created xsi:type="dcterms:W3CDTF">2018-02-22T15:33:04Z</dcterms:created>
  <dcterms:modified xsi:type="dcterms:W3CDTF">2018-08-01T08:17:15Z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